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handoutMasterIdLst>
    <p:handoutMasterId r:id="rId17"/>
  </p:handoutMasterIdLst>
  <p:sldIdLst>
    <p:sldId id="262" r:id="rId2"/>
    <p:sldId id="270" r:id="rId3"/>
    <p:sldId id="273" r:id="rId4"/>
    <p:sldId id="291" r:id="rId5"/>
    <p:sldId id="294" r:id="rId6"/>
    <p:sldId id="285" r:id="rId7"/>
    <p:sldId id="264" r:id="rId8"/>
    <p:sldId id="295" r:id="rId9"/>
    <p:sldId id="275" r:id="rId10"/>
    <p:sldId id="296" r:id="rId11"/>
    <p:sldId id="297" r:id="rId12"/>
    <p:sldId id="298" r:id="rId13"/>
    <p:sldId id="299" r:id="rId14"/>
    <p:sldId id="300" r:id="rId15"/>
    <p:sldId id="30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scaleToFitPaper="1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83160" autoAdjust="0"/>
  </p:normalViewPr>
  <p:slideViewPr>
    <p:cSldViewPr snapToGrid="0" snapToObjects="1">
      <p:cViewPr varScale="1">
        <p:scale>
          <a:sx n="92" d="100"/>
          <a:sy n="92" d="100"/>
        </p:scale>
        <p:origin x="-4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0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66BFD-72FB-3243-A348-22684A702A9E}" type="datetimeFigureOut">
              <a:rPr lang="en-US"/>
              <a:pPr/>
              <a:t>7/7/10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53D90D-AA16-8140-9D9F-7E62C5EA7452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D1EA1-9C03-FA4D-BDB1-8C14F1D12E29}" type="datetimeFigureOut">
              <a:rPr lang="en-US" smtClean="0"/>
              <a:pPr/>
              <a:t>7/7/10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D1EA1-9C03-FA4D-BDB1-8C14F1D12E29}" type="datetimeFigureOut">
              <a:rPr lang="en-US" smtClean="0"/>
              <a:pPr/>
              <a:t>7/7/10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D1EA1-9C03-FA4D-BDB1-8C14F1D12E29}" type="datetimeFigureOut">
              <a:rPr lang="en-US" smtClean="0"/>
              <a:pPr/>
              <a:t>7/7/10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D1EA1-9C03-FA4D-BDB1-8C14F1D12E29}" type="datetimeFigureOut">
              <a:rPr lang="en-US" smtClean="0"/>
              <a:pPr/>
              <a:t>7/7/10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D1EA1-9C03-FA4D-BDB1-8C14F1D12E29}" type="datetimeFigureOut">
              <a:rPr lang="en-US" smtClean="0"/>
              <a:pPr/>
              <a:t>7/7/10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D1EA1-9C03-FA4D-BDB1-8C14F1D12E29}" type="datetimeFigureOut">
              <a:rPr lang="en-US" smtClean="0"/>
              <a:pPr/>
              <a:t>7/7/10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D1EA1-9C03-FA4D-BDB1-8C14F1D12E29}" type="datetimeFigureOut">
              <a:rPr lang="en-US" smtClean="0"/>
              <a:pPr/>
              <a:t>7/7/10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D1EA1-9C03-FA4D-BDB1-8C14F1D12E29}" type="datetimeFigureOut">
              <a:rPr lang="en-US" smtClean="0"/>
              <a:pPr/>
              <a:t>7/7/10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D1EA1-9C03-FA4D-BDB1-8C14F1D12E29}" type="datetimeFigureOut">
              <a:rPr lang="en-US" smtClean="0"/>
              <a:pPr/>
              <a:t>7/7/10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D1EA1-9C03-FA4D-BDB1-8C14F1D12E29}" type="datetimeFigureOut">
              <a:rPr lang="en-US" smtClean="0"/>
              <a:pPr/>
              <a:t>7/7/10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D1EA1-9C03-FA4D-BDB1-8C14F1D12E29}" type="datetimeFigureOut">
              <a:rPr lang="en-US" smtClean="0"/>
              <a:pPr/>
              <a:t>7/7/10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D1EA1-9C03-FA4D-BDB1-8C14F1D12E29}" type="datetimeFigureOut">
              <a:rPr lang="en-US" smtClean="0"/>
              <a:pPr/>
              <a:t>7/7/10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df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df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df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df"/><Relationship Id="rId3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df"/><Relationship Id="rId3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df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df"/><Relationship Id="rId5" Type="http://schemas.openxmlformats.org/officeDocument/2006/relationships/image" Target="../media/image7.png"/><Relationship Id="rId6" Type="http://schemas.openxmlformats.org/officeDocument/2006/relationships/image" Target="../media/image8.pdf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d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FLASH 9mA report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J. Carwardine</a:t>
            </a:r>
          </a:p>
          <a:p>
            <a:r>
              <a:rPr lang="en-US"/>
              <a:t>7</a:t>
            </a:r>
            <a:r>
              <a:rPr lang="en-US"/>
              <a:t> July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kQlcontro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98192"/>
            <a:ext cx="9144000" cy="64616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78872" y="6381673"/>
            <a:ext cx="1374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S. Michizono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kQlcontro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98192"/>
            <a:ext cx="9144000" cy="64616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78872" y="6395479"/>
            <a:ext cx="1374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S. Michizono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kQlcontro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98192"/>
            <a:ext cx="9144000" cy="64616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78872" y="6395479"/>
            <a:ext cx="1374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S. Michizono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kQlcontro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98192"/>
            <a:ext cx="9144000" cy="64616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78872" y="6395479"/>
            <a:ext cx="1374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S. Michizono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kQlcontro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98192"/>
            <a:ext cx="9144000" cy="64616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78872" y="6395479"/>
            <a:ext cx="1374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S. Michizono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Issues – mostly practical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How to get from zero current to full current and full gradient without quenching cavities…</a:t>
            </a:r>
          </a:p>
          <a:p>
            <a:r>
              <a:rPr lang="en-US"/>
              <a:t>Adjustment resolution of Loaded Qs…?</a:t>
            </a:r>
          </a:p>
          <a:p>
            <a:r>
              <a:rPr lang="en-US"/>
              <a:t>What can be done with less than ~6mA</a:t>
            </a:r>
          </a:p>
          <a:p>
            <a:r>
              <a:rPr lang="en-US"/>
              <a:t>Measurement sensitivity – can we even measure tilts of ~1%?</a:t>
            </a:r>
          </a:p>
          <a:p>
            <a:pPr lvl="1"/>
            <a:r>
              <a:rPr lang="en-US"/>
              <a:t>Aim to use the upcoming FEL studies with long bunch trains (0.5-1mA)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sz="2400"/>
              <a:t>FLASH status and schedule</a:t>
            </a:r>
          </a:p>
          <a:p>
            <a:r>
              <a:rPr lang="en-US" sz="2400"/>
              <a:t>Modeling/simulations for cavity gradient tilt studies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FLASH studies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/>
              <a:t>RF gun coupler window was replaced ~ 3 weeks ago</a:t>
            </a:r>
          </a:p>
          <a:p>
            <a:pPr lvl="1"/>
            <a:r>
              <a:rPr lang="en-US" sz="2000"/>
              <a:t>C</a:t>
            </a:r>
            <a:r>
              <a:rPr lang="en-US" sz="2000"/>
              <a:t>onditioning is still ongoing: 100us rf pulse length, 4MW</a:t>
            </a:r>
          </a:p>
          <a:p>
            <a:pPr lvl="1"/>
            <a:r>
              <a:rPr lang="en-US" sz="2000"/>
              <a:t>Began re-establishing beam operation 6</a:t>
            </a:r>
            <a:r>
              <a:rPr lang="en-US" sz="2000" baseline="30000"/>
              <a:t>th</a:t>
            </a:r>
            <a:r>
              <a:rPr lang="en-US" sz="2000"/>
              <a:t> July</a:t>
            </a:r>
          </a:p>
          <a:p>
            <a:r>
              <a:rPr lang="en-US" sz="2400"/>
              <a:t>Studies schedule has to be modified as a result of the ~3 weeks of machine commissioning/studies time lost</a:t>
            </a:r>
          </a:p>
          <a:p>
            <a:pPr lvl="1"/>
            <a:r>
              <a:rPr lang="en-US" sz="2000"/>
              <a:t>FEL studies / lasing with long bunch trains remains a high priority topic</a:t>
            </a:r>
            <a:endParaRPr lang="en-US" sz="3200"/>
          </a:p>
          <a:p>
            <a:endParaRPr lang="en-US" sz="2400"/>
          </a:p>
          <a:p>
            <a:r>
              <a:rPr lang="en-US" sz="2400"/>
              <a:t>First block of FEL studies with long bunch trains next week</a:t>
            </a:r>
          </a:p>
          <a:p>
            <a:pPr lvl="1"/>
            <a:r>
              <a:rPr lang="en-US" sz="2000"/>
              <a:t>Pulse length will be limited by the gun conditioning, initially 100us</a:t>
            </a:r>
          </a:p>
          <a:p>
            <a:pPr lvl="1"/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462"/>
          </a:xfrm>
        </p:spPr>
        <p:txBody>
          <a:bodyPr>
            <a:normAutofit fontScale="90000"/>
          </a:bodyPr>
          <a:lstStyle/>
          <a:p>
            <a:r>
              <a:rPr lang="en-US" sz="3600"/>
              <a:t>Current published FLASH operations schedule</a:t>
            </a:r>
          </a:p>
        </p:txBody>
      </p:sp>
      <p:pic>
        <p:nvPicPr>
          <p:cNvPr id="4" name="Content Placeholder 3" descr="FLASH-schedule-2010-2011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14521" t="35059" r="31462" b="32494"/>
              <a:stretch>
                <a:fillRect/>
              </a:stretch>
            </p:blipFill>
          </mc:Choice>
          <mc:Fallback>
            <p:blipFill>
              <a:blip r:embed="rId3"/>
              <a:srcRect l="14521" t="35059" r="31462" b="32494"/>
              <a:stretch>
                <a:fillRect/>
              </a:stretch>
            </p:blipFill>
          </mc:Fallback>
        </mc:AlternateContent>
        <p:spPr>
          <a:xfrm>
            <a:off x="595535" y="1355151"/>
            <a:ext cx="6274548" cy="4972802"/>
          </a:xfrm>
          <a:ln>
            <a:solidFill>
              <a:schemeClr val="tx1"/>
            </a:solidFill>
          </a:ln>
        </p:spPr>
      </p:pic>
      <p:sp useBgFill="1">
        <p:nvSpPr>
          <p:cNvPr id="5" name="Wave 4"/>
          <p:cNvSpPr/>
          <p:nvPr/>
        </p:nvSpPr>
        <p:spPr>
          <a:xfrm>
            <a:off x="1009394" y="1159677"/>
            <a:ext cx="6555673" cy="339950"/>
          </a:xfrm>
          <a:prstGeom prst="wave">
            <a:avLst>
              <a:gd name="adj1" fmla="val 12500"/>
              <a:gd name="adj2" fmla="val 0"/>
            </a:avLst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" name="Wave 5"/>
          <p:cNvSpPr/>
          <p:nvPr/>
        </p:nvSpPr>
        <p:spPr>
          <a:xfrm>
            <a:off x="1009394" y="6270877"/>
            <a:ext cx="6555674" cy="399950"/>
          </a:xfrm>
          <a:prstGeom prst="wave">
            <a:avLst>
              <a:gd name="adj1" fmla="val 12500"/>
              <a:gd name="adj2" fmla="val 0"/>
            </a:avLst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365274" y="5135981"/>
            <a:ext cx="1778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9mA studies (?)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10800000">
            <a:off x="6914956" y="5320648"/>
            <a:ext cx="405953" cy="15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Cavity gradient tilt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/>
              <a:t>Design criteria for ILC: operate with highest possible gradient on all cavities simultaneously</a:t>
            </a:r>
          </a:p>
          <a:p>
            <a:pPr lvl="1"/>
            <a:r>
              <a:rPr lang="en-US"/>
              <a:t>Techically not trivial when many cavities fed from the same RF source operate at different gradients (RDR: 26 cavities / 1 klystron)</a:t>
            </a:r>
          </a:p>
          <a:p>
            <a:endParaRPr lang="en-US"/>
          </a:p>
          <a:p>
            <a:r>
              <a:rPr lang="en-US"/>
              <a:t>To study at FLASH:</a:t>
            </a:r>
          </a:p>
          <a:p>
            <a:pPr lvl="1"/>
            <a:r>
              <a:rPr lang="en-US"/>
              <a:t>Minimizing gradient tilts over bunch train</a:t>
            </a:r>
          </a:p>
          <a:p>
            <a:pPr lvl="1"/>
            <a:r>
              <a:rPr lang="en-US"/>
              <a:t>Lorentz-force detuning compensation using piezos</a:t>
            </a:r>
          </a:p>
          <a:p>
            <a:pPr lvl="1"/>
            <a:r>
              <a:rPr lang="en-US"/>
              <a:t>Characterization of requried gradient and rf power overhead</a:t>
            </a:r>
          </a:p>
          <a:p>
            <a:pPr lvl="1"/>
            <a:endParaRPr lang="en-US"/>
          </a:p>
          <a:p>
            <a:r>
              <a:rPr lang="en-US"/>
              <a:t>FLASH ACC6/7 (subject of study)</a:t>
            </a:r>
          </a:p>
          <a:p>
            <a:pPr lvl="1"/>
            <a:r>
              <a:rPr lang="en-US"/>
              <a:t>Max average gradient: approaching 30MV/m</a:t>
            </a:r>
          </a:p>
          <a:p>
            <a:pPr lvl="1"/>
            <a:r>
              <a:rPr lang="en-US"/>
              <a:t>Gradient spread: 18MV/m – 39MV/m (similar to ILC)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800" y="1182688"/>
            <a:ext cx="8070850" cy="49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1" name="Title 1"/>
          <p:cNvSpPr>
            <a:spLocks noGrp="1"/>
          </p:cNvSpPr>
          <p:nvPr>
            <p:ph type="title"/>
          </p:nvPr>
        </p:nvSpPr>
        <p:spPr>
          <a:xfrm>
            <a:off x="1135063" y="39688"/>
            <a:ext cx="6469063" cy="1143000"/>
          </a:xfrm>
        </p:spPr>
        <p:txBody>
          <a:bodyPr>
            <a:normAutofit/>
          </a:bodyPr>
          <a:lstStyle/>
          <a:p>
            <a:r>
              <a:rPr lang="en-US" sz="2800"/>
              <a:t>ACC4-7 cavity quench limits and nominal gradients for FEL operation </a:t>
            </a:r>
            <a:r>
              <a:rPr lang="en-US" sz="2000"/>
              <a:t>(2010 configuration)</a:t>
            </a:r>
            <a:endParaRPr lang="en-US" sz="2400"/>
          </a:p>
        </p:txBody>
      </p:sp>
      <p:sp>
        <p:nvSpPr>
          <p:cNvPr id="53252" name="TextBox 26"/>
          <p:cNvSpPr txBox="1">
            <a:spLocks noChangeArrowheads="1"/>
          </p:cNvSpPr>
          <p:nvPr/>
        </p:nvSpPr>
        <p:spPr bwMode="auto">
          <a:xfrm>
            <a:off x="4578350" y="1668463"/>
            <a:ext cx="136207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/>
              <a:t>25.7 MV/m</a:t>
            </a:r>
          </a:p>
        </p:txBody>
      </p:sp>
      <p:sp>
        <p:nvSpPr>
          <p:cNvPr id="53253" name="TextBox 27"/>
          <p:cNvSpPr txBox="1">
            <a:spLocks noChangeArrowheads="1"/>
          </p:cNvSpPr>
          <p:nvPr/>
        </p:nvSpPr>
        <p:spPr bwMode="auto">
          <a:xfrm>
            <a:off x="6094413" y="1657350"/>
            <a:ext cx="1360487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/>
              <a:t>28.5 MV/m</a:t>
            </a:r>
          </a:p>
        </p:txBody>
      </p:sp>
      <p:sp>
        <p:nvSpPr>
          <p:cNvPr id="53254" name="TextBox 28"/>
          <p:cNvSpPr txBox="1">
            <a:spLocks noChangeArrowheads="1"/>
          </p:cNvSpPr>
          <p:nvPr/>
        </p:nvSpPr>
        <p:spPr bwMode="auto">
          <a:xfrm>
            <a:off x="1135063" y="1322388"/>
            <a:ext cx="2995612" cy="33813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/>
              <a:t>4.6 MW klystron power (est.)</a:t>
            </a:r>
          </a:p>
        </p:txBody>
      </p:sp>
      <p:sp>
        <p:nvSpPr>
          <p:cNvPr id="53255" name="TextBox 29"/>
          <p:cNvSpPr txBox="1">
            <a:spLocks noChangeArrowheads="1"/>
          </p:cNvSpPr>
          <p:nvPr/>
        </p:nvSpPr>
        <p:spPr bwMode="auto">
          <a:xfrm>
            <a:off x="4418013" y="1311275"/>
            <a:ext cx="3046412" cy="3397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/>
              <a:t>5.5 MW klystron power (est.)</a:t>
            </a:r>
          </a:p>
        </p:txBody>
      </p:sp>
      <p:sp>
        <p:nvSpPr>
          <p:cNvPr id="53256" name="TextBox 24"/>
          <p:cNvSpPr txBox="1">
            <a:spLocks noChangeArrowheads="1"/>
          </p:cNvSpPr>
          <p:nvPr/>
        </p:nvSpPr>
        <p:spPr bwMode="auto">
          <a:xfrm>
            <a:off x="1279525" y="1689100"/>
            <a:ext cx="136048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/>
              <a:t>23.0 MV/m</a:t>
            </a:r>
          </a:p>
        </p:txBody>
      </p:sp>
      <p:sp>
        <p:nvSpPr>
          <p:cNvPr id="53257" name="TextBox 25"/>
          <p:cNvSpPr txBox="1">
            <a:spLocks noChangeArrowheads="1"/>
          </p:cNvSpPr>
          <p:nvPr/>
        </p:nvSpPr>
        <p:spPr bwMode="auto">
          <a:xfrm>
            <a:off x="2879725" y="1679575"/>
            <a:ext cx="136048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/>
              <a:t>26.1 MV/m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398588" y="6181725"/>
            <a:ext cx="5527675" cy="33813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64999">
                <a:srgbClr val="FFFF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800000"/>
                </a:solidFill>
                <a:latin typeface="+mn-lt"/>
                <a:cs typeface="+mn-cs"/>
              </a:rPr>
              <a:t>RF distribution configuration for flat gradients without beam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Issues for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42900" lvl="1" indent="-342900">
              <a:buFont typeface="Arial"/>
              <a:buChar char="•"/>
            </a:pPr>
            <a:r>
              <a:rPr lang="en-US"/>
              <a:t>Optimum tuning / setup for ‘zero’ tilt at nominal beam current</a:t>
            </a:r>
          </a:p>
          <a:p>
            <a:pPr lvl="1"/>
            <a:r>
              <a:rPr lang="en-US"/>
              <a:t>Cavity Pk / Qext</a:t>
            </a:r>
          </a:p>
          <a:p>
            <a:pPr lvl="1"/>
            <a:r>
              <a:rPr lang="en-US"/>
              <a:t>Cavity tuning</a:t>
            </a:r>
          </a:p>
          <a:p>
            <a:endParaRPr lang="en-US"/>
          </a:p>
          <a:p>
            <a:r>
              <a:rPr lang="en-US"/>
              <a:t>LFD feed-forward compensation using piezo tuners</a:t>
            </a:r>
          </a:p>
          <a:p>
            <a:pPr>
              <a:buNone/>
            </a:pPr>
            <a:endParaRPr lang="en-US"/>
          </a:p>
          <a:p>
            <a:r>
              <a:rPr lang="en-US"/>
              <a:t>Dynamic effects</a:t>
            </a:r>
          </a:p>
          <a:p>
            <a:pPr lvl="1"/>
            <a:r>
              <a:rPr lang="en-US"/>
              <a:t>Beam current variations from nominal</a:t>
            </a:r>
          </a:p>
          <a:p>
            <a:pPr lvl="1"/>
            <a:r>
              <a:rPr lang="en-US"/>
              <a:t>Microphonics (unique by cavity, common to all cavities in a cryomodule)</a:t>
            </a:r>
          </a:p>
          <a:p>
            <a:pPr lvl="1"/>
            <a:endParaRPr lang="en-US"/>
          </a:p>
          <a:p>
            <a:r>
              <a:rPr lang="en-US"/>
              <a:t>How well can we measure…?</a:t>
            </a:r>
          </a:p>
          <a:p>
            <a:pPr lvl="1"/>
            <a:r>
              <a:rPr lang="en-US"/>
              <a:t>Measurement errors (calibration, noise)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3990" y="1949808"/>
            <a:ext cx="1956256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i="1"/>
              <a:t>How well can we set up Pk / Qext?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73801" y="5272178"/>
            <a:ext cx="3089005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i="1"/>
              <a:t>Sensitivites to various effects &amp; errors… </a:t>
            </a:r>
            <a:r>
              <a:rPr lang="en-US" b="1" i="1"/>
              <a:t>Model first, then study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Minimizing gradient tilts over bunch train requires individually settable loaded Q and forward power ratios for each cavity</a:t>
            </a:r>
          </a:p>
          <a:p>
            <a:endParaRPr lang="en-US"/>
          </a:p>
          <a:p>
            <a:r>
              <a:rPr lang="en-US"/>
              <a:t>FLASH ACC6/7 (subject of study)</a:t>
            </a:r>
          </a:p>
          <a:p>
            <a:pPr lvl="1"/>
            <a:r>
              <a:rPr lang="en-US"/>
              <a:t>Piezo tuners on all cavities</a:t>
            </a:r>
          </a:p>
          <a:p>
            <a:pPr lvl="1"/>
            <a:r>
              <a:rPr lang="en-US"/>
              <a:t>Loaded Qs are adjustable (motorized couplers)</a:t>
            </a:r>
          </a:p>
          <a:p>
            <a:pPr lvl="1"/>
            <a:r>
              <a:rPr lang="en-US"/>
              <a:t>But …forward power ratios are predefined and fixed by rf waveguide distribution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4791"/>
          </a:xfrm>
        </p:spPr>
        <p:txBody>
          <a:bodyPr>
            <a:noAutofit/>
          </a:bodyPr>
          <a:lstStyle/>
          <a:p>
            <a:r>
              <a:rPr lang="en-US" sz="2800"/>
              <a:t>Waveguide distribution system for ACC6 (ACC7 similar)</a:t>
            </a:r>
          </a:p>
        </p:txBody>
      </p:sp>
      <p:pic>
        <p:nvPicPr>
          <p:cNvPr id="6" name="Picture 5" descr="XFEL_HLRF_TUXC03_TALK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51306" t="22992" r="12827" b="43563"/>
              <a:stretch>
                <a:fillRect/>
              </a:stretch>
            </p:blipFill>
          </mc:Choice>
          <mc:Fallback>
            <p:blipFill>
              <a:blip r:embed="rId3"/>
              <a:srcRect l="51306" t="22992" r="12827" b="43563"/>
              <a:stretch>
                <a:fillRect/>
              </a:stretch>
            </p:blipFill>
          </mc:Fallback>
        </mc:AlternateContent>
        <p:spPr>
          <a:xfrm>
            <a:off x="6149276" y="1318029"/>
            <a:ext cx="1944899" cy="1281735"/>
          </a:xfrm>
          <a:prstGeom prst="rect">
            <a:avLst/>
          </a:prstGeom>
        </p:spPr>
      </p:pic>
      <p:pic>
        <p:nvPicPr>
          <p:cNvPr id="8" name="Picture 7" descr="XFEL_HLRF_TUXC03_TALK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47886" t="47193" r="12827" b="18151"/>
              <a:stretch>
                <a:fillRect/>
              </a:stretch>
            </p:blipFill>
          </mc:Choice>
          <mc:Fallback>
            <p:blipFill>
              <a:blip r:embed="rId5"/>
              <a:srcRect l="47886" t="47193" r="12827" b="18151"/>
              <a:stretch>
                <a:fillRect/>
              </a:stretch>
            </p:blipFill>
          </mc:Fallback>
        </mc:AlternateContent>
        <p:spPr>
          <a:xfrm>
            <a:off x="224639" y="3172046"/>
            <a:ext cx="4270364" cy="2962916"/>
          </a:xfrm>
          <a:prstGeom prst="rect">
            <a:avLst/>
          </a:prstGeom>
        </p:spPr>
      </p:pic>
      <p:pic>
        <p:nvPicPr>
          <p:cNvPr id="11" name="Picture 10" descr="FLASH_HPRF_9mA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rcRect l="44893" t="26017" r="40190" b="64134"/>
              <a:stretch>
                <a:fillRect/>
              </a:stretch>
            </p:blipFill>
          </mc:Choice>
          <mc:Fallback>
            <p:blipFill>
              <a:blip r:embed="rId7"/>
              <a:srcRect l="44893" t="26017" r="40190" b="64134"/>
              <a:stretch>
                <a:fillRect/>
              </a:stretch>
            </p:blipFill>
          </mc:Fallback>
        </mc:AlternateContent>
        <p:spPr>
          <a:xfrm>
            <a:off x="5387721" y="3172046"/>
            <a:ext cx="3422336" cy="1596504"/>
          </a:xfrm>
          <a:prstGeom prst="rect">
            <a:avLst/>
          </a:prstGeom>
        </p:spPr>
      </p:pic>
      <p:cxnSp>
        <p:nvCxnSpPr>
          <p:cNvPr id="13" name="Straight Arrow Connector 12"/>
          <p:cNvCxnSpPr>
            <a:endCxn id="11" idx="0"/>
          </p:cNvCxnSpPr>
          <p:nvPr/>
        </p:nvCxnSpPr>
        <p:spPr>
          <a:xfrm rot="16200000" flipH="1">
            <a:off x="6623096" y="2696252"/>
            <a:ext cx="833955" cy="117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57460" y="972301"/>
            <a:ext cx="1731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Asymetric Shunt Tee</a:t>
            </a:r>
          </a:p>
        </p:txBody>
      </p:sp>
      <p:sp>
        <p:nvSpPr>
          <p:cNvPr id="73" name="Bent Arrow 72"/>
          <p:cNvSpPr/>
          <p:nvPr/>
        </p:nvSpPr>
        <p:spPr>
          <a:xfrm rot="5400000" flipV="1">
            <a:off x="7102721" y="3370832"/>
            <a:ext cx="119380" cy="165144"/>
          </a:xfrm>
          <a:prstGeom prst="ben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4" name="Left Arrow 73"/>
          <p:cNvSpPr/>
          <p:nvPr/>
        </p:nvSpPr>
        <p:spPr>
          <a:xfrm>
            <a:off x="6981257" y="3334673"/>
            <a:ext cx="263726" cy="88886"/>
          </a:xfrm>
          <a:prstGeom prst="lef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6" name="TextBox 75"/>
          <p:cNvSpPr txBox="1"/>
          <p:nvPr/>
        </p:nvSpPr>
        <p:spPr>
          <a:xfrm>
            <a:off x="6356547" y="4537717"/>
            <a:ext cx="1731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Shunt tee with integrated phase shifter</a:t>
            </a:r>
          </a:p>
        </p:txBody>
      </p:sp>
      <p:cxnSp>
        <p:nvCxnSpPr>
          <p:cNvPr id="77" name="Straight Arrow Connector 76"/>
          <p:cNvCxnSpPr>
            <a:stCxn id="76" idx="0"/>
          </p:cNvCxnSpPr>
          <p:nvPr/>
        </p:nvCxnSpPr>
        <p:spPr>
          <a:xfrm rot="16200000" flipV="1">
            <a:off x="6953943" y="4269514"/>
            <a:ext cx="413152" cy="1232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4624863" y="5161340"/>
            <a:ext cx="4436874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/>
              <a:t>Posts in AST are fixed in place during manufacture – locations are determined analytically from the desired power ratio.</a:t>
            </a:r>
          </a:p>
          <a:p>
            <a:endParaRPr lang="en-US" sz="1200"/>
          </a:p>
          <a:p>
            <a:r>
              <a:rPr lang="en-US" sz="1200"/>
              <a:t>Measured power ratio is typically within +/-0.1dB of the design value</a:t>
            </a:r>
          </a:p>
          <a:p>
            <a:endParaRPr lang="en-US" sz="1200"/>
          </a:p>
          <a:p>
            <a:r>
              <a:rPr lang="en-US" sz="1200"/>
              <a:t>To change the power ratio, would have swap out the ASTs with a new set (requires 2-3 days tunnel access)</a:t>
            </a:r>
          </a:p>
        </p:txBody>
      </p:sp>
      <p:sp>
        <p:nvSpPr>
          <p:cNvPr id="87" name="Oval 86"/>
          <p:cNvSpPr/>
          <p:nvPr/>
        </p:nvSpPr>
        <p:spPr>
          <a:xfrm>
            <a:off x="2382191" y="3172046"/>
            <a:ext cx="1283616" cy="1210933"/>
          </a:xfrm>
          <a:prstGeom prst="ellipse">
            <a:avLst/>
          </a:prstGeom>
          <a:noFill/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8" name="Straight Arrow Connector 87"/>
          <p:cNvCxnSpPr/>
          <p:nvPr/>
        </p:nvCxnSpPr>
        <p:spPr>
          <a:xfrm rot="10800000" flipV="1">
            <a:off x="3731235" y="2338090"/>
            <a:ext cx="2163312" cy="10556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66" name="Group 1065"/>
          <p:cNvGrpSpPr/>
          <p:nvPr/>
        </p:nvGrpSpPr>
        <p:grpSpPr>
          <a:xfrm>
            <a:off x="208913" y="1098162"/>
            <a:ext cx="5066926" cy="1565881"/>
            <a:chOff x="852041" y="2717833"/>
            <a:chExt cx="6657601" cy="2057463"/>
          </a:xfrm>
        </p:grpSpPr>
        <p:sp>
          <p:nvSpPr>
            <p:cNvPr id="1067" name="AutoShape 5"/>
            <p:cNvSpPr>
              <a:spLocks noChangeArrowheads="1"/>
            </p:cNvSpPr>
            <p:nvPr/>
          </p:nvSpPr>
          <p:spPr bwMode="auto">
            <a:xfrm rot="5400000">
              <a:off x="7255642" y="3089274"/>
              <a:ext cx="325437" cy="160338"/>
            </a:xfrm>
            <a:prstGeom prst="leftArrow">
              <a:avLst>
                <a:gd name="adj1" fmla="val 50000"/>
                <a:gd name="adj2" fmla="val 50742"/>
              </a:avLst>
            </a:prstGeom>
            <a:solidFill>
              <a:srgbClr val="FF00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68" name="Rectangle 10"/>
            <p:cNvSpPr>
              <a:spLocks noChangeAspect="1" noChangeArrowheads="1"/>
            </p:cNvSpPr>
            <p:nvPr/>
          </p:nvSpPr>
          <p:spPr bwMode="auto">
            <a:xfrm>
              <a:off x="3275348" y="2719791"/>
              <a:ext cx="915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69" name="Rectangle 11"/>
            <p:cNvSpPr>
              <a:spLocks noChangeAspect="1" noChangeArrowheads="1"/>
            </p:cNvSpPr>
            <p:nvPr/>
          </p:nvSpPr>
          <p:spPr bwMode="auto">
            <a:xfrm>
              <a:off x="3061962" y="2719791"/>
              <a:ext cx="915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70" name="Freeform 12"/>
            <p:cNvSpPr>
              <a:spLocks noChangeAspect="1"/>
            </p:cNvSpPr>
            <p:nvPr/>
          </p:nvSpPr>
          <p:spPr bwMode="auto">
            <a:xfrm>
              <a:off x="3071119" y="2730944"/>
              <a:ext cx="204230" cy="1760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51" y="0"/>
                </a:cxn>
                <a:cxn ang="0">
                  <a:pos x="2052" y="969"/>
                </a:cxn>
                <a:cxn ang="0">
                  <a:pos x="1538" y="969"/>
                </a:cxn>
                <a:cxn ang="0">
                  <a:pos x="1538" y="1767"/>
                </a:cxn>
                <a:cxn ang="0">
                  <a:pos x="569" y="1767"/>
                </a:cxn>
                <a:cxn ang="0">
                  <a:pos x="569" y="969"/>
                </a:cxn>
                <a:cxn ang="0">
                  <a:pos x="0" y="969"/>
                </a:cxn>
                <a:cxn ang="0">
                  <a:pos x="0" y="0"/>
                </a:cxn>
              </a:cxnLst>
              <a:rect l="0" t="0" r="r" b="b"/>
              <a:pathLst>
                <a:path w="2052" h="1767">
                  <a:moveTo>
                    <a:pt x="0" y="0"/>
                  </a:moveTo>
                  <a:lnTo>
                    <a:pt x="2051" y="0"/>
                  </a:lnTo>
                  <a:lnTo>
                    <a:pt x="2052" y="969"/>
                  </a:lnTo>
                  <a:lnTo>
                    <a:pt x="1538" y="969"/>
                  </a:lnTo>
                  <a:lnTo>
                    <a:pt x="1538" y="1767"/>
                  </a:lnTo>
                  <a:lnTo>
                    <a:pt x="569" y="1767"/>
                  </a:lnTo>
                  <a:lnTo>
                    <a:pt x="569" y="969"/>
                  </a:lnTo>
                  <a:lnTo>
                    <a:pt x="0" y="9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>
                <a:alpha val="89999"/>
              </a:srgbClr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71" name="Rectangle 13"/>
            <p:cNvSpPr>
              <a:spLocks noChangeAspect="1" noChangeArrowheads="1"/>
            </p:cNvSpPr>
            <p:nvPr/>
          </p:nvSpPr>
          <p:spPr bwMode="auto">
            <a:xfrm rot="16200000">
              <a:off x="3172634" y="2821389"/>
              <a:ext cx="9161" cy="119035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72" name="Rectangle 15"/>
            <p:cNvSpPr>
              <a:spLocks noChangeAspect="1" noChangeArrowheads="1"/>
            </p:cNvSpPr>
            <p:nvPr/>
          </p:nvSpPr>
          <p:spPr bwMode="auto">
            <a:xfrm>
              <a:off x="6401703" y="2720587"/>
              <a:ext cx="915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73" name="Rectangle 16"/>
            <p:cNvSpPr>
              <a:spLocks noChangeAspect="1" noChangeArrowheads="1"/>
            </p:cNvSpPr>
            <p:nvPr/>
          </p:nvSpPr>
          <p:spPr bwMode="auto">
            <a:xfrm>
              <a:off x="6188317" y="2720587"/>
              <a:ext cx="915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74" name="Freeform 17"/>
            <p:cNvSpPr>
              <a:spLocks noChangeAspect="1"/>
            </p:cNvSpPr>
            <p:nvPr/>
          </p:nvSpPr>
          <p:spPr bwMode="auto">
            <a:xfrm>
              <a:off x="6197474" y="2731740"/>
              <a:ext cx="204230" cy="1760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51" y="0"/>
                </a:cxn>
                <a:cxn ang="0">
                  <a:pos x="2052" y="969"/>
                </a:cxn>
                <a:cxn ang="0">
                  <a:pos x="1538" y="969"/>
                </a:cxn>
                <a:cxn ang="0">
                  <a:pos x="1538" y="1767"/>
                </a:cxn>
                <a:cxn ang="0">
                  <a:pos x="569" y="1767"/>
                </a:cxn>
                <a:cxn ang="0">
                  <a:pos x="569" y="969"/>
                </a:cxn>
                <a:cxn ang="0">
                  <a:pos x="0" y="969"/>
                </a:cxn>
                <a:cxn ang="0">
                  <a:pos x="0" y="0"/>
                </a:cxn>
              </a:cxnLst>
              <a:rect l="0" t="0" r="r" b="b"/>
              <a:pathLst>
                <a:path w="2052" h="1767">
                  <a:moveTo>
                    <a:pt x="0" y="0"/>
                  </a:moveTo>
                  <a:lnTo>
                    <a:pt x="2051" y="0"/>
                  </a:lnTo>
                  <a:lnTo>
                    <a:pt x="2052" y="969"/>
                  </a:lnTo>
                  <a:lnTo>
                    <a:pt x="1538" y="969"/>
                  </a:lnTo>
                  <a:lnTo>
                    <a:pt x="1538" y="1767"/>
                  </a:lnTo>
                  <a:lnTo>
                    <a:pt x="569" y="1767"/>
                  </a:lnTo>
                  <a:lnTo>
                    <a:pt x="569" y="969"/>
                  </a:lnTo>
                  <a:lnTo>
                    <a:pt x="0" y="9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>
                <a:alpha val="89999"/>
              </a:srgbClr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75" name="Rectangle 18"/>
            <p:cNvSpPr>
              <a:spLocks noChangeAspect="1" noChangeArrowheads="1"/>
            </p:cNvSpPr>
            <p:nvPr/>
          </p:nvSpPr>
          <p:spPr bwMode="auto">
            <a:xfrm rot="16200000">
              <a:off x="6298989" y="2822185"/>
              <a:ext cx="9161" cy="119035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76" name="Rectangle 20"/>
            <p:cNvSpPr>
              <a:spLocks noChangeAspect="1" noChangeArrowheads="1"/>
            </p:cNvSpPr>
            <p:nvPr/>
          </p:nvSpPr>
          <p:spPr bwMode="auto">
            <a:xfrm>
              <a:off x="4839520" y="2720985"/>
              <a:ext cx="915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77" name="Rectangle 21"/>
            <p:cNvSpPr>
              <a:spLocks noChangeAspect="1" noChangeArrowheads="1"/>
            </p:cNvSpPr>
            <p:nvPr/>
          </p:nvSpPr>
          <p:spPr bwMode="auto">
            <a:xfrm>
              <a:off x="4626134" y="2720985"/>
              <a:ext cx="915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78" name="Freeform 22"/>
            <p:cNvSpPr>
              <a:spLocks noChangeAspect="1"/>
            </p:cNvSpPr>
            <p:nvPr/>
          </p:nvSpPr>
          <p:spPr bwMode="auto">
            <a:xfrm>
              <a:off x="4635291" y="2732138"/>
              <a:ext cx="204230" cy="1760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51" y="0"/>
                </a:cxn>
                <a:cxn ang="0">
                  <a:pos x="2052" y="969"/>
                </a:cxn>
                <a:cxn ang="0">
                  <a:pos x="1538" y="969"/>
                </a:cxn>
                <a:cxn ang="0">
                  <a:pos x="1538" y="1767"/>
                </a:cxn>
                <a:cxn ang="0">
                  <a:pos x="569" y="1767"/>
                </a:cxn>
                <a:cxn ang="0">
                  <a:pos x="569" y="969"/>
                </a:cxn>
                <a:cxn ang="0">
                  <a:pos x="0" y="969"/>
                </a:cxn>
                <a:cxn ang="0">
                  <a:pos x="0" y="0"/>
                </a:cxn>
              </a:cxnLst>
              <a:rect l="0" t="0" r="r" b="b"/>
              <a:pathLst>
                <a:path w="2052" h="1767">
                  <a:moveTo>
                    <a:pt x="0" y="0"/>
                  </a:moveTo>
                  <a:lnTo>
                    <a:pt x="2051" y="0"/>
                  </a:lnTo>
                  <a:lnTo>
                    <a:pt x="2052" y="969"/>
                  </a:lnTo>
                  <a:lnTo>
                    <a:pt x="1538" y="969"/>
                  </a:lnTo>
                  <a:lnTo>
                    <a:pt x="1538" y="1767"/>
                  </a:lnTo>
                  <a:lnTo>
                    <a:pt x="569" y="1767"/>
                  </a:lnTo>
                  <a:lnTo>
                    <a:pt x="569" y="969"/>
                  </a:lnTo>
                  <a:lnTo>
                    <a:pt x="0" y="9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>
                <a:alpha val="89999"/>
              </a:srgbClr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79" name="Rectangle 23"/>
            <p:cNvSpPr>
              <a:spLocks noChangeAspect="1" noChangeArrowheads="1"/>
            </p:cNvSpPr>
            <p:nvPr/>
          </p:nvSpPr>
          <p:spPr bwMode="auto">
            <a:xfrm rot="16200000">
              <a:off x="4736806" y="2822583"/>
              <a:ext cx="9161" cy="119035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grpSp>
          <p:nvGrpSpPr>
            <p:cNvPr id="1080" name="Group 25"/>
            <p:cNvGrpSpPr>
              <a:grpSpLocks noChangeAspect="1"/>
            </p:cNvGrpSpPr>
            <p:nvPr/>
          </p:nvGrpSpPr>
          <p:grpSpPr bwMode="auto">
            <a:xfrm rot="5400000" flipV="1">
              <a:off x="6882202" y="2918585"/>
              <a:ext cx="139803" cy="218570"/>
              <a:chOff x="4118" y="2701"/>
              <a:chExt cx="1393" cy="2179"/>
            </a:xfrm>
          </p:grpSpPr>
          <p:sp>
            <p:nvSpPr>
              <p:cNvPr id="1347" name="Rectangle 26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4142" y="3272"/>
                <a:ext cx="107" cy="155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48" name="Rectangle 27"/>
              <p:cNvSpPr>
                <a:spLocks noChangeAspect="1" noChangeArrowheads="1"/>
              </p:cNvSpPr>
              <p:nvPr/>
            </p:nvSpPr>
            <p:spPr bwMode="auto">
              <a:xfrm rot="-5400000">
                <a:off x="4769" y="2525"/>
                <a:ext cx="92" cy="1197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49" name="Rectangle 28"/>
              <p:cNvSpPr>
                <a:spLocks noChangeAspect="1" noChangeArrowheads="1"/>
              </p:cNvSpPr>
              <p:nvPr/>
            </p:nvSpPr>
            <p:spPr bwMode="auto">
              <a:xfrm rot="-5400000">
                <a:off x="4769" y="2148"/>
                <a:ext cx="92" cy="1197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50" name="Rectangle 29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4672" y="2394"/>
                <a:ext cx="285" cy="1083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51" name="Rectangle 30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960" y="3483"/>
                <a:ext cx="1710" cy="1083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52" name="Rectangle 31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5380" y="4650"/>
                <a:ext cx="107" cy="155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1081" name="Rectangle 32"/>
            <p:cNvSpPr>
              <a:spLocks noChangeAspect="1" noChangeArrowheads="1"/>
            </p:cNvSpPr>
            <p:nvPr/>
          </p:nvSpPr>
          <p:spPr bwMode="auto">
            <a:xfrm rot="10800000" flipV="1">
              <a:off x="6012352" y="2965944"/>
              <a:ext cx="1114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82" name="Rectangle 33"/>
            <p:cNvSpPr>
              <a:spLocks noChangeAspect="1" noChangeArrowheads="1"/>
            </p:cNvSpPr>
            <p:nvPr/>
          </p:nvSpPr>
          <p:spPr bwMode="auto">
            <a:xfrm rot="10800000" flipV="1">
              <a:off x="6575279" y="2967139"/>
              <a:ext cx="1114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grpSp>
          <p:nvGrpSpPr>
            <p:cNvPr id="1083" name="Group 34"/>
            <p:cNvGrpSpPr>
              <a:grpSpLocks noChangeAspect="1"/>
            </p:cNvGrpSpPr>
            <p:nvPr/>
          </p:nvGrpSpPr>
          <p:grpSpPr bwMode="auto">
            <a:xfrm flipV="1">
              <a:off x="5826435" y="3145979"/>
              <a:ext cx="119433" cy="234204"/>
              <a:chOff x="3425" y="1602"/>
              <a:chExt cx="300" cy="588"/>
            </a:xfrm>
          </p:grpSpPr>
          <p:sp>
            <p:nvSpPr>
              <p:cNvPr id="1344" name="Rectangle 35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304" y="1775"/>
                <a:ext cx="542" cy="242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45" name="Rectangle 36"/>
              <p:cNvSpPr>
                <a:spLocks noChangeAspect="1" noChangeArrowheads="1"/>
              </p:cNvSpPr>
              <p:nvPr/>
            </p:nvSpPr>
            <p:spPr bwMode="auto">
              <a:xfrm rot="-5400000">
                <a:off x="3563" y="1464"/>
                <a:ext cx="23" cy="300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46" name="Rectangle 37"/>
              <p:cNvSpPr>
                <a:spLocks noChangeAspect="1" noChangeArrowheads="1"/>
              </p:cNvSpPr>
              <p:nvPr/>
            </p:nvSpPr>
            <p:spPr bwMode="auto">
              <a:xfrm rot="-5400000">
                <a:off x="3563" y="2029"/>
                <a:ext cx="23" cy="300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grpSp>
          <p:nvGrpSpPr>
            <p:cNvPr id="1084" name="Group 47"/>
            <p:cNvGrpSpPr>
              <a:grpSpLocks noChangeAspect="1"/>
            </p:cNvGrpSpPr>
            <p:nvPr/>
          </p:nvGrpSpPr>
          <p:grpSpPr bwMode="auto">
            <a:xfrm rot="16200000" flipH="1" flipV="1">
              <a:off x="5576776" y="2918186"/>
              <a:ext cx="139803" cy="218570"/>
              <a:chOff x="4118" y="2701"/>
              <a:chExt cx="1393" cy="2179"/>
            </a:xfrm>
          </p:grpSpPr>
          <p:sp>
            <p:nvSpPr>
              <p:cNvPr id="1338" name="Rectangle 48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4142" y="3272"/>
                <a:ext cx="107" cy="155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39" name="Rectangle 49"/>
              <p:cNvSpPr>
                <a:spLocks noChangeAspect="1" noChangeArrowheads="1"/>
              </p:cNvSpPr>
              <p:nvPr/>
            </p:nvSpPr>
            <p:spPr bwMode="auto">
              <a:xfrm rot="-5400000">
                <a:off x="4769" y="2525"/>
                <a:ext cx="92" cy="1197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40" name="Rectangle 50"/>
              <p:cNvSpPr>
                <a:spLocks noChangeAspect="1" noChangeArrowheads="1"/>
              </p:cNvSpPr>
              <p:nvPr/>
            </p:nvSpPr>
            <p:spPr bwMode="auto">
              <a:xfrm rot="-5400000">
                <a:off x="4769" y="2148"/>
                <a:ext cx="92" cy="1197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41" name="Rectangle 51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4672" y="2394"/>
                <a:ext cx="285" cy="1083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42" name="Rectangle 52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960" y="3483"/>
                <a:ext cx="1710" cy="1083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43" name="Rectangle 53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5380" y="4650"/>
                <a:ext cx="107" cy="155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1085" name="Rectangle 54"/>
            <p:cNvSpPr>
              <a:spLocks noChangeAspect="1" noChangeArrowheads="1"/>
            </p:cNvSpPr>
            <p:nvPr/>
          </p:nvSpPr>
          <p:spPr bwMode="auto">
            <a:xfrm rot="5400000" flipV="1">
              <a:off x="6297794" y="2834134"/>
              <a:ext cx="9161" cy="119035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86" name="Freeform 55"/>
            <p:cNvSpPr>
              <a:spLocks noChangeAspect="1"/>
            </p:cNvSpPr>
            <p:nvPr/>
          </p:nvSpPr>
          <p:spPr bwMode="auto">
            <a:xfrm flipV="1">
              <a:off x="6197473" y="2898232"/>
              <a:ext cx="204230" cy="17605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51" y="0"/>
                </a:cxn>
                <a:cxn ang="0">
                  <a:pos x="2052" y="969"/>
                </a:cxn>
                <a:cxn ang="0">
                  <a:pos x="1538" y="969"/>
                </a:cxn>
                <a:cxn ang="0">
                  <a:pos x="1538" y="1767"/>
                </a:cxn>
                <a:cxn ang="0">
                  <a:pos x="569" y="1767"/>
                </a:cxn>
                <a:cxn ang="0">
                  <a:pos x="569" y="969"/>
                </a:cxn>
                <a:cxn ang="0">
                  <a:pos x="0" y="969"/>
                </a:cxn>
                <a:cxn ang="0">
                  <a:pos x="0" y="0"/>
                </a:cxn>
              </a:cxnLst>
              <a:rect l="0" t="0" r="r" b="b"/>
              <a:pathLst>
                <a:path w="2052" h="1767">
                  <a:moveTo>
                    <a:pt x="0" y="0"/>
                  </a:moveTo>
                  <a:lnTo>
                    <a:pt x="2051" y="0"/>
                  </a:lnTo>
                  <a:lnTo>
                    <a:pt x="2052" y="969"/>
                  </a:lnTo>
                  <a:lnTo>
                    <a:pt x="1538" y="969"/>
                  </a:lnTo>
                  <a:lnTo>
                    <a:pt x="1538" y="1767"/>
                  </a:lnTo>
                  <a:lnTo>
                    <a:pt x="569" y="1767"/>
                  </a:lnTo>
                  <a:lnTo>
                    <a:pt x="569" y="969"/>
                  </a:lnTo>
                  <a:lnTo>
                    <a:pt x="0" y="9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87" name="Rectangle 56"/>
            <p:cNvSpPr>
              <a:spLocks noChangeAspect="1" noChangeArrowheads="1"/>
            </p:cNvSpPr>
            <p:nvPr/>
          </p:nvSpPr>
          <p:spPr bwMode="auto">
            <a:xfrm flipH="1" flipV="1">
              <a:off x="6111481" y="3073487"/>
              <a:ext cx="64494" cy="31466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88" name="Rectangle 57"/>
            <p:cNvSpPr>
              <a:spLocks noChangeAspect="1" noChangeArrowheads="1"/>
            </p:cNvSpPr>
            <p:nvPr/>
          </p:nvSpPr>
          <p:spPr bwMode="auto">
            <a:xfrm flipH="1" flipV="1">
              <a:off x="6059727" y="3073487"/>
              <a:ext cx="51754" cy="39831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grpSp>
          <p:nvGrpSpPr>
            <p:cNvPr id="1089" name="Group 58"/>
            <p:cNvGrpSpPr>
              <a:grpSpLocks noChangeAspect="1"/>
            </p:cNvGrpSpPr>
            <p:nvPr/>
          </p:nvGrpSpPr>
          <p:grpSpPr bwMode="auto">
            <a:xfrm rot="5400000">
              <a:off x="5793327" y="2922585"/>
              <a:ext cx="186806" cy="250822"/>
              <a:chOff x="6685" y="2939"/>
              <a:chExt cx="1877" cy="2520"/>
            </a:xfrm>
          </p:grpSpPr>
          <p:sp>
            <p:nvSpPr>
              <p:cNvPr id="1325" name="Rectangle 59"/>
              <p:cNvSpPr>
                <a:spLocks noChangeAspect="1" noChangeArrowheads="1"/>
              </p:cNvSpPr>
              <p:nvPr/>
            </p:nvSpPr>
            <p:spPr bwMode="auto">
              <a:xfrm rot="-5400000">
                <a:off x="7345" y="2386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26" name="Rectangle 60"/>
              <p:cNvSpPr>
                <a:spLocks noChangeAspect="1" noChangeArrowheads="1"/>
              </p:cNvSpPr>
              <p:nvPr/>
            </p:nvSpPr>
            <p:spPr bwMode="auto">
              <a:xfrm rot="-5400000">
                <a:off x="7345" y="4814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27" name="Rectangle 61"/>
              <p:cNvSpPr>
                <a:spLocks noChangeAspect="1" noChangeArrowheads="1"/>
              </p:cNvSpPr>
              <p:nvPr/>
            </p:nvSpPr>
            <p:spPr bwMode="auto">
              <a:xfrm rot="-10800000">
                <a:off x="8470" y="3608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28" name="Rectangle 62"/>
              <p:cNvSpPr>
                <a:spLocks noChangeAspect="1" noChangeArrowheads="1"/>
              </p:cNvSpPr>
              <p:nvPr/>
            </p:nvSpPr>
            <p:spPr bwMode="auto">
              <a:xfrm rot="-5400000">
                <a:off x="7580" y="2713"/>
                <a:ext cx="88" cy="187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29" name="Rectangle 63"/>
              <p:cNvSpPr>
                <a:spLocks noChangeAspect="1" noChangeArrowheads="1"/>
              </p:cNvSpPr>
              <p:nvPr/>
            </p:nvSpPr>
            <p:spPr bwMode="auto">
              <a:xfrm rot="-5400000">
                <a:off x="7581" y="3822"/>
                <a:ext cx="85" cy="187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30" name="Rectangle 64"/>
              <p:cNvSpPr>
                <a:spLocks noChangeAspect="1" noChangeArrowheads="1"/>
              </p:cNvSpPr>
              <p:nvPr/>
            </p:nvSpPr>
            <p:spPr bwMode="auto">
              <a:xfrm rot="-10800000">
                <a:off x="7897" y="4718"/>
                <a:ext cx="92" cy="649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31" name="Rectangle 65"/>
              <p:cNvSpPr>
                <a:spLocks noChangeAspect="1" noChangeArrowheads="1"/>
              </p:cNvSpPr>
              <p:nvPr/>
            </p:nvSpPr>
            <p:spPr bwMode="auto">
              <a:xfrm rot="10800000" flipH="1">
                <a:off x="7897" y="3034"/>
                <a:ext cx="92" cy="662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32" name="Rectangle 66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4803"/>
                <a:ext cx="92" cy="564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33" name="Rectangle 67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3031"/>
                <a:ext cx="92" cy="573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34" name="Rectangle 68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3696"/>
                <a:ext cx="92" cy="1022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35" name="Rectangle 69"/>
              <p:cNvSpPr>
                <a:spLocks noChangeAspect="1" noChangeArrowheads="1"/>
              </p:cNvSpPr>
              <p:nvPr/>
            </p:nvSpPr>
            <p:spPr bwMode="auto">
              <a:xfrm flipV="1">
                <a:off x="6884" y="4803"/>
                <a:ext cx="1010" cy="56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36" name="Rectangle 70"/>
              <p:cNvSpPr>
                <a:spLocks noChangeAspect="1" noChangeArrowheads="1"/>
              </p:cNvSpPr>
              <p:nvPr/>
            </p:nvSpPr>
            <p:spPr bwMode="auto">
              <a:xfrm flipV="1">
                <a:off x="6887" y="3034"/>
                <a:ext cx="1010" cy="56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37" name="Rectangle 71"/>
              <p:cNvSpPr>
                <a:spLocks noChangeAspect="1" noChangeArrowheads="1"/>
              </p:cNvSpPr>
              <p:nvPr/>
            </p:nvSpPr>
            <p:spPr bwMode="auto">
              <a:xfrm flipV="1">
                <a:off x="6887" y="3696"/>
                <a:ext cx="1581" cy="1022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grpSp>
          <p:nvGrpSpPr>
            <p:cNvPr id="1090" name="Group 72"/>
            <p:cNvGrpSpPr>
              <a:grpSpLocks noChangeAspect="1"/>
            </p:cNvGrpSpPr>
            <p:nvPr/>
          </p:nvGrpSpPr>
          <p:grpSpPr bwMode="auto">
            <a:xfrm rot="5400000">
              <a:off x="6623385" y="2923381"/>
              <a:ext cx="186806" cy="250822"/>
              <a:chOff x="6685" y="2939"/>
              <a:chExt cx="1877" cy="2520"/>
            </a:xfrm>
          </p:grpSpPr>
          <p:sp>
            <p:nvSpPr>
              <p:cNvPr id="1312" name="Rectangle 73"/>
              <p:cNvSpPr>
                <a:spLocks noChangeAspect="1" noChangeArrowheads="1"/>
              </p:cNvSpPr>
              <p:nvPr/>
            </p:nvSpPr>
            <p:spPr bwMode="auto">
              <a:xfrm rot="-5400000">
                <a:off x="7345" y="2386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13" name="Rectangle 74"/>
              <p:cNvSpPr>
                <a:spLocks noChangeAspect="1" noChangeArrowheads="1"/>
              </p:cNvSpPr>
              <p:nvPr/>
            </p:nvSpPr>
            <p:spPr bwMode="auto">
              <a:xfrm rot="-5400000">
                <a:off x="7345" y="4814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14" name="Rectangle 75"/>
              <p:cNvSpPr>
                <a:spLocks noChangeAspect="1" noChangeArrowheads="1"/>
              </p:cNvSpPr>
              <p:nvPr/>
            </p:nvSpPr>
            <p:spPr bwMode="auto">
              <a:xfrm rot="-10800000">
                <a:off x="8470" y="3608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15" name="Rectangle 76"/>
              <p:cNvSpPr>
                <a:spLocks noChangeAspect="1" noChangeArrowheads="1"/>
              </p:cNvSpPr>
              <p:nvPr/>
            </p:nvSpPr>
            <p:spPr bwMode="auto">
              <a:xfrm rot="-5400000">
                <a:off x="7580" y="2713"/>
                <a:ext cx="88" cy="187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16" name="Rectangle 77"/>
              <p:cNvSpPr>
                <a:spLocks noChangeAspect="1" noChangeArrowheads="1"/>
              </p:cNvSpPr>
              <p:nvPr/>
            </p:nvSpPr>
            <p:spPr bwMode="auto">
              <a:xfrm rot="-5400000">
                <a:off x="7581" y="3822"/>
                <a:ext cx="85" cy="187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17" name="Rectangle 78"/>
              <p:cNvSpPr>
                <a:spLocks noChangeAspect="1" noChangeArrowheads="1"/>
              </p:cNvSpPr>
              <p:nvPr/>
            </p:nvSpPr>
            <p:spPr bwMode="auto">
              <a:xfrm rot="-10800000">
                <a:off x="7897" y="4718"/>
                <a:ext cx="92" cy="649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18" name="Rectangle 79"/>
              <p:cNvSpPr>
                <a:spLocks noChangeAspect="1" noChangeArrowheads="1"/>
              </p:cNvSpPr>
              <p:nvPr/>
            </p:nvSpPr>
            <p:spPr bwMode="auto">
              <a:xfrm rot="10800000" flipH="1">
                <a:off x="7897" y="3034"/>
                <a:ext cx="92" cy="662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19" name="Rectangle 80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4803"/>
                <a:ext cx="92" cy="564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20" name="Rectangle 81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3031"/>
                <a:ext cx="92" cy="573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21" name="Rectangle 82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3696"/>
                <a:ext cx="92" cy="1022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22" name="Rectangle 83"/>
              <p:cNvSpPr>
                <a:spLocks noChangeAspect="1" noChangeArrowheads="1"/>
              </p:cNvSpPr>
              <p:nvPr/>
            </p:nvSpPr>
            <p:spPr bwMode="auto">
              <a:xfrm flipV="1">
                <a:off x="6884" y="4803"/>
                <a:ext cx="1010" cy="56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23" name="Rectangle 84"/>
              <p:cNvSpPr>
                <a:spLocks noChangeAspect="1" noChangeArrowheads="1"/>
              </p:cNvSpPr>
              <p:nvPr/>
            </p:nvSpPr>
            <p:spPr bwMode="auto">
              <a:xfrm flipV="1">
                <a:off x="6887" y="3034"/>
                <a:ext cx="1010" cy="56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24" name="Rectangle 85"/>
              <p:cNvSpPr>
                <a:spLocks noChangeAspect="1" noChangeArrowheads="1"/>
              </p:cNvSpPr>
              <p:nvPr/>
            </p:nvSpPr>
            <p:spPr bwMode="auto">
              <a:xfrm flipV="1">
                <a:off x="6887" y="3696"/>
                <a:ext cx="1581" cy="1022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1091" name="Rectangle 86"/>
            <p:cNvSpPr>
              <a:spLocks noChangeAspect="1" noChangeArrowheads="1"/>
            </p:cNvSpPr>
            <p:nvPr/>
          </p:nvSpPr>
          <p:spPr bwMode="auto">
            <a:xfrm rot="10800000" flipH="1" flipV="1">
              <a:off x="6023499" y="2977097"/>
              <a:ext cx="549789" cy="96390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92" name="Rectangle 87"/>
            <p:cNvSpPr>
              <a:spLocks noChangeAspect="1" noChangeArrowheads="1"/>
            </p:cNvSpPr>
            <p:nvPr/>
          </p:nvSpPr>
          <p:spPr bwMode="auto">
            <a:xfrm flipH="1" flipV="1">
              <a:off x="6463012" y="3075080"/>
              <a:ext cx="64494" cy="31466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93" name="Rectangle 88"/>
            <p:cNvSpPr>
              <a:spLocks noChangeAspect="1" noChangeArrowheads="1"/>
            </p:cNvSpPr>
            <p:nvPr/>
          </p:nvSpPr>
          <p:spPr bwMode="auto">
            <a:xfrm flipH="1" flipV="1">
              <a:off x="6411258" y="3075080"/>
              <a:ext cx="51754" cy="39831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94" name="Line 89"/>
            <p:cNvSpPr>
              <a:spLocks noChangeAspect="1" noChangeShapeType="1"/>
            </p:cNvSpPr>
            <p:nvPr/>
          </p:nvSpPr>
          <p:spPr bwMode="auto">
            <a:xfrm flipV="1">
              <a:off x="6256791" y="2977495"/>
              <a:ext cx="9037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grpSp>
          <p:nvGrpSpPr>
            <p:cNvPr id="1095" name="Group 90"/>
            <p:cNvGrpSpPr>
              <a:grpSpLocks noChangeAspect="1"/>
            </p:cNvGrpSpPr>
            <p:nvPr/>
          </p:nvGrpSpPr>
          <p:grpSpPr bwMode="auto">
            <a:xfrm flipV="1">
              <a:off x="6654503" y="3147174"/>
              <a:ext cx="119433" cy="234204"/>
              <a:chOff x="3425" y="1602"/>
              <a:chExt cx="300" cy="588"/>
            </a:xfrm>
          </p:grpSpPr>
          <p:sp>
            <p:nvSpPr>
              <p:cNvPr id="1309" name="Rectangle 91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304" y="1775"/>
                <a:ext cx="542" cy="242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10" name="Rectangle 92"/>
              <p:cNvSpPr>
                <a:spLocks noChangeAspect="1" noChangeArrowheads="1"/>
              </p:cNvSpPr>
              <p:nvPr/>
            </p:nvSpPr>
            <p:spPr bwMode="auto">
              <a:xfrm rot="-5400000">
                <a:off x="3563" y="1464"/>
                <a:ext cx="23" cy="300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11" name="Rectangle 93"/>
              <p:cNvSpPr>
                <a:spLocks noChangeAspect="1" noChangeArrowheads="1"/>
              </p:cNvSpPr>
              <p:nvPr/>
            </p:nvSpPr>
            <p:spPr bwMode="auto">
              <a:xfrm rot="-5400000">
                <a:off x="3563" y="2029"/>
                <a:ext cx="23" cy="300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1096" name="Rectangle 95"/>
            <p:cNvSpPr>
              <a:spLocks noChangeAspect="1" noChangeArrowheads="1"/>
            </p:cNvSpPr>
            <p:nvPr/>
          </p:nvSpPr>
          <p:spPr bwMode="auto">
            <a:xfrm rot="10800000" flipH="1" flipV="1">
              <a:off x="1733470" y="2730545"/>
              <a:ext cx="1327297" cy="96390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>
                <a:solidFill>
                  <a:srgbClr val="FFFF66"/>
                </a:solidFill>
              </a:endParaRPr>
            </a:p>
          </p:txBody>
        </p:sp>
        <p:sp>
          <p:nvSpPr>
            <p:cNvPr id="1097" name="Rectangle 96"/>
            <p:cNvSpPr>
              <a:spLocks noChangeAspect="1" noChangeArrowheads="1"/>
            </p:cNvSpPr>
            <p:nvPr/>
          </p:nvSpPr>
          <p:spPr bwMode="auto">
            <a:xfrm rot="10800000" flipV="1">
              <a:off x="1722323" y="2719392"/>
              <a:ext cx="1114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98" name="Rectangle 97"/>
            <p:cNvSpPr>
              <a:spLocks noChangeAspect="1" noChangeArrowheads="1"/>
            </p:cNvSpPr>
            <p:nvPr/>
          </p:nvSpPr>
          <p:spPr bwMode="auto">
            <a:xfrm rot="10800000" flipV="1">
              <a:off x="3052009" y="2719790"/>
              <a:ext cx="1114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grpSp>
          <p:nvGrpSpPr>
            <p:cNvPr id="1099" name="Group 99"/>
            <p:cNvGrpSpPr>
              <a:grpSpLocks noChangeAspect="1"/>
            </p:cNvGrpSpPr>
            <p:nvPr/>
          </p:nvGrpSpPr>
          <p:grpSpPr bwMode="auto">
            <a:xfrm flipV="1">
              <a:off x="1557904" y="2717833"/>
              <a:ext cx="164419" cy="162504"/>
              <a:chOff x="3004" y="9177"/>
              <a:chExt cx="1652" cy="1630"/>
            </a:xfrm>
          </p:grpSpPr>
          <p:sp>
            <p:nvSpPr>
              <p:cNvPr id="1306" name="Rectangle 100"/>
              <p:cNvSpPr>
                <a:spLocks noChangeAspect="1" noChangeArrowheads="1"/>
              </p:cNvSpPr>
              <p:nvPr/>
            </p:nvSpPr>
            <p:spPr bwMode="auto">
              <a:xfrm rot="-5400000">
                <a:off x="3557" y="8624"/>
                <a:ext cx="92" cy="1197"/>
              </a:xfrm>
              <a:prstGeom prst="rect">
                <a:avLst/>
              </a:prstGeom>
              <a:solidFill>
                <a:srgbClr val="C0C0C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07" name="Rectangle 101"/>
              <p:cNvSpPr>
                <a:spLocks noChangeAspect="1" noChangeArrowheads="1"/>
              </p:cNvSpPr>
              <p:nvPr/>
            </p:nvSpPr>
            <p:spPr bwMode="auto">
              <a:xfrm rot="-10800000">
                <a:off x="4564" y="9610"/>
                <a:ext cx="92" cy="1197"/>
              </a:xfrm>
              <a:prstGeom prst="rect">
                <a:avLst/>
              </a:prstGeom>
              <a:solidFill>
                <a:srgbClr val="C0C0C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08" name="Arc 102"/>
              <p:cNvSpPr>
                <a:spLocks noChangeAspect="1"/>
              </p:cNvSpPr>
              <p:nvPr/>
            </p:nvSpPr>
            <p:spPr bwMode="auto">
              <a:xfrm rot="-10800000">
                <a:off x="3118" y="9268"/>
                <a:ext cx="1440" cy="1425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C0C0C0">
                  <a:alpha val="89999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1100" name="Arc 103"/>
            <p:cNvSpPr>
              <a:spLocks noChangeAspect="1"/>
            </p:cNvSpPr>
            <p:nvPr/>
          </p:nvSpPr>
          <p:spPr bwMode="auto">
            <a:xfrm rot="10800000" flipV="1">
              <a:off x="1666190" y="2825740"/>
              <a:ext cx="46579" cy="4540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599"/>
                <a:gd name="T1" fmla="*/ 0 h 21600"/>
                <a:gd name="T2" fmla="*/ 21599 w 21599"/>
                <a:gd name="T3" fmla="*/ 21397 h 21600"/>
                <a:gd name="T4" fmla="*/ 0 w 2159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9" h="21600" fill="none" extrusionOk="0">
                  <a:moveTo>
                    <a:pt x="0" y="-1"/>
                  </a:moveTo>
                  <a:cubicBezTo>
                    <a:pt x="11850" y="-1"/>
                    <a:pt x="21487" y="9547"/>
                    <a:pt x="21599" y="21396"/>
                  </a:cubicBezTo>
                </a:path>
                <a:path w="21599" h="21600" stroke="0" extrusionOk="0">
                  <a:moveTo>
                    <a:pt x="0" y="-1"/>
                  </a:moveTo>
                  <a:cubicBezTo>
                    <a:pt x="11850" y="-1"/>
                    <a:pt x="21487" y="9547"/>
                    <a:pt x="21599" y="21396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grpSp>
          <p:nvGrpSpPr>
            <p:cNvPr id="1101" name="Group 105"/>
            <p:cNvGrpSpPr>
              <a:grpSpLocks noChangeAspect="1"/>
            </p:cNvGrpSpPr>
            <p:nvPr/>
          </p:nvGrpSpPr>
          <p:grpSpPr bwMode="auto">
            <a:xfrm rot="5400000" flipV="1">
              <a:off x="2196850" y="2915000"/>
              <a:ext cx="139803" cy="218570"/>
              <a:chOff x="4118" y="2701"/>
              <a:chExt cx="1393" cy="2179"/>
            </a:xfrm>
          </p:grpSpPr>
          <p:sp>
            <p:nvSpPr>
              <p:cNvPr id="1300" name="Rectangle 106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4142" y="3272"/>
                <a:ext cx="107" cy="155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01" name="Rectangle 107"/>
              <p:cNvSpPr>
                <a:spLocks noChangeAspect="1" noChangeArrowheads="1"/>
              </p:cNvSpPr>
              <p:nvPr/>
            </p:nvSpPr>
            <p:spPr bwMode="auto">
              <a:xfrm rot="-5400000">
                <a:off x="4769" y="2525"/>
                <a:ext cx="92" cy="1197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02" name="Rectangle 108"/>
              <p:cNvSpPr>
                <a:spLocks noChangeAspect="1" noChangeArrowheads="1"/>
              </p:cNvSpPr>
              <p:nvPr/>
            </p:nvSpPr>
            <p:spPr bwMode="auto">
              <a:xfrm rot="-5400000">
                <a:off x="4769" y="2148"/>
                <a:ext cx="92" cy="1197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03" name="Rectangle 109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4672" y="2394"/>
                <a:ext cx="285" cy="1083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04" name="Rectangle 110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960" y="3483"/>
                <a:ext cx="1710" cy="1083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305" name="Rectangle 111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5380" y="4650"/>
                <a:ext cx="107" cy="155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1102" name="Rectangle 112"/>
            <p:cNvSpPr>
              <a:spLocks noChangeAspect="1" noChangeArrowheads="1"/>
            </p:cNvSpPr>
            <p:nvPr/>
          </p:nvSpPr>
          <p:spPr bwMode="auto">
            <a:xfrm rot="10800000" flipV="1">
              <a:off x="1327000" y="2962359"/>
              <a:ext cx="1114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03" name="Rectangle 113"/>
            <p:cNvSpPr>
              <a:spLocks noChangeAspect="1" noChangeArrowheads="1"/>
            </p:cNvSpPr>
            <p:nvPr/>
          </p:nvSpPr>
          <p:spPr bwMode="auto">
            <a:xfrm rot="10800000" flipV="1">
              <a:off x="1889927" y="2963554"/>
              <a:ext cx="1114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grpSp>
          <p:nvGrpSpPr>
            <p:cNvPr id="1104" name="Group 114"/>
            <p:cNvGrpSpPr>
              <a:grpSpLocks noChangeAspect="1"/>
            </p:cNvGrpSpPr>
            <p:nvPr/>
          </p:nvGrpSpPr>
          <p:grpSpPr bwMode="auto">
            <a:xfrm flipV="1">
              <a:off x="1141083" y="3142394"/>
              <a:ext cx="119433" cy="234204"/>
              <a:chOff x="3425" y="1602"/>
              <a:chExt cx="300" cy="588"/>
            </a:xfrm>
          </p:grpSpPr>
          <p:sp>
            <p:nvSpPr>
              <p:cNvPr id="1297" name="Rectangle 115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304" y="1775"/>
                <a:ext cx="542" cy="242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98" name="Rectangle 116"/>
              <p:cNvSpPr>
                <a:spLocks noChangeAspect="1" noChangeArrowheads="1"/>
              </p:cNvSpPr>
              <p:nvPr/>
            </p:nvSpPr>
            <p:spPr bwMode="auto">
              <a:xfrm rot="-5400000">
                <a:off x="3563" y="1464"/>
                <a:ext cx="23" cy="300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99" name="Rectangle 117"/>
              <p:cNvSpPr>
                <a:spLocks noChangeAspect="1" noChangeArrowheads="1"/>
              </p:cNvSpPr>
              <p:nvPr/>
            </p:nvSpPr>
            <p:spPr bwMode="auto">
              <a:xfrm rot="-5400000">
                <a:off x="3563" y="2029"/>
                <a:ext cx="23" cy="300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grpSp>
          <p:nvGrpSpPr>
            <p:cNvPr id="1105" name="Group 127"/>
            <p:cNvGrpSpPr>
              <a:grpSpLocks noChangeAspect="1"/>
            </p:cNvGrpSpPr>
            <p:nvPr/>
          </p:nvGrpSpPr>
          <p:grpSpPr bwMode="auto">
            <a:xfrm rot="16200000" flipH="1" flipV="1">
              <a:off x="891424" y="2914601"/>
              <a:ext cx="139803" cy="218570"/>
              <a:chOff x="4118" y="2701"/>
              <a:chExt cx="1393" cy="2179"/>
            </a:xfrm>
          </p:grpSpPr>
          <p:sp>
            <p:nvSpPr>
              <p:cNvPr id="1291" name="Rectangle 128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4142" y="3272"/>
                <a:ext cx="107" cy="155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92" name="Rectangle 129"/>
              <p:cNvSpPr>
                <a:spLocks noChangeAspect="1" noChangeArrowheads="1"/>
              </p:cNvSpPr>
              <p:nvPr/>
            </p:nvSpPr>
            <p:spPr bwMode="auto">
              <a:xfrm rot="-5400000">
                <a:off x="4769" y="2525"/>
                <a:ext cx="92" cy="1197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93" name="Rectangle 130"/>
              <p:cNvSpPr>
                <a:spLocks noChangeAspect="1" noChangeArrowheads="1"/>
              </p:cNvSpPr>
              <p:nvPr/>
            </p:nvSpPr>
            <p:spPr bwMode="auto">
              <a:xfrm rot="-5400000">
                <a:off x="4769" y="2148"/>
                <a:ext cx="92" cy="1197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94" name="Rectangle 131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4672" y="2394"/>
                <a:ext cx="285" cy="1083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95" name="Rectangle 132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960" y="3483"/>
                <a:ext cx="1710" cy="1083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96" name="Rectangle 133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5380" y="4650"/>
                <a:ext cx="107" cy="155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1106" name="Rectangle 134"/>
            <p:cNvSpPr>
              <a:spLocks noChangeAspect="1" noChangeArrowheads="1"/>
            </p:cNvSpPr>
            <p:nvPr/>
          </p:nvSpPr>
          <p:spPr bwMode="auto">
            <a:xfrm rot="5400000" flipV="1">
              <a:off x="1612442" y="2830549"/>
              <a:ext cx="9161" cy="119035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07" name="Freeform 135"/>
            <p:cNvSpPr>
              <a:spLocks noChangeAspect="1"/>
            </p:cNvSpPr>
            <p:nvPr/>
          </p:nvSpPr>
          <p:spPr bwMode="auto">
            <a:xfrm flipV="1">
              <a:off x="1512121" y="2894647"/>
              <a:ext cx="204230" cy="17605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51" y="0"/>
                </a:cxn>
                <a:cxn ang="0">
                  <a:pos x="2052" y="969"/>
                </a:cxn>
                <a:cxn ang="0">
                  <a:pos x="1538" y="969"/>
                </a:cxn>
                <a:cxn ang="0">
                  <a:pos x="1538" y="1767"/>
                </a:cxn>
                <a:cxn ang="0">
                  <a:pos x="569" y="1767"/>
                </a:cxn>
                <a:cxn ang="0">
                  <a:pos x="569" y="969"/>
                </a:cxn>
                <a:cxn ang="0">
                  <a:pos x="0" y="969"/>
                </a:cxn>
                <a:cxn ang="0">
                  <a:pos x="0" y="0"/>
                </a:cxn>
              </a:cxnLst>
              <a:rect l="0" t="0" r="r" b="b"/>
              <a:pathLst>
                <a:path w="2052" h="1767">
                  <a:moveTo>
                    <a:pt x="0" y="0"/>
                  </a:moveTo>
                  <a:lnTo>
                    <a:pt x="2051" y="0"/>
                  </a:lnTo>
                  <a:lnTo>
                    <a:pt x="2052" y="969"/>
                  </a:lnTo>
                  <a:lnTo>
                    <a:pt x="1538" y="969"/>
                  </a:lnTo>
                  <a:lnTo>
                    <a:pt x="1538" y="1767"/>
                  </a:lnTo>
                  <a:lnTo>
                    <a:pt x="569" y="1767"/>
                  </a:lnTo>
                  <a:lnTo>
                    <a:pt x="569" y="969"/>
                  </a:lnTo>
                  <a:lnTo>
                    <a:pt x="0" y="9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08" name="Rectangle 136"/>
            <p:cNvSpPr>
              <a:spLocks noChangeAspect="1" noChangeArrowheads="1"/>
            </p:cNvSpPr>
            <p:nvPr/>
          </p:nvSpPr>
          <p:spPr bwMode="auto">
            <a:xfrm flipH="1" flipV="1">
              <a:off x="1426129" y="3069902"/>
              <a:ext cx="64494" cy="31466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09" name="Rectangle 137"/>
            <p:cNvSpPr>
              <a:spLocks noChangeAspect="1" noChangeArrowheads="1"/>
            </p:cNvSpPr>
            <p:nvPr/>
          </p:nvSpPr>
          <p:spPr bwMode="auto">
            <a:xfrm flipH="1" flipV="1">
              <a:off x="1374375" y="3069902"/>
              <a:ext cx="51754" cy="39831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grpSp>
          <p:nvGrpSpPr>
            <p:cNvPr id="1110" name="Group 138"/>
            <p:cNvGrpSpPr>
              <a:grpSpLocks noChangeAspect="1"/>
            </p:cNvGrpSpPr>
            <p:nvPr/>
          </p:nvGrpSpPr>
          <p:grpSpPr bwMode="auto">
            <a:xfrm rot="5400000">
              <a:off x="1107975" y="2919000"/>
              <a:ext cx="186806" cy="250822"/>
              <a:chOff x="6685" y="2939"/>
              <a:chExt cx="1877" cy="2520"/>
            </a:xfrm>
          </p:grpSpPr>
          <p:sp>
            <p:nvSpPr>
              <p:cNvPr id="1278" name="Rectangle 139"/>
              <p:cNvSpPr>
                <a:spLocks noChangeAspect="1" noChangeArrowheads="1"/>
              </p:cNvSpPr>
              <p:nvPr/>
            </p:nvSpPr>
            <p:spPr bwMode="auto">
              <a:xfrm rot="-5400000">
                <a:off x="7345" y="2386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79" name="Rectangle 140"/>
              <p:cNvSpPr>
                <a:spLocks noChangeAspect="1" noChangeArrowheads="1"/>
              </p:cNvSpPr>
              <p:nvPr/>
            </p:nvSpPr>
            <p:spPr bwMode="auto">
              <a:xfrm rot="-5400000">
                <a:off x="7345" y="4814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80" name="Rectangle 141"/>
              <p:cNvSpPr>
                <a:spLocks noChangeAspect="1" noChangeArrowheads="1"/>
              </p:cNvSpPr>
              <p:nvPr/>
            </p:nvSpPr>
            <p:spPr bwMode="auto">
              <a:xfrm rot="-10800000">
                <a:off x="8470" y="3608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81" name="Rectangle 142"/>
              <p:cNvSpPr>
                <a:spLocks noChangeAspect="1" noChangeArrowheads="1"/>
              </p:cNvSpPr>
              <p:nvPr/>
            </p:nvSpPr>
            <p:spPr bwMode="auto">
              <a:xfrm rot="-5400000">
                <a:off x="7580" y="2713"/>
                <a:ext cx="88" cy="187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82" name="Rectangle 143"/>
              <p:cNvSpPr>
                <a:spLocks noChangeAspect="1" noChangeArrowheads="1"/>
              </p:cNvSpPr>
              <p:nvPr/>
            </p:nvSpPr>
            <p:spPr bwMode="auto">
              <a:xfrm rot="-5400000">
                <a:off x="7581" y="3822"/>
                <a:ext cx="85" cy="187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83" name="Rectangle 144"/>
              <p:cNvSpPr>
                <a:spLocks noChangeAspect="1" noChangeArrowheads="1"/>
              </p:cNvSpPr>
              <p:nvPr/>
            </p:nvSpPr>
            <p:spPr bwMode="auto">
              <a:xfrm rot="-10800000">
                <a:off x="7897" y="4718"/>
                <a:ext cx="92" cy="649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84" name="Rectangle 145"/>
              <p:cNvSpPr>
                <a:spLocks noChangeAspect="1" noChangeArrowheads="1"/>
              </p:cNvSpPr>
              <p:nvPr/>
            </p:nvSpPr>
            <p:spPr bwMode="auto">
              <a:xfrm rot="10800000" flipH="1">
                <a:off x="7897" y="3034"/>
                <a:ext cx="92" cy="662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85" name="Rectangle 146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4803"/>
                <a:ext cx="92" cy="564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86" name="Rectangle 147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3031"/>
                <a:ext cx="92" cy="573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87" name="Rectangle 148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3696"/>
                <a:ext cx="92" cy="1022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88" name="Rectangle 149"/>
              <p:cNvSpPr>
                <a:spLocks noChangeAspect="1" noChangeArrowheads="1"/>
              </p:cNvSpPr>
              <p:nvPr/>
            </p:nvSpPr>
            <p:spPr bwMode="auto">
              <a:xfrm flipV="1">
                <a:off x="6884" y="4803"/>
                <a:ext cx="1010" cy="56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89" name="Rectangle 150"/>
              <p:cNvSpPr>
                <a:spLocks noChangeAspect="1" noChangeArrowheads="1"/>
              </p:cNvSpPr>
              <p:nvPr/>
            </p:nvSpPr>
            <p:spPr bwMode="auto">
              <a:xfrm flipV="1">
                <a:off x="6887" y="3034"/>
                <a:ext cx="1010" cy="56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90" name="Rectangle 151"/>
              <p:cNvSpPr>
                <a:spLocks noChangeAspect="1" noChangeArrowheads="1"/>
              </p:cNvSpPr>
              <p:nvPr/>
            </p:nvSpPr>
            <p:spPr bwMode="auto">
              <a:xfrm flipV="1">
                <a:off x="6887" y="3696"/>
                <a:ext cx="1581" cy="1022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grpSp>
          <p:nvGrpSpPr>
            <p:cNvPr id="1111" name="Group 152"/>
            <p:cNvGrpSpPr>
              <a:grpSpLocks noChangeAspect="1"/>
            </p:cNvGrpSpPr>
            <p:nvPr/>
          </p:nvGrpSpPr>
          <p:grpSpPr bwMode="auto">
            <a:xfrm rot="5400000">
              <a:off x="1938033" y="2919796"/>
              <a:ext cx="186806" cy="250822"/>
              <a:chOff x="6685" y="2939"/>
              <a:chExt cx="1877" cy="2520"/>
            </a:xfrm>
          </p:grpSpPr>
          <p:sp>
            <p:nvSpPr>
              <p:cNvPr id="1265" name="Rectangle 153"/>
              <p:cNvSpPr>
                <a:spLocks noChangeAspect="1" noChangeArrowheads="1"/>
              </p:cNvSpPr>
              <p:nvPr/>
            </p:nvSpPr>
            <p:spPr bwMode="auto">
              <a:xfrm rot="-5400000">
                <a:off x="7345" y="2386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66" name="Rectangle 154"/>
              <p:cNvSpPr>
                <a:spLocks noChangeAspect="1" noChangeArrowheads="1"/>
              </p:cNvSpPr>
              <p:nvPr/>
            </p:nvSpPr>
            <p:spPr bwMode="auto">
              <a:xfrm rot="-5400000">
                <a:off x="7345" y="4814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67" name="Rectangle 155"/>
              <p:cNvSpPr>
                <a:spLocks noChangeAspect="1" noChangeArrowheads="1"/>
              </p:cNvSpPr>
              <p:nvPr/>
            </p:nvSpPr>
            <p:spPr bwMode="auto">
              <a:xfrm rot="-10800000">
                <a:off x="8470" y="3608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68" name="Rectangle 156"/>
              <p:cNvSpPr>
                <a:spLocks noChangeAspect="1" noChangeArrowheads="1"/>
              </p:cNvSpPr>
              <p:nvPr/>
            </p:nvSpPr>
            <p:spPr bwMode="auto">
              <a:xfrm rot="-5400000">
                <a:off x="7580" y="2713"/>
                <a:ext cx="88" cy="187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69" name="Rectangle 157"/>
              <p:cNvSpPr>
                <a:spLocks noChangeAspect="1" noChangeArrowheads="1"/>
              </p:cNvSpPr>
              <p:nvPr/>
            </p:nvSpPr>
            <p:spPr bwMode="auto">
              <a:xfrm rot="-5400000">
                <a:off x="7581" y="3822"/>
                <a:ext cx="85" cy="187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70" name="Rectangle 158"/>
              <p:cNvSpPr>
                <a:spLocks noChangeAspect="1" noChangeArrowheads="1"/>
              </p:cNvSpPr>
              <p:nvPr/>
            </p:nvSpPr>
            <p:spPr bwMode="auto">
              <a:xfrm rot="-10800000">
                <a:off x="7897" y="4718"/>
                <a:ext cx="92" cy="649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71" name="Rectangle 159"/>
              <p:cNvSpPr>
                <a:spLocks noChangeAspect="1" noChangeArrowheads="1"/>
              </p:cNvSpPr>
              <p:nvPr/>
            </p:nvSpPr>
            <p:spPr bwMode="auto">
              <a:xfrm rot="10800000" flipH="1">
                <a:off x="7897" y="3034"/>
                <a:ext cx="92" cy="662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72" name="Rectangle 160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4803"/>
                <a:ext cx="92" cy="564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73" name="Rectangle 161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3031"/>
                <a:ext cx="92" cy="573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74" name="Rectangle 162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3696"/>
                <a:ext cx="92" cy="1022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75" name="Rectangle 163"/>
              <p:cNvSpPr>
                <a:spLocks noChangeAspect="1" noChangeArrowheads="1"/>
              </p:cNvSpPr>
              <p:nvPr/>
            </p:nvSpPr>
            <p:spPr bwMode="auto">
              <a:xfrm flipV="1">
                <a:off x="6884" y="4803"/>
                <a:ext cx="1010" cy="56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76" name="Rectangle 164"/>
              <p:cNvSpPr>
                <a:spLocks noChangeAspect="1" noChangeArrowheads="1"/>
              </p:cNvSpPr>
              <p:nvPr/>
            </p:nvSpPr>
            <p:spPr bwMode="auto">
              <a:xfrm flipV="1">
                <a:off x="6887" y="3034"/>
                <a:ext cx="1010" cy="56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77" name="Rectangle 165"/>
              <p:cNvSpPr>
                <a:spLocks noChangeAspect="1" noChangeArrowheads="1"/>
              </p:cNvSpPr>
              <p:nvPr/>
            </p:nvSpPr>
            <p:spPr bwMode="auto">
              <a:xfrm flipV="1">
                <a:off x="6887" y="3696"/>
                <a:ext cx="1581" cy="1022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1112" name="Rectangle 166"/>
            <p:cNvSpPr>
              <a:spLocks noChangeAspect="1" noChangeArrowheads="1"/>
            </p:cNvSpPr>
            <p:nvPr/>
          </p:nvSpPr>
          <p:spPr bwMode="auto">
            <a:xfrm rot="10800000" flipH="1" flipV="1">
              <a:off x="1338147" y="2973512"/>
              <a:ext cx="549789" cy="96390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13" name="Rectangle 167"/>
            <p:cNvSpPr>
              <a:spLocks noChangeAspect="1" noChangeArrowheads="1"/>
            </p:cNvSpPr>
            <p:nvPr/>
          </p:nvSpPr>
          <p:spPr bwMode="auto">
            <a:xfrm flipH="1" flipV="1">
              <a:off x="1777660" y="3071495"/>
              <a:ext cx="64494" cy="31466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14" name="Rectangle 168"/>
            <p:cNvSpPr>
              <a:spLocks noChangeAspect="1" noChangeArrowheads="1"/>
            </p:cNvSpPr>
            <p:nvPr/>
          </p:nvSpPr>
          <p:spPr bwMode="auto">
            <a:xfrm flipH="1" flipV="1">
              <a:off x="1725906" y="3071495"/>
              <a:ext cx="51754" cy="39831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15" name="Line 169"/>
            <p:cNvSpPr>
              <a:spLocks noChangeAspect="1" noChangeShapeType="1"/>
            </p:cNvSpPr>
            <p:nvPr/>
          </p:nvSpPr>
          <p:spPr bwMode="auto">
            <a:xfrm flipV="1">
              <a:off x="1571439" y="2973910"/>
              <a:ext cx="9037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grpSp>
          <p:nvGrpSpPr>
            <p:cNvPr id="1116" name="Group 170"/>
            <p:cNvGrpSpPr>
              <a:grpSpLocks noChangeAspect="1"/>
            </p:cNvGrpSpPr>
            <p:nvPr/>
          </p:nvGrpSpPr>
          <p:grpSpPr bwMode="auto">
            <a:xfrm flipV="1">
              <a:off x="1969151" y="3143589"/>
              <a:ext cx="119433" cy="234204"/>
              <a:chOff x="3425" y="1602"/>
              <a:chExt cx="300" cy="588"/>
            </a:xfrm>
          </p:grpSpPr>
          <p:sp>
            <p:nvSpPr>
              <p:cNvPr id="1262" name="Rectangle 171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304" y="1775"/>
                <a:ext cx="542" cy="242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63" name="Rectangle 172"/>
              <p:cNvSpPr>
                <a:spLocks noChangeAspect="1" noChangeArrowheads="1"/>
              </p:cNvSpPr>
              <p:nvPr/>
            </p:nvSpPr>
            <p:spPr bwMode="auto">
              <a:xfrm rot="-5400000">
                <a:off x="3563" y="1464"/>
                <a:ext cx="23" cy="300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64" name="Rectangle 173"/>
              <p:cNvSpPr>
                <a:spLocks noChangeAspect="1" noChangeArrowheads="1"/>
              </p:cNvSpPr>
              <p:nvPr/>
            </p:nvSpPr>
            <p:spPr bwMode="auto">
              <a:xfrm rot="-5400000">
                <a:off x="3563" y="2029"/>
                <a:ext cx="23" cy="300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grpSp>
          <p:nvGrpSpPr>
            <p:cNvPr id="1117" name="Group 175"/>
            <p:cNvGrpSpPr>
              <a:grpSpLocks noChangeAspect="1"/>
            </p:cNvGrpSpPr>
            <p:nvPr/>
          </p:nvGrpSpPr>
          <p:grpSpPr bwMode="auto">
            <a:xfrm rot="5400000" flipV="1">
              <a:off x="3757042" y="2915000"/>
              <a:ext cx="139803" cy="218570"/>
              <a:chOff x="4118" y="2701"/>
              <a:chExt cx="1393" cy="2179"/>
            </a:xfrm>
          </p:grpSpPr>
          <p:sp>
            <p:nvSpPr>
              <p:cNvPr id="1256" name="Rectangle 176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4142" y="3272"/>
                <a:ext cx="107" cy="155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57" name="Rectangle 177"/>
              <p:cNvSpPr>
                <a:spLocks noChangeAspect="1" noChangeArrowheads="1"/>
              </p:cNvSpPr>
              <p:nvPr/>
            </p:nvSpPr>
            <p:spPr bwMode="auto">
              <a:xfrm rot="-5400000">
                <a:off x="4769" y="2525"/>
                <a:ext cx="92" cy="1197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58" name="Rectangle 178"/>
              <p:cNvSpPr>
                <a:spLocks noChangeAspect="1" noChangeArrowheads="1"/>
              </p:cNvSpPr>
              <p:nvPr/>
            </p:nvSpPr>
            <p:spPr bwMode="auto">
              <a:xfrm rot="-5400000">
                <a:off x="4769" y="2148"/>
                <a:ext cx="92" cy="1197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59" name="Rectangle 179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4672" y="2394"/>
                <a:ext cx="285" cy="1083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60" name="Rectangle 180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960" y="3483"/>
                <a:ext cx="1710" cy="1083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61" name="Rectangle 181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5380" y="4650"/>
                <a:ext cx="107" cy="155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1118" name="Rectangle 182"/>
            <p:cNvSpPr>
              <a:spLocks noChangeAspect="1" noChangeArrowheads="1"/>
            </p:cNvSpPr>
            <p:nvPr/>
          </p:nvSpPr>
          <p:spPr bwMode="auto">
            <a:xfrm rot="10800000" flipV="1">
              <a:off x="2887192" y="2962359"/>
              <a:ext cx="1114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19" name="Rectangle 183"/>
            <p:cNvSpPr>
              <a:spLocks noChangeAspect="1" noChangeArrowheads="1"/>
            </p:cNvSpPr>
            <p:nvPr/>
          </p:nvSpPr>
          <p:spPr bwMode="auto">
            <a:xfrm rot="10800000" flipV="1">
              <a:off x="3450119" y="2963554"/>
              <a:ext cx="1114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grpSp>
          <p:nvGrpSpPr>
            <p:cNvPr id="1120" name="Group 184"/>
            <p:cNvGrpSpPr>
              <a:grpSpLocks noChangeAspect="1"/>
            </p:cNvGrpSpPr>
            <p:nvPr/>
          </p:nvGrpSpPr>
          <p:grpSpPr bwMode="auto">
            <a:xfrm flipV="1">
              <a:off x="2701275" y="3142394"/>
              <a:ext cx="119433" cy="234204"/>
              <a:chOff x="3425" y="1602"/>
              <a:chExt cx="300" cy="588"/>
            </a:xfrm>
          </p:grpSpPr>
          <p:sp>
            <p:nvSpPr>
              <p:cNvPr id="1253" name="Rectangle 185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304" y="1775"/>
                <a:ext cx="542" cy="242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54" name="Rectangle 186"/>
              <p:cNvSpPr>
                <a:spLocks noChangeAspect="1" noChangeArrowheads="1"/>
              </p:cNvSpPr>
              <p:nvPr/>
            </p:nvSpPr>
            <p:spPr bwMode="auto">
              <a:xfrm rot="-5400000">
                <a:off x="3563" y="1464"/>
                <a:ext cx="23" cy="300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55" name="Rectangle 187"/>
              <p:cNvSpPr>
                <a:spLocks noChangeAspect="1" noChangeArrowheads="1"/>
              </p:cNvSpPr>
              <p:nvPr/>
            </p:nvSpPr>
            <p:spPr bwMode="auto">
              <a:xfrm rot="-5400000">
                <a:off x="3563" y="2029"/>
                <a:ext cx="23" cy="300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grpSp>
          <p:nvGrpSpPr>
            <p:cNvPr id="1121" name="Group 197"/>
            <p:cNvGrpSpPr>
              <a:grpSpLocks noChangeAspect="1"/>
            </p:cNvGrpSpPr>
            <p:nvPr/>
          </p:nvGrpSpPr>
          <p:grpSpPr bwMode="auto">
            <a:xfrm rot="16200000" flipH="1" flipV="1">
              <a:off x="2451616" y="2914601"/>
              <a:ext cx="139803" cy="218570"/>
              <a:chOff x="4118" y="2701"/>
              <a:chExt cx="1393" cy="2179"/>
            </a:xfrm>
          </p:grpSpPr>
          <p:sp>
            <p:nvSpPr>
              <p:cNvPr id="1247" name="Rectangle 198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4142" y="3272"/>
                <a:ext cx="107" cy="155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48" name="Rectangle 199"/>
              <p:cNvSpPr>
                <a:spLocks noChangeAspect="1" noChangeArrowheads="1"/>
              </p:cNvSpPr>
              <p:nvPr/>
            </p:nvSpPr>
            <p:spPr bwMode="auto">
              <a:xfrm rot="-5400000">
                <a:off x="4769" y="2525"/>
                <a:ext cx="92" cy="1197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49" name="Rectangle 200"/>
              <p:cNvSpPr>
                <a:spLocks noChangeAspect="1" noChangeArrowheads="1"/>
              </p:cNvSpPr>
              <p:nvPr/>
            </p:nvSpPr>
            <p:spPr bwMode="auto">
              <a:xfrm rot="-5400000">
                <a:off x="4769" y="2148"/>
                <a:ext cx="92" cy="1197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50" name="Rectangle 201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4672" y="2394"/>
                <a:ext cx="285" cy="1083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51" name="Rectangle 202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960" y="3483"/>
                <a:ext cx="1710" cy="1083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52" name="Rectangle 203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5380" y="4650"/>
                <a:ext cx="107" cy="155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1122" name="Rectangle 204"/>
            <p:cNvSpPr>
              <a:spLocks noChangeAspect="1" noChangeArrowheads="1"/>
            </p:cNvSpPr>
            <p:nvPr/>
          </p:nvSpPr>
          <p:spPr bwMode="auto">
            <a:xfrm rot="5400000" flipV="1">
              <a:off x="3172634" y="2830549"/>
              <a:ext cx="9161" cy="119035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23" name="Freeform 205"/>
            <p:cNvSpPr>
              <a:spLocks noChangeAspect="1"/>
            </p:cNvSpPr>
            <p:nvPr/>
          </p:nvSpPr>
          <p:spPr bwMode="auto">
            <a:xfrm flipV="1">
              <a:off x="3072313" y="2894647"/>
              <a:ext cx="204230" cy="17605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51" y="0"/>
                </a:cxn>
                <a:cxn ang="0">
                  <a:pos x="2052" y="969"/>
                </a:cxn>
                <a:cxn ang="0">
                  <a:pos x="1538" y="969"/>
                </a:cxn>
                <a:cxn ang="0">
                  <a:pos x="1538" y="1767"/>
                </a:cxn>
                <a:cxn ang="0">
                  <a:pos x="569" y="1767"/>
                </a:cxn>
                <a:cxn ang="0">
                  <a:pos x="569" y="969"/>
                </a:cxn>
                <a:cxn ang="0">
                  <a:pos x="0" y="969"/>
                </a:cxn>
                <a:cxn ang="0">
                  <a:pos x="0" y="0"/>
                </a:cxn>
              </a:cxnLst>
              <a:rect l="0" t="0" r="r" b="b"/>
              <a:pathLst>
                <a:path w="2052" h="1767">
                  <a:moveTo>
                    <a:pt x="0" y="0"/>
                  </a:moveTo>
                  <a:lnTo>
                    <a:pt x="2051" y="0"/>
                  </a:lnTo>
                  <a:lnTo>
                    <a:pt x="2052" y="969"/>
                  </a:lnTo>
                  <a:lnTo>
                    <a:pt x="1538" y="969"/>
                  </a:lnTo>
                  <a:lnTo>
                    <a:pt x="1538" y="1767"/>
                  </a:lnTo>
                  <a:lnTo>
                    <a:pt x="569" y="1767"/>
                  </a:lnTo>
                  <a:lnTo>
                    <a:pt x="569" y="969"/>
                  </a:lnTo>
                  <a:lnTo>
                    <a:pt x="0" y="9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24" name="Rectangle 206"/>
            <p:cNvSpPr>
              <a:spLocks noChangeAspect="1" noChangeArrowheads="1"/>
            </p:cNvSpPr>
            <p:nvPr/>
          </p:nvSpPr>
          <p:spPr bwMode="auto">
            <a:xfrm flipH="1" flipV="1">
              <a:off x="2986321" y="3069902"/>
              <a:ext cx="64494" cy="31466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25" name="Rectangle 207"/>
            <p:cNvSpPr>
              <a:spLocks noChangeAspect="1" noChangeArrowheads="1"/>
            </p:cNvSpPr>
            <p:nvPr/>
          </p:nvSpPr>
          <p:spPr bwMode="auto">
            <a:xfrm flipH="1" flipV="1">
              <a:off x="2934567" y="3069902"/>
              <a:ext cx="51754" cy="39831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grpSp>
          <p:nvGrpSpPr>
            <p:cNvPr id="1126" name="Group 208"/>
            <p:cNvGrpSpPr>
              <a:grpSpLocks noChangeAspect="1"/>
            </p:cNvGrpSpPr>
            <p:nvPr/>
          </p:nvGrpSpPr>
          <p:grpSpPr bwMode="auto">
            <a:xfrm rot="5400000">
              <a:off x="2668167" y="2919000"/>
              <a:ext cx="186806" cy="250822"/>
              <a:chOff x="6685" y="2939"/>
              <a:chExt cx="1877" cy="2520"/>
            </a:xfrm>
          </p:grpSpPr>
          <p:sp>
            <p:nvSpPr>
              <p:cNvPr id="1234" name="Rectangle 209"/>
              <p:cNvSpPr>
                <a:spLocks noChangeAspect="1" noChangeArrowheads="1"/>
              </p:cNvSpPr>
              <p:nvPr/>
            </p:nvSpPr>
            <p:spPr bwMode="auto">
              <a:xfrm rot="-5400000">
                <a:off x="7345" y="2386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35" name="Rectangle 210"/>
              <p:cNvSpPr>
                <a:spLocks noChangeAspect="1" noChangeArrowheads="1"/>
              </p:cNvSpPr>
              <p:nvPr/>
            </p:nvSpPr>
            <p:spPr bwMode="auto">
              <a:xfrm rot="-5400000">
                <a:off x="7345" y="4814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36" name="Rectangle 211"/>
              <p:cNvSpPr>
                <a:spLocks noChangeAspect="1" noChangeArrowheads="1"/>
              </p:cNvSpPr>
              <p:nvPr/>
            </p:nvSpPr>
            <p:spPr bwMode="auto">
              <a:xfrm rot="-10800000">
                <a:off x="8470" y="3608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37" name="Rectangle 212"/>
              <p:cNvSpPr>
                <a:spLocks noChangeAspect="1" noChangeArrowheads="1"/>
              </p:cNvSpPr>
              <p:nvPr/>
            </p:nvSpPr>
            <p:spPr bwMode="auto">
              <a:xfrm rot="-5400000">
                <a:off x="7580" y="2713"/>
                <a:ext cx="88" cy="187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38" name="Rectangle 213"/>
              <p:cNvSpPr>
                <a:spLocks noChangeAspect="1" noChangeArrowheads="1"/>
              </p:cNvSpPr>
              <p:nvPr/>
            </p:nvSpPr>
            <p:spPr bwMode="auto">
              <a:xfrm rot="-5400000">
                <a:off x="7581" y="3822"/>
                <a:ext cx="85" cy="187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39" name="Rectangle 214"/>
              <p:cNvSpPr>
                <a:spLocks noChangeAspect="1" noChangeArrowheads="1"/>
              </p:cNvSpPr>
              <p:nvPr/>
            </p:nvSpPr>
            <p:spPr bwMode="auto">
              <a:xfrm rot="-10800000">
                <a:off x="7897" y="4718"/>
                <a:ext cx="92" cy="649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40" name="Rectangle 215"/>
              <p:cNvSpPr>
                <a:spLocks noChangeAspect="1" noChangeArrowheads="1"/>
              </p:cNvSpPr>
              <p:nvPr/>
            </p:nvSpPr>
            <p:spPr bwMode="auto">
              <a:xfrm rot="10800000" flipH="1">
                <a:off x="7897" y="3034"/>
                <a:ext cx="92" cy="662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41" name="Rectangle 216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4803"/>
                <a:ext cx="92" cy="564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42" name="Rectangle 217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3031"/>
                <a:ext cx="92" cy="573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43" name="Rectangle 218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3696"/>
                <a:ext cx="92" cy="1022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44" name="Rectangle 219"/>
              <p:cNvSpPr>
                <a:spLocks noChangeAspect="1" noChangeArrowheads="1"/>
              </p:cNvSpPr>
              <p:nvPr/>
            </p:nvSpPr>
            <p:spPr bwMode="auto">
              <a:xfrm flipV="1">
                <a:off x="6884" y="4803"/>
                <a:ext cx="1010" cy="56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45" name="Rectangle 220"/>
              <p:cNvSpPr>
                <a:spLocks noChangeAspect="1" noChangeArrowheads="1"/>
              </p:cNvSpPr>
              <p:nvPr/>
            </p:nvSpPr>
            <p:spPr bwMode="auto">
              <a:xfrm flipV="1">
                <a:off x="6887" y="3034"/>
                <a:ext cx="1010" cy="56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46" name="Rectangle 221"/>
              <p:cNvSpPr>
                <a:spLocks noChangeAspect="1" noChangeArrowheads="1"/>
              </p:cNvSpPr>
              <p:nvPr/>
            </p:nvSpPr>
            <p:spPr bwMode="auto">
              <a:xfrm flipV="1">
                <a:off x="6887" y="3696"/>
                <a:ext cx="1581" cy="1022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grpSp>
          <p:nvGrpSpPr>
            <p:cNvPr id="1127" name="Group 222"/>
            <p:cNvGrpSpPr>
              <a:grpSpLocks noChangeAspect="1"/>
            </p:cNvGrpSpPr>
            <p:nvPr/>
          </p:nvGrpSpPr>
          <p:grpSpPr bwMode="auto">
            <a:xfrm rot="5400000">
              <a:off x="3498225" y="2919796"/>
              <a:ext cx="186806" cy="250822"/>
              <a:chOff x="6685" y="2939"/>
              <a:chExt cx="1877" cy="2520"/>
            </a:xfrm>
          </p:grpSpPr>
          <p:sp>
            <p:nvSpPr>
              <p:cNvPr id="1221" name="Rectangle 223"/>
              <p:cNvSpPr>
                <a:spLocks noChangeAspect="1" noChangeArrowheads="1"/>
              </p:cNvSpPr>
              <p:nvPr/>
            </p:nvSpPr>
            <p:spPr bwMode="auto">
              <a:xfrm rot="-5400000">
                <a:off x="7345" y="2386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22" name="Rectangle 224"/>
              <p:cNvSpPr>
                <a:spLocks noChangeAspect="1" noChangeArrowheads="1"/>
              </p:cNvSpPr>
              <p:nvPr/>
            </p:nvSpPr>
            <p:spPr bwMode="auto">
              <a:xfrm rot="-5400000">
                <a:off x="7345" y="4814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23" name="Rectangle 225"/>
              <p:cNvSpPr>
                <a:spLocks noChangeAspect="1" noChangeArrowheads="1"/>
              </p:cNvSpPr>
              <p:nvPr/>
            </p:nvSpPr>
            <p:spPr bwMode="auto">
              <a:xfrm rot="-10800000">
                <a:off x="8470" y="3608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24" name="Rectangle 226"/>
              <p:cNvSpPr>
                <a:spLocks noChangeAspect="1" noChangeArrowheads="1"/>
              </p:cNvSpPr>
              <p:nvPr/>
            </p:nvSpPr>
            <p:spPr bwMode="auto">
              <a:xfrm rot="-5400000">
                <a:off x="7580" y="2713"/>
                <a:ext cx="88" cy="187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25" name="Rectangle 227"/>
              <p:cNvSpPr>
                <a:spLocks noChangeAspect="1" noChangeArrowheads="1"/>
              </p:cNvSpPr>
              <p:nvPr/>
            </p:nvSpPr>
            <p:spPr bwMode="auto">
              <a:xfrm rot="-5400000">
                <a:off x="7581" y="3822"/>
                <a:ext cx="85" cy="187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26" name="Rectangle 228"/>
              <p:cNvSpPr>
                <a:spLocks noChangeAspect="1" noChangeArrowheads="1"/>
              </p:cNvSpPr>
              <p:nvPr/>
            </p:nvSpPr>
            <p:spPr bwMode="auto">
              <a:xfrm rot="-10800000">
                <a:off x="7897" y="4718"/>
                <a:ext cx="92" cy="649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27" name="Rectangle 229"/>
              <p:cNvSpPr>
                <a:spLocks noChangeAspect="1" noChangeArrowheads="1"/>
              </p:cNvSpPr>
              <p:nvPr/>
            </p:nvSpPr>
            <p:spPr bwMode="auto">
              <a:xfrm rot="10800000" flipH="1">
                <a:off x="7897" y="3034"/>
                <a:ext cx="92" cy="662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28" name="Rectangle 230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4803"/>
                <a:ext cx="92" cy="564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29" name="Rectangle 231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3031"/>
                <a:ext cx="92" cy="573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30" name="Rectangle 232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3696"/>
                <a:ext cx="92" cy="1022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31" name="Rectangle 233"/>
              <p:cNvSpPr>
                <a:spLocks noChangeAspect="1" noChangeArrowheads="1"/>
              </p:cNvSpPr>
              <p:nvPr/>
            </p:nvSpPr>
            <p:spPr bwMode="auto">
              <a:xfrm flipV="1">
                <a:off x="6884" y="4803"/>
                <a:ext cx="1010" cy="56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32" name="Rectangle 234"/>
              <p:cNvSpPr>
                <a:spLocks noChangeAspect="1" noChangeArrowheads="1"/>
              </p:cNvSpPr>
              <p:nvPr/>
            </p:nvSpPr>
            <p:spPr bwMode="auto">
              <a:xfrm flipV="1">
                <a:off x="6887" y="3034"/>
                <a:ext cx="1010" cy="56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33" name="Rectangle 235"/>
              <p:cNvSpPr>
                <a:spLocks noChangeAspect="1" noChangeArrowheads="1"/>
              </p:cNvSpPr>
              <p:nvPr/>
            </p:nvSpPr>
            <p:spPr bwMode="auto">
              <a:xfrm flipV="1">
                <a:off x="6887" y="3696"/>
                <a:ext cx="1581" cy="1022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1128" name="Rectangle 236"/>
            <p:cNvSpPr>
              <a:spLocks noChangeAspect="1" noChangeArrowheads="1"/>
            </p:cNvSpPr>
            <p:nvPr/>
          </p:nvSpPr>
          <p:spPr bwMode="auto">
            <a:xfrm rot="10800000" flipH="1" flipV="1">
              <a:off x="2898339" y="2973512"/>
              <a:ext cx="549789" cy="96390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29" name="Rectangle 237"/>
            <p:cNvSpPr>
              <a:spLocks noChangeAspect="1" noChangeArrowheads="1"/>
            </p:cNvSpPr>
            <p:nvPr/>
          </p:nvSpPr>
          <p:spPr bwMode="auto">
            <a:xfrm flipH="1" flipV="1">
              <a:off x="3337852" y="3071495"/>
              <a:ext cx="64494" cy="31466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30" name="Rectangle 238"/>
            <p:cNvSpPr>
              <a:spLocks noChangeAspect="1" noChangeArrowheads="1"/>
            </p:cNvSpPr>
            <p:nvPr/>
          </p:nvSpPr>
          <p:spPr bwMode="auto">
            <a:xfrm flipH="1" flipV="1">
              <a:off x="3286098" y="3071495"/>
              <a:ext cx="51754" cy="39831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31" name="Line 239"/>
            <p:cNvSpPr>
              <a:spLocks noChangeAspect="1" noChangeShapeType="1"/>
            </p:cNvSpPr>
            <p:nvPr/>
          </p:nvSpPr>
          <p:spPr bwMode="auto">
            <a:xfrm flipV="1">
              <a:off x="3131631" y="2973910"/>
              <a:ext cx="9037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grpSp>
          <p:nvGrpSpPr>
            <p:cNvPr id="1132" name="Group 240"/>
            <p:cNvGrpSpPr>
              <a:grpSpLocks noChangeAspect="1"/>
            </p:cNvGrpSpPr>
            <p:nvPr/>
          </p:nvGrpSpPr>
          <p:grpSpPr bwMode="auto">
            <a:xfrm flipV="1">
              <a:off x="3529343" y="3143589"/>
              <a:ext cx="119433" cy="234204"/>
              <a:chOff x="3425" y="1602"/>
              <a:chExt cx="300" cy="588"/>
            </a:xfrm>
          </p:grpSpPr>
          <p:sp>
            <p:nvSpPr>
              <p:cNvPr id="1218" name="Rectangle 241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304" y="1775"/>
                <a:ext cx="542" cy="242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19" name="Rectangle 242"/>
              <p:cNvSpPr>
                <a:spLocks noChangeAspect="1" noChangeArrowheads="1"/>
              </p:cNvSpPr>
              <p:nvPr/>
            </p:nvSpPr>
            <p:spPr bwMode="auto">
              <a:xfrm rot="-5400000">
                <a:off x="3563" y="1464"/>
                <a:ext cx="23" cy="300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20" name="Rectangle 243"/>
              <p:cNvSpPr>
                <a:spLocks noChangeAspect="1" noChangeArrowheads="1"/>
              </p:cNvSpPr>
              <p:nvPr/>
            </p:nvSpPr>
            <p:spPr bwMode="auto">
              <a:xfrm rot="-5400000">
                <a:off x="3563" y="2029"/>
                <a:ext cx="23" cy="300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grpSp>
          <p:nvGrpSpPr>
            <p:cNvPr id="1133" name="Group 245"/>
            <p:cNvGrpSpPr>
              <a:grpSpLocks noChangeAspect="1"/>
            </p:cNvGrpSpPr>
            <p:nvPr/>
          </p:nvGrpSpPr>
          <p:grpSpPr bwMode="auto">
            <a:xfrm rot="5400000" flipV="1">
              <a:off x="5321612" y="2917390"/>
              <a:ext cx="139803" cy="218570"/>
              <a:chOff x="4118" y="2701"/>
              <a:chExt cx="1393" cy="2179"/>
            </a:xfrm>
          </p:grpSpPr>
          <p:sp>
            <p:nvSpPr>
              <p:cNvPr id="1212" name="Rectangle 246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4142" y="3272"/>
                <a:ext cx="107" cy="155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13" name="Rectangle 247"/>
              <p:cNvSpPr>
                <a:spLocks noChangeAspect="1" noChangeArrowheads="1"/>
              </p:cNvSpPr>
              <p:nvPr/>
            </p:nvSpPr>
            <p:spPr bwMode="auto">
              <a:xfrm rot="-5400000">
                <a:off x="4769" y="2525"/>
                <a:ext cx="92" cy="1197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14" name="Rectangle 248"/>
              <p:cNvSpPr>
                <a:spLocks noChangeAspect="1" noChangeArrowheads="1"/>
              </p:cNvSpPr>
              <p:nvPr/>
            </p:nvSpPr>
            <p:spPr bwMode="auto">
              <a:xfrm rot="-5400000">
                <a:off x="4769" y="2148"/>
                <a:ext cx="92" cy="1197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15" name="Rectangle 249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4672" y="2394"/>
                <a:ext cx="285" cy="1083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16" name="Rectangle 250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960" y="3483"/>
                <a:ext cx="1710" cy="1083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17" name="Rectangle 251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5380" y="4650"/>
                <a:ext cx="107" cy="155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1134" name="Rectangle 252"/>
            <p:cNvSpPr>
              <a:spLocks noChangeAspect="1" noChangeArrowheads="1"/>
            </p:cNvSpPr>
            <p:nvPr/>
          </p:nvSpPr>
          <p:spPr bwMode="auto">
            <a:xfrm rot="10800000" flipV="1">
              <a:off x="4451762" y="2964749"/>
              <a:ext cx="1114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35" name="Rectangle 253"/>
            <p:cNvSpPr>
              <a:spLocks noChangeAspect="1" noChangeArrowheads="1"/>
            </p:cNvSpPr>
            <p:nvPr/>
          </p:nvSpPr>
          <p:spPr bwMode="auto">
            <a:xfrm rot="10800000" flipV="1">
              <a:off x="5014689" y="2965944"/>
              <a:ext cx="1114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grpSp>
          <p:nvGrpSpPr>
            <p:cNvPr id="1136" name="Group 254"/>
            <p:cNvGrpSpPr>
              <a:grpSpLocks noChangeAspect="1"/>
            </p:cNvGrpSpPr>
            <p:nvPr/>
          </p:nvGrpSpPr>
          <p:grpSpPr bwMode="auto">
            <a:xfrm flipV="1">
              <a:off x="4265845" y="3144784"/>
              <a:ext cx="119433" cy="234204"/>
              <a:chOff x="3425" y="1602"/>
              <a:chExt cx="300" cy="588"/>
            </a:xfrm>
          </p:grpSpPr>
          <p:sp>
            <p:nvSpPr>
              <p:cNvPr id="1209" name="Rectangle 255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304" y="1775"/>
                <a:ext cx="542" cy="242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10" name="Rectangle 256"/>
              <p:cNvSpPr>
                <a:spLocks noChangeAspect="1" noChangeArrowheads="1"/>
              </p:cNvSpPr>
              <p:nvPr/>
            </p:nvSpPr>
            <p:spPr bwMode="auto">
              <a:xfrm rot="-5400000">
                <a:off x="3563" y="1464"/>
                <a:ext cx="23" cy="300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11" name="Rectangle 257"/>
              <p:cNvSpPr>
                <a:spLocks noChangeAspect="1" noChangeArrowheads="1"/>
              </p:cNvSpPr>
              <p:nvPr/>
            </p:nvSpPr>
            <p:spPr bwMode="auto">
              <a:xfrm rot="-5400000">
                <a:off x="3563" y="2029"/>
                <a:ext cx="23" cy="300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grpSp>
          <p:nvGrpSpPr>
            <p:cNvPr id="1137" name="Group 267"/>
            <p:cNvGrpSpPr>
              <a:grpSpLocks noChangeAspect="1"/>
            </p:cNvGrpSpPr>
            <p:nvPr/>
          </p:nvGrpSpPr>
          <p:grpSpPr bwMode="auto">
            <a:xfrm rot="16200000" flipH="1" flipV="1">
              <a:off x="4016186" y="2916991"/>
              <a:ext cx="139803" cy="218570"/>
              <a:chOff x="4118" y="2701"/>
              <a:chExt cx="1393" cy="2179"/>
            </a:xfrm>
          </p:grpSpPr>
          <p:sp>
            <p:nvSpPr>
              <p:cNvPr id="1203" name="Rectangle 268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4142" y="3272"/>
                <a:ext cx="107" cy="155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04" name="Rectangle 269"/>
              <p:cNvSpPr>
                <a:spLocks noChangeAspect="1" noChangeArrowheads="1"/>
              </p:cNvSpPr>
              <p:nvPr/>
            </p:nvSpPr>
            <p:spPr bwMode="auto">
              <a:xfrm rot="-5400000">
                <a:off x="4769" y="2525"/>
                <a:ext cx="92" cy="1197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05" name="Rectangle 270"/>
              <p:cNvSpPr>
                <a:spLocks noChangeAspect="1" noChangeArrowheads="1"/>
              </p:cNvSpPr>
              <p:nvPr/>
            </p:nvSpPr>
            <p:spPr bwMode="auto">
              <a:xfrm rot="-5400000">
                <a:off x="4769" y="2148"/>
                <a:ext cx="92" cy="1197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06" name="Rectangle 271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4672" y="2394"/>
                <a:ext cx="285" cy="1083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07" name="Rectangle 272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960" y="3483"/>
                <a:ext cx="1710" cy="1083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08" name="Rectangle 273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5380" y="4650"/>
                <a:ext cx="107" cy="155"/>
              </a:xfrm>
              <a:prstGeom prst="rect">
                <a:avLst/>
              </a:prstGeom>
              <a:solidFill>
                <a:srgbClr val="FF0000">
                  <a:alpha val="87000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1138" name="Rectangle 274"/>
            <p:cNvSpPr>
              <a:spLocks noChangeAspect="1" noChangeArrowheads="1"/>
            </p:cNvSpPr>
            <p:nvPr/>
          </p:nvSpPr>
          <p:spPr bwMode="auto">
            <a:xfrm rot="5400000" flipV="1">
              <a:off x="4737204" y="2832939"/>
              <a:ext cx="9161" cy="119035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39" name="Freeform 275"/>
            <p:cNvSpPr>
              <a:spLocks noChangeAspect="1"/>
            </p:cNvSpPr>
            <p:nvPr/>
          </p:nvSpPr>
          <p:spPr bwMode="auto">
            <a:xfrm flipV="1">
              <a:off x="4636883" y="2897037"/>
              <a:ext cx="204230" cy="17605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51" y="0"/>
                </a:cxn>
                <a:cxn ang="0">
                  <a:pos x="2052" y="969"/>
                </a:cxn>
                <a:cxn ang="0">
                  <a:pos x="1538" y="969"/>
                </a:cxn>
                <a:cxn ang="0">
                  <a:pos x="1538" y="1767"/>
                </a:cxn>
                <a:cxn ang="0">
                  <a:pos x="569" y="1767"/>
                </a:cxn>
                <a:cxn ang="0">
                  <a:pos x="569" y="969"/>
                </a:cxn>
                <a:cxn ang="0">
                  <a:pos x="0" y="969"/>
                </a:cxn>
                <a:cxn ang="0">
                  <a:pos x="0" y="0"/>
                </a:cxn>
              </a:cxnLst>
              <a:rect l="0" t="0" r="r" b="b"/>
              <a:pathLst>
                <a:path w="2052" h="1767">
                  <a:moveTo>
                    <a:pt x="0" y="0"/>
                  </a:moveTo>
                  <a:lnTo>
                    <a:pt x="2051" y="0"/>
                  </a:lnTo>
                  <a:lnTo>
                    <a:pt x="2052" y="969"/>
                  </a:lnTo>
                  <a:lnTo>
                    <a:pt x="1538" y="969"/>
                  </a:lnTo>
                  <a:lnTo>
                    <a:pt x="1538" y="1767"/>
                  </a:lnTo>
                  <a:lnTo>
                    <a:pt x="569" y="1767"/>
                  </a:lnTo>
                  <a:lnTo>
                    <a:pt x="569" y="969"/>
                  </a:lnTo>
                  <a:lnTo>
                    <a:pt x="0" y="9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40" name="Rectangle 276"/>
            <p:cNvSpPr>
              <a:spLocks noChangeAspect="1" noChangeArrowheads="1"/>
            </p:cNvSpPr>
            <p:nvPr/>
          </p:nvSpPr>
          <p:spPr bwMode="auto">
            <a:xfrm flipH="1" flipV="1">
              <a:off x="4550891" y="3072292"/>
              <a:ext cx="64494" cy="31466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41" name="Rectangle 277"/>
            <p:cNvSpPr>
              <a:spLocks noChangeAspect="1" noChangeArrowheads="1"/>
            </p:cNvSpPr>
            <p:nvPr/>
          </p:nvSpPr>
          <p:spPr bwMode="auto">
            <a:xfrm flipH="1" flipV="1">
              <a:off x="4499137" y="3072292"/>
              <a:ext cx="51754" cy="39831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grpSp>
          <p:nvGrpSpPr>
            <p:cNvPr id="1142" name="Group 278"/>
            <p:cNvGrpSpPr>
              <a:grpSpLocks noChangeAspect="1"/>
            </p:cNvGrpSpPr>
            <p:nvPr/>
          </p:nvGrpSpPr>
          <p:grpSpPr bwMode="auto">
            <a:xfrm rot="5400000">
              <a:off x="4232737" y="2921390"/>
              <a:ext cx="186806" cy="250822"/>
              <a:chOff x="6685" y="2939"/>
              <a:chExt cx="1877" cy="2520"/>
            </a:xfrm>
          </p:grpSpPr>
          <p:sp>
            <p:nvSpPr>
              <p:cNvPr id="1190" name="Rectangle 279"/>
              <p:cNvSpPr>
                <a:spLocks noChangeAspect="1" noChangeArrowheads="1"/>
              </p:cNvSpPr>
              <p:nvPr/>
            </p:nvSpPr>
            <p:spPr bwMode="auto">
              <a:xfrm rot="-5400000">
                <a:off x="7345" y="2386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91" name="Rectangle 280"/>
              <p:cNvSpPr>
                <a:spLocks noChangeAspect="1" noChangeArrowheads="1"/>
              </p:cNvSpPr>
              <p:nvPr/>
            </p:nvSpPr>
            <p:spPr bwMode="auto">
              <a:xfrm rot="-5400000">
                <a:off x="7345" y="4814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92" name="Rectangle 281"/>
              <p:cNvSpPr>
                <a:spLocks noChangeAspect="1" noChangeArrowheads="1"/>
              </p:cNvSpPr>
              <p:nvPr/>
            </p:nvSpPr>
            <p:spPr bwMode="auto">
              <a:xfrm rot="-10800000">
                <a:off x="8470" y="3608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93" name="Rectangle 282"/>
              <p:cNvSpPr>
                <a:spLocks noChangeAspect="1" noChangeArrowheads="1"/>
              </p:cNvSpPr>
              <p:nvPr/>
            </p:nvSpPr>
            <p:spPr bwMode="auto">
              <a:xfrm rot="-5400000">
                <a:off x="7580" y="2713"/>
                <a:ext cx="88" cy="187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94" name="Rectangle 283"/>
              <p:cNvSpPr>
                <a:spLocks noChangeAspect="1" noChangeArrowheads="1"/>
              </p:cNvSpPr>
              <p:nvPr/>
            </p:nvSpPr>
            <p:spPr bwMode="auto">
              <a:xfrm rot="-5400000">
                <a:off x="7581" y="3822"/>
                <a:ext cx="85" cy="187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95" name="Rectangle 284"/>
              <p:cNvSpPr>
                <a:spLocks noChangeAspect="1" noChangeArrowheads="1"/>
              </p:cNvSpPr>
              <p:nvPr/>
            </p:nvSpPr>
            <p:spPr bwMode="auto">
              <a:xfrm rot="-10800000">
                <a:off x="7897" y="4718"/>
                <a:ext cx="92" cy="649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96" name="Rectangle 285"/>
              <p:cNvSpPr>
                <a:spLocks noChangeAspect="1" noChangeArrowheads="1"/>
              </p:cNvSpPr>
              <p:nvPr/>
            </p:nvSpPr>
            <p:spPr bwMode="auto">
              <a:xfrm rot="10800000" flipH="1">
                <a:off x="7897" y="3034"/>
                <a:ext cx="92" cy="662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97" name="Rectangle 286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4803"/>
                <a:ext cx="92" cy="564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98" name="Rectangle 287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3031"/>
                <a:ext cx="92" cy="573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99" name="Rectangle 288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3696"/>
                <a:ext cx="92" cy="1022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00" name="Rectangle 289"/>
              <p:cNvSpPr>
                <a:spLocks noChangeAspect="1" noChangeArrowheads="1"/>
              </p:cNvSpPr>
              <p:nvPr/>
            </p:nvSpPr>
            <p:spPr bwMode="auto">
              <a:xfrm flipV="1">
                <a:off x="6884" y="4803"/>
                <a:ext cx="1010" cy="56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01" name="Rectangle 290"/>
              <p:cNvSpPr>
                <a:spLocks noChangeAspect="1" noChangeArrowheads="1"/>
              </p:cNvSpPr>
              <p:nvPr/>
            </p:nvSpPr>
            <p:spPr bwMode="auto">
              <a:xfrm flipV="1">
                <a:off x="6887" y="3034"/>
                <a:ext cx="1010" cy="56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202" name="Rectangle 291"/>
              <p:cNvSpPr>
                <a:spLocks noChangeAspect="1" noChangeArrowheads="1"/>
              </p:cNvSpPr>
              <p:nvPr/>
            </p:nvSpPr>
            <p:spPr bwMode="auto">
              <a:xfrm flipV="1">
                <a:off x="6887" y="3696"/>
                <a:ext cx="1581" cy="1022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grpSp>
          <p:nvGrpSpPr>
            <p:cNvPr id="1143" name="Group 292"/>
            <p:cNvGrpSpPr>
              <a:grpSpLocks noChangeAspect="1"/>
            </p:cNvGrpSpPr>
            <p:nvPr/>
          </p:nvGrpSpPr>
          <p:grpSpPr bwMode="auto">
            <a:xfrm rot="5400000">
              <a:off x="5062795" y="2922186"/>
              <a:ext cx="186806" cy="250822"/>
              <a:chOff x="6685" y="2939"/>
              <a:chExt cx="1877" cy="2520"/>
            </a:xfrm>
          </p:grpSpPr>
          <p:sp>
            <p:nvSpPr>
              <p:cNvPr id="1177" name="Rectangle 293"/>
              <p:cNvSpPr>
                <a:spLocks noChangeAspect="1" noChangeArrowheads="1"/>
              </p:cNvSpPr>
              <p:nvPr/>
            </p:nvSpPr>
            <p:spPr bwMode="auto">
              <a:xfrm rot="-5400000">
                <a:off x="7345" y="2386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78" name="Rectangle 294"/>
              <p:cNvSpPr>
                <a:spLocks noChangeAspect="1" noChangeArrowheads="1"/>
              </p:cNvSpPr>
              <p:nvPr/>
            </p:nvSpPr>
            <p:spPr bwMode="auto">
              <a:xfrm rot="-5400000">
                <a:off x="7345" y="4814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79" name="Rectangle 295"/>
              <p:cNvSpPr>
                <a:spLocks noChangeAspect="1" noChangeArrowheads="1"/>
              </p:cNvSpPr>
              <p:nvPr/>
            </p:nvSpPr>
            <p:spPr bwMode="auto">
              <a:xfrm rot="-10800000">
                <a:off x="8470" y="3608"/>
                <a:ext cx="92" cy="119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80" name="Rectangle 296"/>
              <p:cNvSpPr>
                <a:spLocks noChangeAspect="1" noChangeArrowheads="1"/>
              </p:cNvSpPr>
              <p:nvPr/>
            </p:nvSpPr>
            <p:spPr bwMode="auto">
              <a:xfrm rot="-5400000">
                <a:off x="7580" y="2713"/>
                <a:ext cx="88" cy="187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81" name="Rectangle 297"/>
              <p:cNvSpPr>
                <a:spLocks noChangeAspect="1" noChangeArrowheads="1"/>
              </p:cNvSpPr>
              <p:nvPr/>
            </p:nvSpPr>
            <p:spPr bwMode="auto">
              <a:xfrm rot="-5400000">
                <a:off x="7581" y="3822"/>
                <a:ext cx="85" cy="187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82" name="Rectangle 298"/>
              <p:cNvSpPr>
                <a:spLocks noChangeAspect="1" noChangeArrowheads="1"/>
              </p:cNvSpPr>
              <p:nvPr/>
            </p:nvSpPr>
            <p:spPr bwMode="auto">
              <a:xfrm rot="-10800000">
                <a:off x="7897" y="4718"/>
                <a:ext cx="92" cy="649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83" name="Rectangle 299"/>
              <p:cNvSpPr>
                <a:spLocks noChangeAspect="1" noChangeArrowheads="1"/>
              </p:cNvSpPr>
              <p:nvPr/>
            </p:nvSpPr>
            <p:spPr bwMode="auto">
              <a:xfrm rot="10800000" flipH="1">
                <a:off x="7897" y="3034"/>
                <a:ext cx="92" cy="662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84" name="Rectangle 300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4803"/>
                <a:ext cx="92" cy="564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85" name="Rectangle 301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3031"/>
                <a:ext cx="92" cy="573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86" name="Rectangle 302"/>
              <p:cNvSpPr>
                <a:spLocks noChangeAspect="1" noChangeArrowheads="1"/>
              </p:cNvSpPr>
              <p:nvPr/>
            </p:nvSpPr>
            <p:spPr bwMode="auto">
              <a:xfrm rot="-10800000">
                <a:off x="6792" y="3696"/>
                <a:ext cx="92" cy="1022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87" name="Rectangle 303"/>
              <p:cNvSpPr>
                <a:spLocks noChangeAspect="1" noChangeArrowheads="1"/>
              </p:cNvSpPr>
              <p:nvPr/>
            </p:nvSpPr>
            <p:spPr bwMode="auto">
              <a:xfrm flipV="1">
                <a:off x="6884" y="4803"/>
                <a:ext cx="1010" cy="56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88" name="Rectangle 304"/>
              <p:cNvSpPr>
                <a:spLocks noChangeAspect="1" noChangeArrowheads="1"/>
              </p:cNvSpPr>
              <p:nvPr/>
            </p:nvSpPr>
            <p:spPr bwMode="auto">
              <a:xfrm flipV="1">
                <a:off x="6887" y="3034"/>
                <a:ext cx="1010" cy="56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89" name="Rectangle 305"/>
              <p:cNvSpPr>
                <a:spLocks noChangeAspect="1" noChangeArrowheads="1"/>
              </p:cNvSpPr>
              <p:nvPr/>
            </p:nvSpPr>
            <p:spPr bwMode="auto">
              <a:xfrm flipV="1">
                <a:off x="6887" y="3696"/>
                <a:ext cx="1581" cy="1022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1144" name="Rectangle 306"/>
            <p:cNvSpPr>
              <a:spLocks noChangeAspect="1" noChangeArrowheads="1"/>
            </p:cNvSpPr>
            <p:nvPr/>
          </p:nvSpPr>
          <p:spPr bwMode="auto">
            <a:xfrm rot="10800000" flipH="1" flipV="1">
              <a:off x="4462909" y="2975902"/>
              <a:ext cx="549789" cy="96390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45" name="Rectangle 307"/>
            <p:cNvSpPr>
              <a:spLocks noChangeAspect="1" noChangeArrowheads="1"/>
            </p:cNvSpPr>
            <p:nvPr/>
          </p:nvSpPr>
          <p:spPr bwMode="auto">
            <a:xfrm flipH="1" flipV="1">
              <a:off x="4902422" y="3073885"/>
              <a:ext cx="64494" cy="31466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46" name="Rectangle 308"/>
            <p:cNvSpPr>
              <a:spLocks noChangeAspect="1" noChangeArrowheads="1"/>
            </p:cNvSpPr>
            <p:nvPr/>
          </p:nvSpPr>
          <p:spPr bwMode="auto">
            <a:xfrm flipH="1" flipV="1">
              <a:off x="4850668" y="3073885"/>
              <a:ext cx="51754" cy="39831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47" name="Line 309"/>
            <p:cNvSpPr>
              <a:spLocks noChangeAspect="1" noChangeShapeType="1"/>
            </p:cNvSpPr>
            <p:nvPr/>
          </p:nvSpPr>
          <p:spPr bwMode="auto">
            <a:xfrm flipV="1">
              <a:off x="4696201" y="2976300"/>
              <a:ext cx="9037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grpSp>
          <p:nvGrpSpPr>
            <p:cNvPr id="1148" name="Group 310"/>
            <p:cNvGrpSpPr>
              <a:grpSpLocks noChangeAspect="1"/>
            </p:cNvGrpSpPr>
            <p:nvPr/>
          </p:nvGrpSpPr>
          <p:grpSpPr bwMode="auto">
            <a:xfrm flipV="1">
              <a:off x="5093913" y="3145979"/>
              <a:ext cx="119433" cy="234204"/>
              <a:chOff x="3425" y="1602"/>
              <a:chExt cx="300" cy="588"/>
            </a:xfrm>
          </p:grpSpPr>
          <p:sp>
            <p:nvSpPr>
              <p:cNvPr id="1174" name="Rectangle 311"/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304" y="1775"/>
                <a:ext cx="542" cy="242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75" name="Rectangle 312"/>
              <p:cNvSpPr>
                <a:spLocks noChangeAspect="1" noChangeArrowheads="1"/>
              </p:cNvSpPr>
              <p:nvPr/>
            </p:nvSpPr>
            <p:spPr bwMode="auto">
              <a:xfrm rot="-5400000">
                <a:off x="3563" y="1464"/>
                <a:ext cx="23" cy="300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76" name="Rectangle 313"/>
              <p:cNvSpPr>
                <a:spLocks noChangeAspect="1" noChangeArrowheads="1"/>
              </p:cNvSpPr>
              <p:nvPr/>
            </p:nvSpPr>
            <p:spPr bwMode="auto">
              <a:xfrm rot="-5400000">
                <a:off x="3563" y="2029"/>
                <a:ext cx="23" cy="300"/>
              </a:xfrm>
              <a:prstGeom prst="rect">
                <a:avLst/>
              </a:prstGeom>
              <a:solidFill>
                <a:srgbClr val="808080">
                  <a:alpha val="89999"/>
                </a:srgb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1149" name="Rectangle 315"/>
            <p:cNvSpPr>
              <a:spLocks noChangeAspect="1" noChangeArrowheads="1"/>
            </p:cNvSpPr>
            <p:nvPr/>
          </p:nvSpPr>
          <p:spPr bwMode="auto">
            <a:xfrm rot="10800000" flipH="1" flipV="1">
              <a:off x="3294458" y="2731740"/>
              <a:ext cx="1327297" cy="96390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50" name="Rectangle 316"/>
            <p:cNvSpPr>
              <a:spLocks noChangeAspect="1" noChangeArrowheads="1"/>
            </p:cNvSpPr>
            <p:nvPr/>
          </p:nvSpPr>
          <p:spPr bwMode="auto">
            <a:xfrm rot="10800000" flipV="1">
              <a:off x="3283311" y="2720587"/>
              <a:ext cx="1114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51" name="Rectangle 317"/>
            <p:cNvSpPr>
              <a:spLocks noChangeAspect="1" noChangeArrowheads="1"/>
            </p:cNvSpPr>
            <p:nvPr/>
          </p:nvSpPr>
          <p:spPr bwMode="auto">
            <a:xfrm rot="10800000" flipV="1">
              <a:off x="4612997" y="2720985"/>
              <a:ext cx="1114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52" name="Rectangle 319"/>
            <p:cNvSpPr>
              <a:spLocks noChangeAspect="1" noChangeArrowheads="1"/>
            </p:cNvSpPr>
            <p:nvPr/>
          </p:nvSpPr>
          <p:spPr bwMode="auto">
            <a:xfrm rot="10800000" flipH="1" flipV="1">
              <a:off x="4859825" y="2731740"/>
              <a:ext cx="1327297" cy="96390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53" name="Rectangle 320"/>
            <p:cNvSpPr>
              <a:spLocks noChangeAspect="1" noChangeArrowheads="1"/>
            </p:cNvSpPr>
            <p:nvPr/>
          </p:nvSpPr>
          <p:spPr bwMode="auto">
            <a:xfrm rot="10800000" flipV="1">
              <a:off x="4848678" y="2720587"/>
              <a:ext cx="1114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54" name="Rectangle 321"/>
            <p:cNvSpPr>
              <a:spLocks noChangeAspect="1" noChangeArrowheads="1"/>
            </p:cNvSpPr>
            <p:nvPr/>
          </p:nvSpPr>
          <p:spPr bwMode="auto">
            <a:xfrm rot="10800000" flipV="1">
              <a:off x="6178364" y="2720985"/>
              <a:ext cx="1114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55" name="Rectangle 324"/>
            <p:cNvSpPr>
              <a:spLocks noChangeAspect="1" noChangeArrowheads="1"/>
            </p:cNvSpPr>
            <p:nvPr/>
          </p:nvSpPr>
          <p:spPr bwMode="auto">
            <a:xfrm>
              <a:off x="7500485" y="2720587"/>
              <a:ext cx="915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56" name="Rectangle 325"/>
            <p:cNvSpPr>
              <a:spLocks noChangeAspect="1" noChangeArrowheads="1"/>
            </p:cNvSpPr>
            <p:nvPr/>
          </p:nvSpPr>
          <p:spPr bwMode="auto">
            <a:xfrm>
              <a:off x="7287099" y="2720587"/>
              <a:ext cx="915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57" name="Rectangle 326"/>
            <p:cNvSpPr>
              <a:spLocks noChangeAspect="1" noChangeArrowheads="1"/>
            </p:cNvSpPr>
            <p:nvPr/>
          </p:nvSpPr>
          <p:spPr bwMode="auto">
            <a:xfrm rot="16200000">
              <a:off x="7396577" y="2852855"/>
              <a:ext cx="9161" cy="119035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58" name="Freeform 327"/>
            <p:cNvSpPr>
              <a:spLocks noChangeAspect="1"/>
            </p:cNvSpPr>
            <p:nvPr/>
          </p:nvSpPr>
          <p:spPr bwMode="auto">
            <a:xfrm>
              <a:off x="7296256" y="2731740"/>
              <a:ext cx="204230" cy="17605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51" y="0"/>
                </a:cxn>
                <a:cxn ang="0">
                  <a:pos x="2052" y="969"/>
                </a:cxn>
                <a:cxn ang="0">
                  <a:pos x="1538" y="969"/>
                </a:cxn>
                <a:cxn ang="0">
                  <a:pos x="1538" y="1767"/>
                </a:cxn>
                <a:cxn ang="0">
                  <a:pos x="569" y="1767"/>
                </a:cxn>
                <a:cxn ang="0">
                  <a:pos x="569" y="969"/>
                </a:cxn>
                <a:cxn ang="0">
                  <a:pos x="0" y="969"/>
                </a:cxn>
                <a:cxn ang="0">
                  <a:pos x="0" y="0"/>
                </a:cxn>
              </a:cxnLst>
              <a:rect l="0" t="0" r="r" b="b"/>
              <a:pathLst>
                <a:path w="2052" h="1767">
                  <a:moveTo>
                    <a:pt x="0" y="0"/>
                  </a:moveTo>
                  <a:lnTo>
                    <a:pt x="2051" y="0"/>
                  </a:lnTo>
                  <a:lnTo>
                    <a:pt x="2052" y="969"/>
                  </a:lnTo>
                  <a:lnTo>
                    <a:pt x="1538" y="969"/>
                  </a:lnTo>
                  <a:lnTo>
                    <a:pt x="1538" y="1767"/>
                  </a:lnTo>
                  <a:lnTo>
                    <a:pt x="569" y="1767"/>
                  </a:lnTo>
                  <a:lnTo>
                    <a:pt x="569" y="969"/>
                  </a:lnTo>
                  <a:lnTo>
                    <a:pt x="0" y="9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59" name="Rectangle 329"/>
            <p:cNvSpPr>
              <a:spLocks noChangeAspect="1" noChangeArrowheads="1"/>
            </p:cNvSpPr>
            <p:nvPr/>
          </p:nvSpPr>
          <p:spPr bwMode="auto">
            <a:xfrm rot="10800000" flipH="1" flipV="1">
              <a:off x="6423201" y="2731342"/>
              <a:ext cx="852352" cy="96390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60" name="Rectangle 330"/>
            <p:cNvSpPr>
              <a:spLocks noChangeAspect="1" noChangeArrowheads="1"/>
            </p:cNvSpPr>
            <p:nvPr/>
          </p:nvSpPr>
          <p:spPr bwMode="auto">
            <a:xfrm rot="10800000" flipV="1">
              <a:off x="6412054" y="2720189"/>
              <a:ext cx="1114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61" name="Rectangle 331"/>
            <p:cNvSpPr>
              <a:spLocks noChangeAspect="1" noChangeArrowheads="1"/>
            </p:cNvSpPr>
            <p:nvPr/>
          </p:nvSpPr>
          <p:spPr bwMode="auto">
            <a:xfrm rot="10800000" flipV="1">
              <a:off x="7273563" y="2720587"/>
              <a:ext cx="11147" cy="119094"/>
            </a:xfrm>
            <a:prstGeom prst="rect">
              <a:avLst/>
            </a:prstGeom>
            <a:solidFill>
              <a:srgbClr val="C0C0C0">
                <a:alpha val="89999"/>
              </a:srgb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62" name="AutoShape 333"/>
            <p:cNvSpPr>
              <a:spLocks noChangeArrowheads="1"/>
            </p:cNvSpPr>
            <p:nvPr/>
          </p:nvSpPr>
          <p:spPr bwMode="auto">
            <a:xfrm rot="16200000" flipV="1">
              <a:off x="1866072" y="3738568"/>
              <a:ext cx="325438" cy="160337"/>
            </a:xfrm>
            <a:prstGeom prst="leftArrow">
              <a:avLst>
                <a:gd name="adj1" fmla="val 50000"/>
                <a:gd name="adj2" fmla="val 50743"/>
              </a:avLst>
            </a:prstGeom>
            <a:solidFill>
              <a:srgbClr val="FFFF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63" name="AutoShape 335"/>
            <p:cNvSpPr>
              <a:spLocks noChangeArrowheads="1"/>
            </p:cNvSpPr>
            <p:nvPr/>
          </p:nvSpPr>
          <p:spPr bwMode="auto">
            <a:xfrm rot="16200000" flipV="1">
              <a:off x="1018350" y="3738568"/>
              <a:ext cx="325438" cy="160337"/>
            </a:xfrm>
            <a:prstGeom prst="leftArrow">
              <a:avLst>
                <a:gd name="adj1" fmla="val 50000"/>
                <a:gd name="adj2" fmla="val 50743"/>
              </a:avLst>
            </a:prstGeom>
            <a:solidFill>
              <a:srgbClr val="FFFF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64" name="Text Box 336"/>
            <p:cNvSpPr txBox="1">
              <a:spLocks noChangeArrowheads="1"/>
            </p:cNvSpPr>
            <p:nvPr/>
          </p:nvSpPr>
          <p:spPr bwMode="auto">
            <a:xfrm>
              <a:off x="1227901" y="4087820"/>
              <a:ext cx="809622" cy="687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33CC"/>
                  </a:solidFill>
                </a:rPr>
                <a:t>P</a:t>
              </a:r>
              <a:r>
                <a:rPr lang="en-US" sz="1400" baseline="-25000">
                  <a:solidFill>
                    <a:srgbClr val="0033CC"/>
                  </a:solidFill>
                </a:rPr>
                <a:t>1</a:t>
              </a:r>
              <a:r>
                <a:rPr lang="en-US" sz="1400">
                  <a:solidFill>
                    <a:srgbClr val="0033CC"/>
                  </a:solidFill>
                </a:rPr>
                <a:t>, Q</a:t>
              </a:r>
              <a:r>
                <a:rPr lang="en-US" sz="1400" baseline="-25000">
                  <a:solidFill>
                    <a:srgbClr val="0033CC"/>
                  </a:solidFill>
                </a:rPr>
                <a:t>1</a:t>
              </a:r>
            </a:p>
            <a:p>
              <a:r>
                <a:rPr lang="en-US" sz="1400" baseline="-25000">
                  <a:solidFill>
                    <a:srgbClr val="FF3300"/>
                  </a:solidFill>
                </a:rPr>
                <a:t>     </a:t>
              </a:r>
              <a:r>
                <a:rPr lang="en-US" sz="1400">
                  <a:solidFill>
                    <a:srgbClr val="FF3300"/>
                  </a:solidFill>
                </a:rPr>
                <a:t>E</a:t>
              </a:r>
              <a:r>
                <a:rPr lang="en-US" sz="1400" baseline="-25000">
                  <a:solidFill>
                    <a:srgbClr val="FF3300"/>
                  </a:solidFill>
                </a:rPr>
                <a:t>1</a:t>
              </a:r>
              <a:endParaRPr lang="en-GB" sz="1400" baseline="-25000">
                <a:solidFill>
                  <a:srgbClr val="FF3300"/>
                </a:solidFill>
              </a:endParaRPr>
            </a:p>
          </p:txBody>
        </p:sp>
        <p:sp>
          <p:nvSpPr>
            <p:cNvPr id="1165" name="AutoShape 338"/>
            <p:cNvSpPr>
              <a:spLocks noChangeArrowheads="1"/>
            </p:cNvSpPr>
            <p:nvPr/>
          </p:nvSpPr>
          <p:spPr bwMode="auto">
            <a:xfrm rot="16200000" flipV="1">
              <a:off x="3439299" y="3738567"/>
              <a:ext cx="325438" cy="160338"/>
            </a:xfrm>
            <a:prstGeom prst="leftArrow">
              <a:avLst>
                <a:gd name="adj1" fmla="val 50000"/>
                <a:gd name="adj2" fmla="val 50743"/>
              </a:avLst>
            </a:prstGeom>
            <a:solidFill>
              <a:srgbClr val="FFFF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66" name="AutoShape 340"/>
            <p:cNvSpPr>
              <a:spLocks noChangeArrowheads="1"/>
            </p:cNvSpPr>
            <p:nvPr/>
          </p:nvSpPr>
          <p:spPr bwMode="auto">
            <a:xfrm rot="16200000" flipV="1">
              <a:off x="2591571" y="3738567"/>
              <a:ext cx="325438" cy="160338"/>
            </a:xfrm>
            <a:prstGeom prst="leftArrow">
              <a:avLst>
                <a:gd name="adj1" fmla="val 50000"/>
                <a:gd name="adj2" fmla="val 50743"/>
              </a:avLst>
            </a:prstGeom>
            <a:solidFill>
              <a:srgbClr val="FFFF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67" name="Text Box 341"/>
            <p:cNvSpPr txBox="1">
              <a:spLocks noChangeArrowheads="1"/>
            </p:cNvSpPr>
            <p:nvPr/>
          </p:nvSpPr>
          <p:spPr bwMode="auto">
            <a:xfrm>
              <a:off x="2801121" y="4087819"/>
              <a:ext cx="809628" cy="687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33CC"/>
                  </a:solidFill>
                </a:rPr>
                <a:t>P</a:t>
              </a:r>
              <a:r>
                <a:rPr lang="en-US" sz="1400" baseline="-25000">
                  <a:solidFill>
                    <a:srgbClr val="0033CC"/>
                  </a:solidFill>
                </a:rPr>
                <a:t>2</a:t>
              </a:r>
              <a:r>
                <a:rPr lang="en-US" sz="1400">
                  <a:solidFill>
                    <a:srgbClr val="0033CC"/>
                  </a:solidFill>
                </a:rPr>
                <a:t>, Q</a:t>
              </a:r>
              <a:r>
                <a:rPr lang="en-US" sz="1400" baseline="-25000">
                  <a:solidFill>
                    <a:srgbClr val="0033CC"/>
                  </a:solidFill>
                </a:rPr>
                <a:t>2</a:t>
              </a:r>
            </a:p>
            <a:p>
              <a:r>
                <a:rPr lang="en-US" sz="1400">
                  <a:solidFill>
                    <a:srgbClr val="FF3300"/>
                  </a:solidFill>
                </a:rPr>
                <a:t>   E</a:t>
              </a:r>
              <a:r>
                <a:rPr lang="en-US" sz="1400" baseline="-25000">
                  <a:solidFill>
                    <a:srgbClr val="FF3300"/>
                  </a:solidFill>
                </a:rPr>
                <a:t>2</a:t>
              </a:r>
              <a:endParaRPr lang="en-GB" sz="1400" baseline="-25000">
                <a:solidFill>
                  <a:srgbClr val="FF3300"/>
                </a:solidFill>
              </a:endParaRPr>
            </a:p>
          </p:txBody>
        </p:sp>
        <p:sp>
          <p:nvSpPr>
            <p:cNvPr id="1168" name="AutoShape 343"/>
            <p:cNvSpPr>
              <a:spLocks noChangeArrowheads="1"/>
            </p:cNvSpPr>
            <p:nvPr/>
          </p:nvSpPr>
          <p:spPr bwMode="auto">
            <a:xfrm rot="16200000" flipV="1">
              <a:off x="4985524" y="3738567"/>
              <a:ext cx="325438" cy="160338"/>
            </a:xfrm>
            <a:prstGeom prst="leftArrow">
              <a:avLst>
                <a:gd name="adj1" fmla="val 50000"/>
                <a:gd name="adj2" fmla="val 50743"/>
              </a:avLst>
            </a:prstGeom>
            <a:solidFill>
              <a:srgbClr val="FFFF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69" name="AutoShape 345"/>
            <p:cNvSpPr>
              <a:spLocks noChangeArrowheads="1"/>
            </p:cNvSpPr>
            <p:nvPr/>
          </p:nvSpPr>
          <p:spPr bwMode="auto">
            <a:xfrm rot="16200000" flipV="1">
              <a:off x="4137796" y="3738567"/>
              <a:ext cx="325438" cy="160338"/>
            </a:xfrm>
            <a:prstGeom prst="leftArrow">
              <a:avLst>
                <a:gd name="adj1" fmla="val 50000"/>
                <a:gd name="adj2" fmla="val 50743"/>
              </a:avLst>
            </a:prstGeom>
            <a:solidFill>
              <a:srgbClr val="FFFF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70" name="Text Box 346"/>
            <p:cNvSpPr txBox="1">
              <a:spLocks noChangeArrowheads="1"/>
            </p:cNvSpPr>
            <p:nvPr/>
          </p:nvSpPr>
          <p:spPr bwMode="auto">
            <a:xfrm>
              <a:off x="4347346" y="4087819"/>
              <a:ext cx="809628" cy="687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33CC"/>
                  </a:solidFill>
                </a:rPr>
                <a:t>P</a:t>
              </a:r>
              <a:r>
                <a:rPr lang="en-US" sz="1400" baseline="-25000">
                  <a:solidFill>
                    <a:srgbClr val="0033CC"/>
                  </a:solidFill>
                </a:rPr>
                <a:t>3</a:t>
              </a:r>
              <a:r>
                <a:rPr lang="en-US" sz="1400">
                  <a:solidFill>
                    <a:srgbClr val="0033CC"/>
                  </a:solidFill>
                </a:rPr>
                <a:t>, Q</a:t>
              </a:r>
              <a:r>
                <a:rPr lang="en-US" sz="1400" baseline="-25000">
                  <a:solidFill>
                    <a:srgbClr val="0033CC"/>
                  </a:solidFill>
                </a:rPr>
                <a:t>3</a:t>
              </a:r>
            </a:p>
            <a:p>
              <a:r>
                <a:rPr lang="en-US" sz="1400">
                  <a:solidFill>
                    <a:srgbClr val="FF3300"/>
                  </a:solidFill>
                </a:rPr>
                <a:t>   E</a:t>
              </a:r>
              <a:r>
                <a:rPr lang="en-US" sz="1400" baseline="-25000">
                  <a:solidFill>
                    <a:srgbClr val="FF3300"/>
                  </a:solidFill>
                </a:rPr>
                <a:t>3</a:t>
              </a:r>
              <a:endParaRPr lang="en-GB" sz="1400" baseline="-25000">
                <a:solidFill>
                  <a:srgbClr val="FF3300"/>
                </a:solidFill>
              </a:endParaRPr>
            </a:p>
          </p:txBody>
        </p:sp>
        <p:sp>
          <p:nvSpPr>
            <p:cNvPr id="1171" name="AutoShape 348"/>
            <p:cNvSpPr>
              <a:spLocks noChangeArrowheads="1"/>
            </p:cNvSpPr>
            <p:nvPr/>
          </p:nvSpPr>
          <p:spPr bwMode="auto">
            <a:xfrm rot="16200000" flipV="1">
              <a:off x="6557149" y="3738567"/>
              <a:ext cx="325438" cy="160338"/>
            </a:xfrm>
            <a:prstGeom prst="leftArrow">
              <a:avLst>
                <a:gd name="adj1" fmla="val 50000"/>
                <a:gd name="adj2" fmla="val 50743"/>
              </a:avLst>
            </a:prstGeom>
            <a:solidFill>
              <a:srgbClr val="FFFF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72" name="AutoShape 350"/>
            <p:cNvSpPr>
              <a:spLocks noChangeArrowheads="1"/>
            </p:cNvSpPr>
            <p:nvPr/>
          </p:nvSpPr>
          <p:spPr bwMode="auto">
            <a:xfrm rot="16200000" flipV="1">
              <a:off x="5709421" y="3738567"/>
              <a:ext cx="325438" cy="160338"/>
            </a:xfrm>
            <a:prstGeom prst="leftArrow">
              <a:avLst>
                <a:gd name="adj1" fmla="val 50000"/>
                <a:gd name="adj2" fmla="val 50743"/>
              </a:avLst>
            </a:prstGeom>
            <a:solidFill>
              <a:srgbClr val="FFFF0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73" name="Text Box 351"/>
            <p:cNvSpPr txBox="1">
              <a:spLocks noChangeArrowheads="1"/>
            </p:cNvSpPr>
            <p:nvPr/>
          </p:nvSpPr>
          <p:spPr bwMode="auto">
            <a:xfrm>
              <a:off x="5918971" y="4087819"/>
              <a:ext cx="809628" cy="687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33CC"/>
                  </a:solidFill>
                </a:rPr>
                <a:t>P</a:t>
              </a:r>
              <a:r>
                <a:rPr lang="en-US" sz="1400" baseline="-25000">
                  <a:solidFill>
                    <a:srgbClr val="0033CC"/>
                  </a:solidFill>
                </a:rPr>
                <a:t>4</a:t>
              </a:r>
              <a:r>
                <a:rPr lang="en-US" sz="1400">
                  <a:solidFill>
                    <a:srgbClr val="0033CC"/>
                  </a:solidFill>
                </a:rPr>
                <a:t>, Q</a:t>
              </a:r>
              <a:r>
                <a:rPr lang="en-US" sz="1400" baseline="-25000">
                  <a:solidFill>
                    <a:srgbClr val="0033CC"/>
                  </a:solidFill>
                </a:rPr>
                <a:t>4</a:t>
              </a:r>
            </a:p>
            <a:p>
              <a:r>
                <a:rPr lang="en-US" sz="1400">
                  <a:solidFill>
                    <a:srgbClr val="FF3300"/>
                  </a:solidFill>
                </a:rPr>
                <a:t>   E</a:t>
              </a:r>
              <a:r>
                <a:rPr lang="en-US" sz="1400" baseline="-25000">
                  <a:solidFill>
                    <a:srgbClr val="FF3300"/>
                  </a:solidFill>
                </a:rPr>
                <a:t>4</a:t>
              </a:r>
              <a:endParaRPr lang="en-GB" sz="1400" baseline="-25000">
                <a:solidFill>
                  <a:srgbClr val="FF33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9545</TotalTime>
  <Words>596</Words>
  <Application>Microsoft Macintosh PowerPoint</Application>
  <PresentationFormat>On-screen Show (4:3)</PresentationFormat>
  <Paragraphs>85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FLASH 9mA report</vt:lpstr>
      <vt:lpstr>Two topics</vt:lpstr>
      <vt:lpstr>FLASH studies update</vt:lpstr>
      <vt:lpstr>Current published FLASH operations schedule</vt:lpstr>
      <vt:lpstr>Cavity gradient tilt studies</vt:lpstr>
      <vt:lpstr>ACC4-7 cavity quench limits and nominal gradients for FEL operation (2010 configuration)</vt:lpstr>
      <vt:lpstr>Issues for study</vt:lpstr>
      <vt:lpstr>Slide 8</vt:lpstr>
      <vt:lpstr>Waveguide distribution system for ACC6 (ACC7 similar)</vt:lpstr>
      <vt:lpstr>Slide 10</vt:lpstr>
      <vt:lpstr>Slide 11</vt:lpstr>
      <vt:lpstr>Slide 12</vt:lpstr>
      <vt:lpstr>Slide 13</vt:lpstr>
      <vt:lpstr>Slide 14</vt:lpstr>
      <vt:lpstr>Issues – mostly practical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Cavity Gradient Regulation Error Budget for Longitudinal and Transverse Requirements </dc:title>
  <dc:creator>Brian Chase</dc:creator>
  <cp:lastModifiedBy>John Carwardine</cp:lastModifiedBy>
  <cp:revision>51</cp:revision>
  <cp:lastPrinted>2010-07-06T08:18:15Z</cp:lastPrinted>
  <dcterms:created xsi:type="dcterms:W3CDTF">2010-07-07T08:48:55Z</dcterms:created>
  <dcterms:modified xsi:type="dcterms:W3CDTF">2010-07-07T13:41:30Z</dcterms:modified>
</cp:coreProperties>
</file>