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5" r:id="rId1"/>
  </p:sldMasterIdLst>
  <p:notesMasterIdLst>
    <p:notesMasterId r:id="rId15"/>
  </p:notesMasterIdLst>
  <p:sldIdLst>
    <p:sldId id="256" r:id="rId2"/>
    <p:sldId id="257" r:id="rId3"/>
    <p:sldId id="259" r:id="rId4"/>
    <p:sldId id="264" r:id="rId5"/>
    <p:sldId id="265" r:id="rId6"/>
    <p:sldId id="266" r:id="rId7"/>
    <p:sldId id="267" r:id="rId8"/>
    <p:sldId id="268" r:id="rId9"/>
    <p:sldId id="260" r:id="rId10"/>
    <p:sldId id="261" r:id="rId11"/>
    <p:sldId id="262" r:id="rId12"/>
    <p:sldId id="263" r:id="rId13"/>
    <p:sldId id="26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FF6600"/>
    <a:srgbClr val="FFFF00"/>
    <a:srgbClr val="99FF33"/>
    <a:srgbClr val="00FFFF"/>
    <a:srgbClr val="16822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84" autoAdjust="0"/>
    <p:restoredTop sz="94660"/>
  </p:normalViewPr>
  <p:slideViewPr>
    <p:cSldViewPr>
      <p:cViewPr varScale="1">
        <p:scale>
          <a:sx n="111" d="100"/>
          <a:sy n="111" d="100"/>
        </p:scale>
        <p:origin x="-78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A3D1D52-B428-4F0F-A84E-6F3EC592799B}" type="datetimeFigureOut">
              <a:rPr lang="en-US"/>
              <a:pPr>
                <a:defRPr/>
              </a:pPr>
              <a:t>7/5/2010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3700C8-75C4-4B5F-950E-BACE20AB8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819166-68F6-4634-ACBC-3C9E1559E73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C05B12-4E90-45F0-80CA-717929979A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EAF81-1470-4156-B6FA-1EDBCC2F62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B812C-E907-4016-9F59-DA7FE996A6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DE965-4175-4A5F-9DED-45B4737E8F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22B650-11ED-4571-9BDA-F2D96DD428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6CD6C8-D6AA-4460-8767-57D34E1C16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CBD427-C314-43C7-A2C6-FDF38B5602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00964-FB14-4B6D-9401-FB1C4DD2C8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57C06C-2373-400C-A903-D66F6B8886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A550F-6804-4618-A8A0-BC5578E5E0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63592" y="1298373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4512" y="1297398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4B60B0-817C-4AC4-85E5-E0F1880BD6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B60F8C1-A8B3-4E2D-A417-D8C5C46EB8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5" r:id="rId1"/>
    <p:sldLayoutId id="2147483890" r:id="rId2"/>
    <p:sldLayoutId id="2147483896" r:id="rId3"/>
    <p:sldLayoutId id="2147483897" r:id="rId4"/>
    <p:sldLayoutId id="2147483898" r:id="rId5"/>
    <p:sldLayoutId id="2147483891" r:id="rId6"/>
    <p:sldLayoutId id="2147483899" r:id="rId7"/>
    <p:sldLayoutId id="2147483892" r:id="rId8"/>
    <p:sldLayoutId id="2147483900" r:id="rId9"/>
    <p:sldLayoutId id="2147483893" r:id="rId10"/>
    <p:sldLayoutId id="2147483894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mic Sans MS" pitchFamily="66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838200" y="1981200"/>
            <a:ext cx="7772400" cy="197510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A GLIMPS at </a:t>
            </a: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FTFP_BERT</a:t>
            </a: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:  </a:t>
            </a: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hadron </a:t>
            </a: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interactions in GEANT4</a:t>
            </a:r>
            <a:endParaRPr dirty="0" smtClean="0">
              <a:solidFill>
                <a:srgbClr val="FFFF00"/>
              </a:solidFill>
            </a:endParaRP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685800" y="0"/>
            <a:ext cx="7772400" cy="15081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Adam Para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July</a:t>
            </a:r>
            <a:r>
              <a:rPr lang="en-US" dirty="0" smtClean="0"/>
              <a:t> </a:t>
            </a:r>
            <a:r>
              <a:rPr lang="en-US" dirty="0" smtClean="0"/>
              <a:t>6</a:t>
            </a:r>
            <a:r>
              <a:rPr lang="en-US" dirty="0" smtClean="0"/>
              <a:t>, </a:t>
            </a:r>
            <a:r>
              <a:rPr lang="en-US" dirty="0" smtClean="0"/>
              <a:t>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Space-Time Characteristics</a:t>
            </a:r>
            <a:endParaRPr lang="en-US" dirty="0"/>
          </a:p>
        </p:txBody>
      </p:sp>
      <p:pic>
        <p:nvPicPr>
          <p:cNvPr id="7" name="Content Placeholder 6" descr="neutron_inel_lowE_G4_BGO_proton_50.0_LCPhy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676400"/>
            <a:ext cx="4572000" cy="4572000"/>
          </a:xfrm>
          <a:solidFill>
            <a:srgbClr val="FFFFCC"/>
          </a:solidFill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D00964-FB14-4B6D-9401-FB1C4DD2C80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62600" y="1828800"/>
            <a:ext cx="3429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most of neutron interactions at very low energies &lt; 20 MeV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most interactions relatively prompt, within 100-200 nsec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interactions over large volume, both </a:t>
            </a:r>
            <a:r>
              <a:rPr lang="en-US" dirty="0" err="1" smtClean="0">
                <a:latin typeface="+mn-lt"/>
              </a:rPr>
              <a:t>radially</a:t>
            </a:r>
            <a:r>
              <a:rPr lang="en-US" dirty="0" smtClean="0">
                <a:latin typeface="+mn-lt"/>
              </a:rPr>
              <a:t> and along the shower axis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Processes</a:t>
            </a:r>
            <a:endParaRPr lang="en-US" dirty="0"/>
          </a:p>
        </p:txBody>
      </p:sp>
      <p:pic>
        <p:nvPicPr>
          <p:cNvPr id="6" name="Content Placeholder 5" descr="neutron_lowE_nuclids_G4_BGO_proton_50.0_QGSC_CHIP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447800"/>
            <a:ext cx="4572000" cy="4572000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1600200"/>
            <a:ext cx="2514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interactions of low energy neutrons with nuclei typically produce very few neutrons, most probably one and produce </a:t>
            </a:r>
            <a:r>
              <a:rPr lang="en-US" dirty="0" err="1" smtClean="0">
                <a:latin typeface="+mn-lt"/>
              </a:rPr>
              <a:t>nuclids</a:t>
            </a:r>
            <a:r>
              <a:rPr lang="en-US" dirty="0" smtClean="0">
                <a:latin typeface="+mn-lt"/>
              </a:rPr>
              <a:t> very close to the original nucleus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Fission is very infrequent ~0.2 fission per event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Binding Energy Losses</a:t>
            </a:r>
            <a:endParaRPr lang="en-US" dirty="0"/>
          </a:p>
        </p:txBody>
      </p:sp>
      <p:pic>
        <p:nvPicPr>
          <p:cNvPr id="6" name="Content Placeholder 5" descr="neutron_lowE_binding_energy_vs_n_G4_BGO_proton_50.0_QGSC_CHIP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600200"/>
            <a:ext cx="4572000" cy="4572000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Impressions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Most of the features/distributions look quite sensible</a:t>
            </a:r>
          </a:p>
          <a:p>
            <a:r>
              <a:rPr lang="en-US" sz="2000" dirty="0" smtClean="0"/>
              <a:t>Low energy behavior similar to QGSP_BERT (probably good)</a:t>
            </a:r>
          </a:p>
          <a:p>
            <a:r>
              <a:rPr lang="en-US" sz="2000" dirty="0" smtClean="0"/>
              <a:t>High energy model seems ‘better’ </a:t>
            </a:r>
            <a:r>
              <a:rPr lang="en-US" sz="2000" smtClean="0"/>
              <a:t>that those </a:t>
            </a:r>
            <a:r>
              <a:rPr lang="en-US" sz="2000" dirty="0" smtClean="0"/>
              <a:t>in the case of QGSP_BERT (smaller missing energy), albeit there is no correlation between the missing energy and number of neutrons</a:t>
            </a:r>
          </a:p>
          <a:p>
            <a:r>
              <a:rPr lang="en-US" sz="2000" dirty="0" smtClean="0"/>
              <a:t>It may be a better ‘test case’ for the dual readout calorimetry than QGSP_BERT</a:t>
            </a:r>
          </a:p>
          <a:p>
            <a:r>
              <a:rPr lang="en-US" sz="2000" dirty="0" smtClean="0"/>
              <a:t>Further studies necessary. In particular a comparison with CHIPS of interest</a:t>
            </a:r>
          </a:p>
          <a:p>
            <a:r>
              <a:rPr lang="en-US" sz="2000" dirty="0" smtClean="0"/>
              <a:t>Need to find a good metric for comparison of different models.</a:t>
            </a:r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914400"/>
          </a:xfrm>
        </p:spPr>
        <p:txBody>
          <a:bodyPr/>
          <a:lstStyle/>
          <a:p>
            <a:r>
              <a:rPr lang="en-US" dirty="0" smtClean="0"/>
              <a:t>Using GEANT4 to Evaluate High Resolution Hadron Calorimeter?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7772400" cy="4572000"/>
          </a:xfrm>
        </p:spPr>
        <p:txBody>
          <a:bodyPr/>
          <a:lstStyle/>
          <a:p>
            <a:r>
              <a:rPr lang="en-US" sz="2000" dirty="0" smtClean="0"/>
              <a:t>We want to explore the limits of performance of dual readout calorimetry. Monte Carlo simulation is the only practically available tool.</a:t>
            </a:r>
          </a:p>
          <a:p>
            <a:r>
              <a:rPr lang="en-US" sz="2000" dirty="0" smtClean="0"/>
              <a:t>To explore high resolution calorimetry it is necessary that the Monte Carlo simulation conserves energy on the event-by-event basis with the accuracy better than the resolution of the calorimeter 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So </a:t>
            </a:r>
            <a:r>
              <a:rPr lang="en-US" sz="2000" dirty="0" smtClean="0"/>
              <a:t>far: QGSP_BERT is the only model which conserves energy event-by-event</a:t>
            </a:r>
          </a:p>
          <a:p>
            <a:r>
              <a:rPr lang="en-US" sz="2000" dirty="0" smtClean="0"/>
              <a:t>But the model is valid only at low energies. Other models are phased in somewhere around 10 GeV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Recent suggestion: FTFP_BERT. Use Bertini at low energies, switch to </a:t>
            </a:r>
            <a:r>
              <a:rPr lang="en-US" sz="2000" dirty="0" err="1" smtClean="0"/>
              <a:t>Fritjof</a:t>
            </a:r>
            <a:r>
              <a:rPr lang="en-US" sz="2000" dirty="0" smtClean="0"/>
              <a:t> above 5 GeV. Expectation is that </a:t>
            </a:r>
            <a:r>
              <a:rPr lang="en-US" sz="2000" dirty="0" err="1" smtClean="0"/>
              <a:t>Fritjof</a:t>
            </a:r>
            <a:r>
              <a:rPr lang="en-US" sz="2000" dirty="0" smtClean="0"/>
              <a:t> is a better model for interactions on nuclei</a:t>
            </a:r>
          </a:p>
          <a:p>
            <a:r>
              <a:rPr lang="en-US" sz="2000" dirty="0" smtClean="0"/>
              <a:t>Will illustrate FTFP_BERT performance for 50 GeV protons (1000 events)</a:t>
            </a:r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Inelastic Processes Simulated</a:t>
            </a:r>
            <a:endParaRPr lang="en-US" dirty="0"/>
          </a:p>
        </p:txBody>
      </p:sp>
      <p:pic>
        <p:nvPicPr>
          <p:cNvPr id="6" name="Content Placeholder 5" descr="Process_all_G4_BGO_proton_10.0_QGSC_CHIP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600200"/>
            <a:ext cx="4572000" cy="4572000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2057400"/>
            <a:ext cx="3200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Collection of processes similar to QGSP_BERT. Need to find a good metric for comparison.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per event ~ 20 proton inelastic interactions, ~ 20 interactions of charged pions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~ 500 neutron captures per event </a:t>
            </a:r>
            <a:r>
              <a:rPr lang="en-US" dirty="0" smtClean="0">
                <a:latin typeface="+mn-lt"/>
                <a:sym typeface="Wingdings" pitchFamily="2" charset="2"/>
              </a:rPr>
              <a:t> 4 GeV (8%) of energy recovered</a:t>
            </a:r>
            <a:r>
              <a:rPr lang="en-US" dirty="0" smtClean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9600" y="2743200"/>
            <a:ext cx="7772400" cy="914400"/>
          </a:xfrm>
        </p:spPr>
        <p:txBody>
          <a:bodyPr/>
          <a:lstStyle/>
          <a:p>
            <a:r>
              <a:rPr lang="en-US" dirty="0" smtClean="0"/>
              <a:t>High Energy </a:t>
            </a:r>
            <a:r>
              <a:rPr lang="en-US" dirty="0" smtClean="0"/>
              <a:t>Proton Interactions (Above 1 GeV)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Space-time Characteristics</a:t>
            </a:r>
            <a:endParaRPr lang="en-US" dirty="0"/>
          </a:p>
        </p:txBody>
      </p:sp>
      <p:pic>
        <p:nvPicPr>
          <p:cNvPr id="7" name="Content Placeholder 6" descr="prot_inel_highE_G4_BGO_proton_50.0_QGSC_CHIP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76400"/>
            <a:ext cx="4572000" cy="4572000"/>
          </a:xfrm>
          <a:solidFill>
            <a:srgbClr val="FFFFCC"/>
          </a:solidFill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D00964-FB14-4B6D-9401-FB1C4DD2C80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10200" y="1752600"/>
            <a:ext cx="2667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primary protons and protons produced in p-nucleus interactions. Notice the leading particle effect (good!)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All interactions very prompt, within 10 nsec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Interactions confined to a very narrow tube along the beam direction, few cm radius.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Spectra of Produced Particles</a:t>
            </a:r>
            <a:endParaRPr lang="en-US" dirty="0"/>
          </a:p>
        </p:txBody>
      </p:sp>
      <p:pic>
        <p:nvPicPr>
          <p:cNvPr id="6" name="Content Placeholder 5" descr="prot_highE_spectra_G4_BGO_proton_50.0_QGSC_CHIPS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600200"/>
            <a:ext cx="4572000" cy="4572000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62600" y="1752600"/>
            <a:ext cx="2667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Typical spectra of hadron-nucleus interactions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protons (and even neutrons) have harder spectra than pions (leading quark effect)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huge number of very soft protons and neutrons (nuclear evaporation and spallation)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Reactions</a:t>
            </a:r>
            <a:endParaRPr lang="en-US" dirty="0"/>
          </a:p>
        </p:txBody>
      </p:sp>
      <p:pic>
        <p:nvPicPr>
          <p:cNvPr id="6" name="Content Placeholder 5" descr="prot_highE_nuclids_G4_BGO_proton_50.0_QGSC_CHIP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752600"/>
            <a:ext cx="4572000" cy="4572000"/>
          </a:xfrm>
          <a:solidFill>
            <a:srgbClr val="FFFFCC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1676400"/>
            <a:ext cx="2438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Large energy transfers to a nucleus </a:t>
            </a:r>
            <a:r>
              <a:rPr lang="en-US" sz="2000" dirty="0" smtClean="0">
                <a:latin typeface="+mn-lt"/>
                <a:sym typeface="Wingdings" pitchFamily="2" charset="2"/>
              </a:rPr>
              <a:t> large number of neutrons kicked out  broad spectrum of produced </a:t>
            </a:r>
            <a:r>
              <a:rPr lang="en-US" sz="2000" dirty="0" err="1" smtClean="0">
                <a:latin typeface="+mn-lt"/>
                <a:sym typeface="Wingdings" pitchFamily="2" charset="2"/>
              </a:rPr>
              <a:t>nuclids</a:t>
            </a:r>
            <a:endParaRPr lang="en-US" sz="2000" dirty="0" smtClean="0">
              <a:latin typeface="+mn-lt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+mn-lt"/>
                <a:sym typeface="Wingdings" pitchFamily="2" charset="2"/>
              </a:rPr>
              <a:t> </a:t>
            </a:r>
            <a:r>
              <a:rPr lang="en-US" sz="2000" dirty="0" smtClean="0">
                <a:latin typeface="+mn-lt"/>
                <a:sym typeface="Wingdings" pitchFamily="2" charset="2"/>
              </a:rPr>
              <a:t>relatively infrequent fission with large surplus of neutrons released</a:t>
            </a:r>
            <a:endParaRPr lang="en-US" sz="2000" dirty="0"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Binding Energy Losses?</a:t>
            </a:r>
            <a:endParaRPr lang="en-US" dirty="0"/>
          </a:p>
        </p:txBody>
      </p:sp>
      <p:pic>
        <p:nvPicPr>
          <p:cNvPr id="7" name="Content Placeholder 6" descr="prot_highE_binding_energy_vs_n_G4_BGO_proton_50.0_QGSC_CHIP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" y="1600200"/>
            <a:ext cx="4572000" cy="4572000"/>
          </a:xfrm>
          <a:solidFill>
            <a:srgbClr val="FFFFCC"/>
          </a:solidFill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D00964-FB14-4B6D-9401-FB1C4DD2C80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1600200"/>
            <a:ext cx="3657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At ‘low’ energies (below 10 GeV)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missing energy increases with the number of released neutrons (binding energy)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missing energy somewhat smaller (at the same number of neutrons) for fission events (fission energy release!)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At ‘high’ energies (above 10 GeV)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not much correlation between  the </a:t>
            </a:r>
            <a:r>
              <a:rPr lang="en-US" dirty="0" err="1" smtClean="0">
                <a:latin typeface="+mn-lt"/>
              </a:rPr>
              <a:t>numbver</a:t>
            </a:r>
            <a:r>
              <a:rPr lang="en-US" dirty="0" smtClean="0">
                <a:latin typeface="+mn-lt"/>
              </a:rPr>
              <a:t> of neutrons and the missing energy </a:t>
            </a:r>
            <a:r>
              <a:rPr lang="en-US" dirty="0" smtClean="0">
                <a:latin typeface="+mn-lt"/>
                <a:sym typeface="Wingdings" pitchFamily="2" charset="2"/>
              </a:rPr>
              <a:t> non-conservation of energy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+mn-lt"/>
                <a:sym typeface="Wingdings" pitchFamily="2" charset="2"/>
              </a:rPr>
              <a:t>Missing energy appears smaller than in QGSP_BERT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772400" cy="914400"/>
          </a:xfrm>
        </p:spPr>
        <p:txBody>
          <a:bodyPr/>
          <a:lstStyle/>
          <a:p>
            <a:r>
              <a:rPr lang="en-US" dirty="0" smtClean="0"/>
              <a:t>Low Energy Neutron </a:t>
            </a:r>
            <a:r>
              <a:rPr lang="en-US" dirty="0" smtClean="0"/>
              <a:t>Interactions (below 100 MeV)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DE965-4175-4A5F-9DED-45B4737E8FA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10215</TotalTime>
  <Words>596</Words>
  <Application>Microsoft Office PowerPoint</Application>
  <PresentationFormat>On-screen Show (4:3)</PresentationFormat>
  <Paragraphs>63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Metro</vt:lpstr>
      <vt:lpstr> A GLIMPS at FTFP_BERT:  hadron interactions in GEANT4</vt:lpstr>
      <vt:lpstr>Using GEANT4 to Evaluate High Resolution Hadron Calorimeter?</vt:lpstr>
      <vt:lpstr>Inelastic Processes Simulated</vt:lpstr>
      <vt:lpstr>High Energy Proton Interactions (Above 1 GeV)</vt:lpstr>
      <vt:lpstr>Space-time Characteristics</vt:lpstr>
      <vt:lpstr>Spectra of Produced Particles</vt:lpstr>
      <vt:lpstr>Nuclear Reactions</vt:lpstr>
      <vt:lpstr>Binding Energy Losses?</vt:lpstr>
      <vt:lpstr>Low Energy Neutron Interactions (below 100 MeV)</vt:lpstr>
      <vt:lpstr>Space-Time Characteristics</vt:lpstr>
      <vt:lpstr>Nuclear Processes</vt:lpstr>
      <vt:lpstr>Binding Energy Losses</vt:lpstr>
      <vt:lpstr>Preliminary Impressions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para</dc:creator>
  <cp:lastModifiedBy>para</cp:lastModifiedBy>
  <cp:revision>175</cp:revision>
  <dcterms:created xsi:type="dcterms:W3CDTF">2008-06-23T01:30:04Z</dcterms:created>
  <dcterms:modified xsi:type="dcterms:W3CDTF">2010-07-06T03:45:11Z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TC300011671033</vt:lpwstr>
  </property>
</Properties>
</file>