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theme/theme5.xml" ContentType="application/vnd.openxmlformats-officedocument.them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theme/theme4.xml" ContentType="application/vnd.openxmlformats-officedocument.theme+xml"/>
  <Override PartName="/ppt/notesSlides/notesSlide1.xml" ContentType="application/vnd.openxmlformats-officedocument.presentationml.notesSlide+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 id="2147483668" r:id="rId3"/>
  </p:sldMasterIdLst>
  <p:notesMasterIdLst>
    <p:notesMasterId r:id="rId28"/>
  </p:notesMasterIdLst>
  <p:handoutMasterIdLst>
    <p:handoutMasterId r:id="rId29"/>
  </p:handoutMasterIdLst>
  <p:sldIdLst>
    <p:sldId id="272" r:id="rId4"/>
    <p:sldId id="341" r:id="rId5"/>
    <p:sldId id="332" r:id="rId6"/>
    <p:sldId id="357" r:id="rId7"/>
    <p:sldId id="342" r:id="rId8"/>
    <p:sldId id="343" r:id="rId9"/>
    <p:sldId id="337" r:id="rId10"/>
    <p:sldId id="345" r:id="rId11"/>
    <p:sldId id="344" r:id="rId12"/>
    <p:sldId id="346" r:id="rId13"/>
    <p:sldId id="348" r:id="rId14"/>
    <p:sldId id="349" r:id="rId15"/>
    <p:sldId id="338" r:id="rId16"/>
    <p:sldId id="350" r:id="rId17"/>
    <p:sldId id="351" r:id="rId18"/>
    <p:sldId id="333" r:id="rId19"/>
    <p:sldId id="352" r:id="rId20"/>
    <p:sldId id="353" r:id="rId21"/>
    <p:sldId id="356" r:id="rId22"/>
    <p:sldId id="358" r:id="rId23"/>
    <p:sldId id="340" r:id="rId24"/>
    <p:sldId id="355" r:id="rId25"/>
    <p:sldId id="321" r:id="rId26"/>
    <p:sldId id="359" r:id="rId27"/>
  </p:sldIdLst>
  <p:sldSz cx="9144000" cy="6858000" type="screen4x3"/>
  <p:notesSz cx="6718300" cy="98679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FF9900"/>
    <a:srgbClr val="A5591B"/>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56" autoAdjust="0"/>
    <p:restoredTop sz="94660"/>
  </p:normalViewPr>
  <p:slideViewPr>
    <p:cSldViewPr snapToGrid="0">
      <p:cViewPr>
        <p:scale>
          <a:sx n="100" d="100"/>
          <a:sy n="100" d="100"/>
        </p:scale>
        <p:origin x="-128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30723" name="Rectangle 3"/>
          <p:cNvSpPr>
            <a:spLocks noGrp="1" noChangeArrowheads="1"/>
          </p:cNvSpPr>
          <p:nvPr>
            <p:ph type="dt" sz="quarter" idx="1"/>
          </p:nvPr>
        </p:nvSpPr>
        <p:spPr bwMode="auto">
          <a:xfrm>
            <a:off x="3805238" y="0"/>
            <a:ext cx="2911475"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30724" name="Rectangle 4"/>
          <p:cNvSpPr>
            <a:spLocks noGrp="1" noChangeArrowheads="1"/>
          </p:cNvSpPr>
          <p:nvPr>
            <p:ph type="ftr" sz="quarter" idx="2"/>
          </p:nvPr>
        </p:nvSpPr>
        <p:spPr bwMode="auto">
          <a:xfrm>
            <a:off x="0" y="9372600"/>
            <a:ext cx="2911475"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30725" name="Rectangle 5"/>
          <p:cNvSpPr>
            <a:spLocks noGrp="1" noChangeArrowheads="1"/>
          </p:cNvSpPr>
          <p:nvPr>
            <p:ph type="sldNum" sz="quarter" idx="3"/>
          </p:nvPr>
        </p:nvSpPr>
        <p:spPr bwMode="auto">
          <a:xfrm>
            <a:off x="3805238" y="9372600"/>
            <a:ext cx="2911475"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3D86DB4-449C-4B02-B7F1-9524108CA279}"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27651" name="Rectangle 3"/>
          <p:cNvSpPr>
            <a:spLocks noGrp="1" noChangeArrowheads="1"/>
          </p:cNvSpPr>
          <p:nvPr>
            <p:ph type="dt" idx="1"/>
          </p:nvPr>
        </p:nvSpPr>
        <p:spPr bwMode="auto">
          <a:xfrm>
            <a:off x="3805238" y="0"/>
            <a:ext cx="2911475"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24580" name="Rectangle 4"/>
          <p:cNvSpPr>
            <a:spLocks noGrp="1" noRot="1" noChangeAspect="1" noChangeArrowheads="1" noTextEdit="1"/>
          </p:cNvSpPr>
          <p:nvPr>
            <p:ph type="sldImg" idx="2"/>
          </p:nvPr>
        </p:nvSpPr>
        <p:spPr bwMode="auto">
          <a:xfrm>
            <a:off x="892175" y="739775"/>
            <a:ext cx="4933950" cy="3700463"/>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71513" y="4687888"/>
            <a:ext cx="5375275" cy="44402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7654" name="Rectangle 6"/>
          <p:cNvSpPr>
            <a:spLocks noGrp="1" noChangeArrowheads="1"/>
          </p:cNvSpPr>
          <p:nvPr>
            <p:ph type="ftr" sz="quarter" idx="4"/>
          </p:nvPr>
        </p:nvSpPr>
        <p:spPr bwMode="auto">
          <a:xfrm>
            <a:off x="0" y="9372600"/>
            <a:ext cx="2911475"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27655" name="Rectangle 7"/>
          <p:cNvSpPr>
            <a:spLocks noGrp="1" noChangeArrowheads="1"/>
          </p:cNvSpPr>
          <p:nvPr>
            <p:ph type="sldNum" sz="quarter" idx="5"/>
          </p:nvPr>
        </p:nvSpPr>
        <p:spPr bwMode="auto">
          <a:xfrm>
            <a:off x="3805238" y="9372600"/>
            <a:ext cx="2911475"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4F07823-7377-4C5E-8EC4-26A729E03328}"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ln/>
        </p:spPr>
      </p:sp>
      <p:sp>
        <p:nvSpPr>
          <p:cNvPr id="102403" name="Notes Placeholder 2"/>
          <p:cNvSpPr>
            <a:spLocks noGrp="1"/>
          </p:cNvSpPr>
          <p:nvPr>
            <p:ph type="body" idx="1"/>
          </p:nvPr>
        </p:nvSpPr>
        <p:spPr>
          <a:noFill/>
          <a:ln/>
        </p:spPr>
        <p:txBody>
          <a:bodyPr/>
          <a:lstStyle/>
          <a:p>
            <a:pPr eaLnBrk="1" hangingPunct="1"/>
            <a:endParaRPr lang="en-GB" smtClean="0">
              <a:latin typeface="Arial" pitchFamily="34" charset="0"/>
            </a:endParaRPr>
          </a:p>
        </p:txBody>
      </p:sp>
      <p:sp>
        <p:nvSpPr>
          <p:cNvPr id="102404" name="Slide Number Placeholder 3"/>
          <p:cNvSpPr>
            <a:spLocks noGrp="1"/>
          </p:cNvSpPr>
          <p:nvPr>
            <p:ph type="sldNum" sz="quarter" idx="5"/>
          </p:nvPr>
        </p:nvSpPr>
        <p:spPr>
          <a:noFill/>
        </p:spPr>
        <p:txBody>
          <a:bodyPr/>
          <a:lstStyle/>
          <a:p>
            <a:fld id="{A71667B2-B360-4AE9-942F-2AABCF505559}" type="slidenum">
              <a:rPr lang="en-US">
                <a:latin typeface="Arial" pitchFamily="34" charset="0"/>
              </a:rPr>
              <a:pPr/>
              <a:t>11</a:t>
            </a:fld>
            <a:endParaRPr lang="en-US">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8" name="Date Placeholder 3"/>
          <p:cNvSpPr>
            <a:spLocks noGrp="1"/>
          </p:cNvSpPr>
          <p:nvPr>
            <p:ph type="dt" sz="half" idx="10"/>
          </p:nvPr>
        </p:nvSpPr>
        <p:spPr>
          <a:xfrm>
            <a:off x="457200" y="6356350"/>
            <a:ext cx="2133600" cy="365125"/>
          </a:xfrm>
          <a:prstGeom prst="rect">
            <a:avLst/>
          </a:prstGeom>
        </p:spPr>
        <p:txBody>
          <a:bodyPr anchor="ctr"/>
          <a:lstStyle/>
          <a:p>
            <a:r>
              <a:rPr lang="en-US" smtClean="0"/>
              <a:t>11/06/2010</a:t>
            </a:r>
            <a:endParaRPr lang="en-GB"/>
          </a:p>
        </p:txBody>
      </p:sp>
      <p:sp>
        <p:nvSpPr>
          <p:cNvPr id="9" name="Footer Placeholder 4"/>
          <p:cNvSpPr>
            <a:spLocks noGrp="1"/>
          </p:cNvSpPr>
          <p:nvPr>
            <p:ph type="ftr" sz="quarter" idx="11"/>
          </p:nvPr>
        </p:nvSpPr>
        <p:spPr>
          <a:xfrm>
            <a:off x="3124200" y="6356350"/>
            <a:ext cx="2895600" cy="365125"/>
          </a:xfrm>
          <a:prstGeom prst="rect">
            <a:avLst/>
          </a:prstGeom>
        </p:spPr>
        <p:txBody>
          <a:bodyPr anchor="ctr"/>
          <a:lstStyle/>
          <a:p>
            <a:r>
              <a:rPr lang="en-GB" smtClean="0"/>
              <a:t>martin.gastal@cern.ch</a:t>
            </a:r>
            <a:endParaRPr lang="en-GB"/>
          </a:p>
        </p:txBody>
      </p:sp>
      <p:sp>
        <p:nvSpPr>
          <p:cNvPr id="10" name="Slide Number Placeholder 5"/>
          <p:cNvSpPr>
            <a:spLocks noGrp="1"/>
          </p:cNvSpPr>
          <p:nvPr>
            <p:ph type="sldNum" sz="quarter" idx="12"/>
          </p:nvPr>
        </p:nvSpPr>
        <p:spPr>
          <a:xfrm>
            <a:off x="6553200" y="6356350"/>
            <a:ext cx="2133600" cy="365125"/>
          </a:xfrm>
          <a:prstGeom prst="rect">
            <a:avLst/>
          </a:prstGeom>
        </p:spPr>
        <p:txBody>
          <a:bodyPr anchor="ctr"/>
          <a:lstStyle/>
          <a:p>
            <a:fld id="{CC29EB5A-5FAA-4D26-8F08-19D637B5681D}"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a:xfrm>
            <a:off x="457200" y="6435006"/>
            <a:ext cx="2133600" cy="365125"/>
          </a:xfrm>
        </p:spPr>
        <p:txBody>
          <a:bodyPr/>
          <a:lstStyle>
            <a:lvl1pPr>
              <a:defRPr sz="1200"/>
            </a:lvl1pPr>
          </a:lstStyle>
          <a:p>
            <a:r>
              <a:rPr lang="en-US" smtClean="0"/>
              <a:t>11/06/2010</a:t>
            </a:r>
            <a:endParaRPr lang="en-GB"/>
          </a:p>
        </p:txBody>
      </p:sp>
      <p:sp>
        <p:nvSpPr>
          <p:cNvPr id="7" name="Footer Placeholder 4"/>
          <p:cNvSpPr>
            <a:spLocks noGrp="1"/>
          </p:cNvSpPr>
          <p:nvPr>
            <p:ph type="ftr" sz="quarter" idx="11"/>
          </p:nvPr>
        </p:nvSpPr>
        <p:spPr>
          <a:xfrm>
            <a:off x="3124200" y="6435006"/>
            <a:ext cx="2895600" cy="365125"/>
          </a:xfrm>
        </p:spPr>
        <p:txBody>
          <a:bodyPr/>
          <a:lstStyle>
            <a:lvl1pPr algn="ctr">
              <a:defRPr sz="1200"/>
            </a:lvl1pPr>
          </a:lstStyle>
          <a:p>
            <a:r>
              <a:rPr lang="en-GB" smtClean="0"/>
              <a:t>martin.gastal@cern.ch</a:t>
            </a:r>
            <a:endParaRPr lang="en-GB"/>
          </a:p>
        </p:txBody>
      </p:sp>
      <p:sp>
        <p:nvSpPr>
          <p:cNvPr id="8" name="Slide Number Placeholder 5"/>
          <p:cNvSpPr>
            <a:spLocks noGrp="1"/>
          </p:cNvSpPr>
          <p:nvPr>
            <p:ph type="sldNum" sz="quarter" idx="12"/>
          </p:nvPr>
        </p:nvSpPr>
        <p:spPr>
          <a:xfrm>
            <a:off x="6553200" y="6435006"/>
            <a:ext cx="2133600" cy="365125"/>
          </a:xfrm>
        </p:spPr>
        <p:txBody>
          <a:bodyPr/>
          <a:lstStyle>
            <a:lvl1pPr algn="r">
              <a:defRPr sz="1200"/>
            </a:lvl1pPr>
          </a:lstStyle>
          <a:p>
            <a:fld id="{CC29EB5A-5FAA-4D26-8F08-19D637B5681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56350"/>
            <a:ext cx="2133600" cy="365125"/>
          </a:xfrm>
        </p:spPr>
        <p:txBody>
          <a:bodyPr/>
          <a:lstStyle/>
          <a:p>
            <a:r>
              <a:rPr lang="en-US" smtClean="0"/>
              <a:t>11/06/2010</a:t>
            </a:r>
            <a:endParaRPr lang="en-GB"/>
          </a:p>
        </p:txBody>
      </p:sp>
      <p:sp>
        <p:nvSpPr>
          <p:cNvPr id="5" name="Footer Placeholder 4"/>
          <p:cNvSpPr>
            <a:spLocks noGrp="1"/>
          </p:cNvSpPr>
          <p:nvPr>
            <p:ph type="ftr" sz="quarter" idx="11"/>
          </p:nvPr>
        </p:nvSpPr>
        <p:spPr>
          <a:xfrm>
            <a:off x="3124200" y="6356350"/>
            <a:ext cx="2895600" cy="365125"/>
          </a:xfrm>
        </p:spPr>
        <p:txBody>
          <a:bodyPr/>
          <a:lstStyle/>
          <a:p>
            <a:r>
              <a:rPr lang="en-GB" smtClean="0"/>
              <a:t>martin.gastal@cern.ch</a:t>
            </a:r>
            <a:endParaRPr lang="en-GB"/>
          </a:p>
        </p:txBody>
      </p:sp>
      <p:sp>
        <p:nvSpPr>
          <p:cNvPr id="6" name="Slide Number Placeholder 5"/>
          <p:cNvSpPr>
            <a:spLocks noGrp="1"/>
          </p:cNvSpPr>
          <p:nvPr>
            <p:ph type="sldNum" sz="quarter" idx="12"/>
          </p:nvPr>
        </p:nvSpPr>
        <p:spPr>
          <a:xfrm>
            <a:off x="6553200" y="6356350"/>
            <a:ext cx="2133600" cy="365125"/>
          </a:xfrm>
        </p:spPr>
        <p:txBody>
          <a:bodyPr/>
          <a:lstStyle/>
          <a:p>
            <a:fld id="{CC29EB5A-5FAA-4D26-8F08-19D637B5681D}"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2A75830-AF7B-A94D-8943-8E72FD000B1D}" type="datetimeFigureOut">
              <a:rPr lang="fr-FR" smtClean="0">
                <a:solidFill>
                  <a:prstClr val="black">
                    <a:tint val="75000"/>
                  </a:prstClr>
                </a:solidFill>
              </a:rPr>
              <a:pPr/>
              <a:t>13/07/2010</a:t>
            </a:fld>
            <a:endParaRPr lang="en-US">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en-US">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091D3F3B-AE2F-674F-BA50-BFD74193705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2A75830-AF7B-A94D-8943-8E72FD000B1D}" type="datetimeFigureOut">
              <a:rPr lang="fr-FR" smtClean="0">
                <a:solidFill>
                  <a:prstClr val="black">
                    <a:tint val="75000"/>
                  </a:prstClr>
                </a:solidFill>
              </a:rPr>
              <a:pPr/>
              <a:t>13/07/2010</a:t>
            </a:fld>
            <a:endParaRPr lang="en-US">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en-US">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091D3F3B-AE2F-674F-BA50-BFD74193705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2052" name="Picture 8" descr="logo_transparent_bg-boules"/>
          <p:cNvPicPr>
            <a:picLocks noChangeAspect="1" noChangeArrowheads="1"/>
          </p:cNvPicPr>
          <p:nvPr userDrawn="1"/>
        </p:nvPicPr>
        <p:blipFill>
          <a:blip r:embed="rId5" cstate="print"/>
          <a:srcRect/>
          <a:stretch>
            <a:fillRect/>
          </a:stretch>
        </p:blipFill>
        <p:spPr bwMode="auto">
          <a:xfrm>
            <a:off x="2236788" y="600075"/>
            <a:ext cx="6764337" cy="95250"/>
          </a:xfrm>
          <a:prstGeom prst="rect">
            <a:avLst/>
          </a:prstGeom>
          <a:noFill/>
          <a:ln w="9525">
            <a:noFill/>
            <a:miter lim="800000"/>
            <a:headEnd/>
            <a:tailEnd/>
          </a:ln>
        </p:spPr>
      </p:pic>
      <p:pic>
        <p:nvPicPr>
          <p:cNvPr id="2053" name="Picture 9" descr="CLIC Logo"/>
          <p:cNvPicPr>
            <a:picLocks noChangeAspect="1" noChangeArrowheads="1"/>
          </p:cNvPicPr>
          <p:nvPr userDrawn="1"/>
        </p:nvPicPr>
        <p:blipFill>
          <a:blip r:embed="rId6" cstate="print"/>
          <a:srcRect/>
          <a:stretch>
            <a:fillRect/>
          </a:stretch>
        </p:blipFill>
        <p:spPr bwMode="auto">
          <a:xfrm>
            <a:off x="123825" y="133350"/>
            <a:ext cx="2093913" cy="577850"/>
          </a:xfrm>
          <a:prstGeom prst="rect">
            <a:avLst/>
          </a:prstGeom>
          <a:noFill/>
          <a:ln w="9525">
            <a:noFill/>
            <a:miter lim="800000"/>
            <a:headEnd/>
            <a:tailEnd/>
          </a:ln>
        </p:spPr>
      </p:pic>
      <p:sp>
        <p:nvSpPr>
          <p:cNvPr id="1034" name="Text Box 10"/>
          <p:cNvSpPr txBox="1">
            <a:spLocks noChangeArrowheads="1"/>
          </p:cNvSpPr>
          <p:nvPr userDrawn="1"/>
        </p:nvSpPr>
        <p:spPr bwMode="auto">
          <a:xfrm>
            <a:off x="3419475" y="0"/>
            <a:ext cx="5724525" cy="457200"/>
          </a:xfrm>
          <a:prstGeom prst="rect">
            <a:avLst/>
          </a:prstGeom>
          <a:noFill/>
          <a:ln w="9525">
            <a:noFill/>
            <a:miter lim="800000"/>
            <a:headEnd/>
            <a:tailEnd/>
          </a:ln>
          <a:effectLst/>
        </p:spPr>
        <p:txBody>
          <a:bodyPr>
            <a:spAutoFit/>
          </a:bodyPr>
          <a:lstStyle/>
          <a:p>
            <a:pPr algn="r">
              <a:spcBef>
                <a:spcPct val="50000"/>
              </a:spcBef>
              <a:defRPr/>
            </a:pPr>
            <a:r>
              <a:rPr lang="en-GB" sz="2400" dirty="0" smtClean="0">
                <a:solidFill>
                  <a:srgbClr val="CC3300"/>
                </a:solidFill>
              </a:rPr>
              <a:t>MDI Meeting</a:t>
            </a:r>
            <a:endParaRPr lang="en-GB" sz="2400" dirty="0">
              <a:solidFill>
                <a:srgbClr val="CC3300"/>
              </a:solidFill>
            </a:endParaRPr>
          </a:p>
        </p:txBody>
      </p:sp>
      <p:sp>
        <p:nvSpPr>
          <p:cNvPr id="8" name="Date Placeholder 3"/>
          <p:cNvSpPr>
            <a:spLocks noGrp="1"/>
          </p:cNvSpPr>
          <p:nvPr>
            <p:ph type="dt" sz="half" idx="2"/>
          </p:nvPr>
        </p:nvSpPr>
        <p:spPr>
          <a:xfrm>
            <a:off x="457200" y="6435006"/>
            <a:ext cx="2133600" cy="365125"/>
          </a:xfrm>
          <a:prstGeom prst="rect">
            <a:avLst/>
          </a:prstGeom>
        </p:spPr>
        <p:txBody>
          <a:bodyPr anchor="ctr"/>
          <a:lstStyle>
            <a:lvl1pPr>
              <a:defRPr sz="1200"/>
            </a:lvl1pPr>
          </a:lstStyle>
          <a:p>
            <a:r>
              <a:rPr lang="en-US" smtClean="0"/>
              <a:t>11/06/2010</a:t>
            </a:r>
            <a:endParaRPr lang="en-GB"/>
          </a:p>
        </p:txBody>
      </p:sp>
      <p:sp>
        <p:nvSpPr>
          <p:cNvPr id="9" name="Footer Placeholder 4"/>
          <p:cNvSpPr>
            <a:spLocks noGrp="1"/>
          </p:cNvSpPr>
          <p:nvPr>
            <p:ph type="ftr" sz="quarter" idx="3"/>
          </p:nvPr>
        </p:nvSpPr>
        <p:spPr>
          <a:xfrm>
            <a:off x="3124200" y="6435006"/>
            <a:ext cx="2895600" cy="365125"/>
          </a:xfrm>
          <a:prstGeom prst="rect">
            <a:avLst/>
          </a:prstGeom>
        </p:spPr>
        <p:txBody>
          <a:bodyPr anchor="ctr"/>
          <a:lstStyle>
            <a:lvl1pPr algn="ctr">
              <a:defRPr sz="1200"/>
            </a:lvl1pPr>
          </a:lstStyle>
          <a:p>
            <a:r>
              <a:rPr lang="en-GB" smtClean="0"/>
              <a:t>martin.gastal@cern.ch</a:t>
            </a:r>
            <a:endParaRPr lang="en-GB"/>
          </a:p>
        </p:txBody>
      </p:sp>
      <p:sp>
        <p:nvSpPr>
          <p:cNvPr id="10" name="Slide Number Placeholder 5"/>
          <p:cNvSpPr>
            <a:spLocks noGrp="1"/>
          </p:cNvSpPr>
          <p:nvPr>
            <p:ph type="sldNum" sz="quarter" idx="4"/>
          </p:nvPr>
        </p:nvSpPr>
        <p:spPr>
          <a:xfrm>
            <a:off x="6553200" y="6435006"/>
            <a:ext cx="2133600" cy="365125"/>
          </a:xfrm>
          <a:prstGeom prst="rect">
            <a:avLst/>
          </a:prstGeom>
        </p:spPr>
        <p:txBody>
          <a:bodyPr anchor="ctr"/>
          <a:lstStyle>
            <a:lvl1pPr algn="r">
              <a:defRPr sz="1200"/>
            </a:lvl1pPr>
          </a:lstStyle>
          <a:p>
            <a:fld id="{CC29EB5A-5FAA-4D26-8F08-19D637B5681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Cliquez et modifiez le titre</a:t>
            </a:r>
            <a:endParaRPr lang="en-US"/>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US"/>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fontAlgn="auto">
              <a:spcBef>
                <a:spcPts val="0"/>
              </a:spcBef>
              <a:spcAft>
                <a:spcPts val="0"/>
              </a:spcAft>
            </a:pPr>
            <a:fld id="{A2A75830-AF7B-A94D-8943-8E72FD000B1D}" type="datetimeFigureOut">
              <a:rPr lang="fr-FR" smtClean="0">
                <a:solidFill>
                  <a:prstClr val="black">
                    <a:tint val="75000"/>
                  </a:prstClr>
                </a:solidFill>
                <a:latin typeface="Calibri"/>
              </a:rPr>
              <a:pPr defTabSz="457200" fontAlgn="auto">
                <a:spcBef>
                  <a:spcPts val="0"/>
                </a:spcBef>
                <a:spcAft>
                  <a:spcPts val="0"/>
                </a:spcAft>
              </a:pPr>
              <a:t>13/07/2010</a:t>
            </a:fld>
            <a:endParaRPr lang="en-US">
              <a:solidFill>
                <a:prstClr val="black">
                  <a:tint val="75000"/>
                </a:prstClr>
              </a:solidFill>
              <a:latin typeface="Calibri"/>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fontAlgn="auto">
              <a:spcBef>
                <a:spcPts val="0"/>
              </a:spcBef>
              <a:spcAft>
                <a:spcPts val="0"/>
              </a:spcAft>
            </a:pPr>
            <a:endParaRPr lang="en-US">
              <a:solidFill>
                <a:prstClr val="black">
                  <a:tint val="75000"/>
                </a:prstClr>
              </a:solidFill>
              <a:latin typeface="Calibri"/>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091D3F3B-AE2F-674F-BA50-BFD741937058}" type="slidenum">
              <a:rPr lang="en-US" smtClean="0">
                <a:solidFill>
                  <a:prstClr val="black">
                    <a:tint val="75000"/>
                  </a:prstClr>
                </a:solidFill>
                <a:latin typeface="Calibri"/>
              </a:rPr>
              <a:pPr defTabSz="457200" fontAlgn="auto">
                <a:spcBef>
                  <a:spcPts val="0"/>
                </a:spcBef>
                <a:spcAft>
                  <a:spcPts val="0"/>
                </a:spcAft>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67"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Cliquez et modifiez le titre</a:t>
            </a:r>
            <a:endParaRPr lang="en-US"/>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US"/>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fontAlgn="auto">
              <a:spcBef>
                <a:spcPts val="0"/>
              </a:spcBef>
              <a:spcAft>
                <a:spcPts val="0"/>
              </a:spcAft>
            </a:pPr>
            <a:fld id="{A2A75830-AF7B-A94D-8943-8E72FD000B1D}" type="datetimeFigureOut">
              <a:rPr lang="fr-FR" smtClean="0">
                <a:solidFill>
                  <a:prstClr val="black">
                    <a:tint val="75000"/>
                  </a:prstClr>
                </a:solidFill>
                <a:latin typeface="Calibri"/>
              </a:rPr>
              <a:pPr defTabSz="457200" fontAlgn="auto">
                <a:spcBef>
                  <a:spcPts val="0"/>
                </a:spcBef>
                <a:spcAft>
                  <a:spcPts val="0"/>
                </a:spcAft>
              </a:pPr>
              <a:t>13/07/2010</a:t>
            </a:fld>
            <a:endParaRPr lang="en-US">
              <a:solidFill>
                <a:prstClr val="black">
                  <a:tint val="75000"/>
                </a:prstClr>
              </a:solidFill>
              <a:latin typeface="Calibri"/>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fontAlgn="auto">
              <a:spcBef>
                <a:spcPts val="0"/>
              </a:spcBef>
              <a:spcAft>
                <a:spcPts val="0"/>
              </a:spcAft>
            </a:pPr>
            <a:endParaRPr lang="en-US">
              <a:solidFill>
                <a:prstClr val="black">
                  <a:tint val="75000"/>
                </a:prstClr>
              </a:solidFill>
              <a:latin typeface="Calibri"/>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091D3F3B-AE2F-674F-BA50-BFD741937058}" type="slidenum">
              <a:rPr lang="en-US" smtClean="0">
                <a:solidFill>
                  <a:prstClr val="black">
                    <a:tint val="75000"/>
                  </a:prstClr>
                </a:solidFill>
                <a:latin typeface="Calibri"/>
              </a:rPr>
              <a:pPr defTabSz="457200" fontAlgn="auto">
                <a:spcBef>
                  <a:spcPts val="0"/>
                </a:spcBef>
                <a:spcAft>
                  <a:spcPts val="0"/>
                </a:spcAft>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69"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ctrTitle"/>
          </p:nvPr>
        </p:nvSpPr>
        <p:spPr bwMode="auto">
          <a:xfrm>
            <a:off x="609600" y="1771650"/>
            <a:ext cx="7944465" cy="1944688"/>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200" dirty="0" smtClean="0">
                <a:solidFill>
                  <a:schemeClr val="accent2"/>
                </a:solidFill>
              </a:rPr>
              <a:t>13</a:t>
            </a:r>
            <a:r>
              <a:rPr lang="en-US" sz="3200" baseline="30000" dirty="0" smtClean="0">
                <a:solidFill>
                  <a:schemeClr val="accent2"/>
                </a:solidFill>
              </a:rPr>
              <a:t>th</a:t>
            </a:r>
            <a:r>
              <a:rPr lang="en-US" sz="3200" dirty="0" smtClean="0">
                <a:solidFill>
                  <a:schemeClr val="accent2"/>
                </a:solidFill>
              </a:rPr>
              <a:t> MDI: Latest news on civil engineering and services</a:t>
            </a:r>
            <a:r>
              <a:rPr lang="en-GB" sz="3200" dirty="0" smtClean="0">
                <a:solidFill>
                  <a:schemeClr val="accent2"/>
                </a:solidFill>
              </a:rPr>
              <a:t/>
            </a:r>
            <a:br>
              <a:rPr lang="en-GB" sz="3200" dirty="0" smtClean="0">
                <a:solidFill>
                  <a:schemeClr val="accent2"/>
                </a:solidFill>
              </a:rPr>
            </a:br>
            <a:r>
              <a:rPr lang="en-GB" sz="2000" dirty="0" smtClean="0">
                <a:solidFill>
                  <a:schemeClr val="accent2"/>
                </a:solidFill>
              </a:rPr>
              <a:t>First draft concept for the ventilation system </a:t>
            </a:r>
            <a:br>
              <a:rPr lang="en-GB" sz="2000" dirty="0" smtClean="0">
                <a:solidFill>
                  <a:schemeClr val="accent2"/>
                </a:solidFill>
              </a:rPr>
            </a:br>
            <a:r>
              <a:rPr lang="en-GB" sz="2000" dirty="0" smtClean="0">
                <a:solidFill>
                  <a:schemeClr val="accent2"/>
                </a:solidFill>
              </a:rPr>
              <a:t>in the CLIC experimental area</a:t>
            </a:r>
            <a:r>
              <a:rPr lang="en-GB" sz="2800" dirty="0" smtClean="0">
                <a:solidFill>
                  <a:schemeClr val="accent2"/>
                </a:solidFill>
              </a:rPr>
              <a:t/>
            </a:r>
            <a:br>
              <a:rPr lang="en-GB" sz="2800" dirty="0" smtClean="0">
                <a:solidFill>
                  <a:schemeClr val="accent2"/>
                </a:solidFill>
              </a:rPr>
            </a:br>
            <a:r>
              <a:rPr lang="en-GB" sz="2800" dirty="0" smtClean="0">
                <a:solidFill>
                  <a:schemeClr val="accent2"/>
                </a:solidFill>
              </a:rPr>
              <a:t>		</a:t>
            </a:r>
            <a:br>
              <a:rPr lang="en-GB" sz="2800" dirty="0" smtClean="0">
                <a:solidFill>
                  <a:schemeClr val="accent2"/>
                </a:solidFill>
              </a:rPr>
            </a:br>
            <a:r>
              <a:rPr lang="en-GB" sz="2800" dirty="0" smtClean="0">
                <a:solidFill>
                  <a:schemeClr val="accent2"/>
                </a:solidFill>
              </a:rPr>
              <a:t>		</a:t>
            </a:r>
            <a:r>
              <a:rPr lang="en-GB" sz="4000" dirty="0" smtClean="0">
                <a:solidFill>
                  <a:schemeClr val="accent2"/>
                </a:solidFill>
              </a:rPr>
              <a:t/>
            </a:r>
            <a:br>
              <a:rPr lang="en-GB" sz="4000" dirty="0" smtClean="0">
                <a:solidFill>
                  <a:schemeClr val="accent2"/>
                </a:solidFill>
              </a:rPr>
            </a:br>
            <a:endParaRPr lang="en-GB" sz="4000" dirty="0" smtClean="0">
              <a:solidFill>
                <a:schemeClr val="accent2"/>
              </a:solidFill>
            </a:endParaRPr>
          </a:p>
        </p:txBody>
      </p:sp>
      <p:sp>
        <p:nvSpPr>
          <p:cNvPr id="5" name="Date Placeholder 4"/>
          <p:cNvSpPr>
            <a:spLocks noGrp="1"/>
          </p:cNvSpPr>
          <p:nvPr>
            <p:ph type="dt" sz="half" idx="10"/>
          </p:nvPr>
        </p:nvSpPr>
        <p:spPr>
          <a:xfrm>
            <a:off x="457200" y="6245225"/>
            <a:ext cx="2133600" cy="476250"/>
          </a:xfrm>
        </p:spPr>
        <p:txBody>
          <a:bodyPr/>
          <a:lstStyle/>
          <a:p>
            <a:pPr>
              <a:defRPr/>
            </a:pPr>
            <a:r>
              <a:rPr lang="en-US" smtClean="0"/>
              <a:t>11/06/2010</a:t>
            </a:r>
            <a:endParaRPr lang="en-GB" dirty="0"/>
          </a:p>
        </p:txBody>
      </p:sp>
      <p:sp>
        <p:nvSpPr>
          <p:cNvPr id="7" name="Slide Number Placeholder 6"/>
          <p:cNvSpPr>
            <a:spLocks noGrp="1"/>
          </p:cNvSpPr>
          <p:nvPr>
            <p:ph type="sldNum" sz="quarter" idx="12"/>
          </p:nvPr>
        </p:nvSpPr>
        <p:spPr/>
        <p:txBody>
          <a:bodyPr/>
          <a:lstStyle/>
          <a:p>
            <a:fld id="{CC29EB5A-5FAA-4D26-8F08-19D637B5681D}" type="slidenum">
              <a:rPr lang="en-GB" smtClean="0"/>
              <a:pPr/>
              <a:t>1</a:t>
            </a:fld>
            <a:endParaRPr lang="en-GB"/>
          </a:p>
        </p:txBody>
      </p:sp>
      <p:sp>
        <p:nvSpPr>
          <p:cNvPr id="8" name="Footer Placeholder 7"/>
          <p:cNvSpPr>
            <a:spLocks noGrp="1"/>
          </p:cNvSpPr>
          <p:nvPr>
            <p:ph type="ftr" sz="quarter" idx="11"/>
          </p:nvPr>
        </p:nvSpPr>
        <p:spPr/>
        <p:txBody>
          <a:bodyPr/>
          <a:lstStyle/>
          <a:p>
            <a:r>
              <a:rPr lang="en-GB" smtClean="0"/>
              <a:t>martin.gastal@cern.ch</a:t>
            </a:r>
            <a:endParaRPr lang="en-GB"/>
          </a:p>
        </p:txBody>
      </p:sp>
      <p:cxnSp>
        <p:nvCxnSpPr>
          <p:cNvPr id="10" name="Straight Connector 9"/>
          <p:cNvCxnSpPr/>
          <p:nvPr/>
        </p:nvCxnSpPr>
        <p:spPr>
          <a:xfrm>
            <a:off x="2038350" y="4657725"/>
            <a:ext cx="5057775"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5036619" y="4749284"/>
            <a:ext cx="1390124" cy="1200329"/>
          </a:xfrm>
          <a:prstGeom prst="rect">
            <a:avLst/>
          </a:prstGeom>
          <a:ln>
            <a:noFill/>
          </a:ln>
        </p:spPr>
        <p:txBody>
          <a:bodyPr wrap="none">
            <a:spAutoFit/>
          </a:bodyPr>
          <a:lstStyle/>
          <a:p>
            <a:pPr algn="ctr"/>
            <a:r>
              <a:rPr lang="en-GB" i="1" dirty="0" smtClean="0">
                <a:solidFill>
                  <a:srgbClr val="CC3300"/>
                </a:solidFill>
              </a:rPr>
              <a:t>GS-SEM</a:t>
            </a:r>
          </a:p>
          <a:p>
            <a:pPr algn="ctr"/>
            <a:r>
              <a:rPr lang="en-GB" i="1" dirty="0" smtClean="0">
                <a:solidFill>
                  <a:srgbClr val="CC3300"/>
                </a:solidFill>
              </a:rPr>
              <a:t>J Osborne</a:t>
            </a:r>
          </a:p>
          <a:p>
            <a:pPr algn="ctr"/>
            <a:r>
              <a:rPr lang="en-GB" i="1" dirty="0" smtClean="0">
                <a:solidFill>
                  <a:srgbClr val="CC3300"/>
                </a:solidFill>
              </a:rPr>
              <a:t>N </a:t>
            </a:r>
            <a:r>
              <a:rPr lang="en-GB" i="1" dirty="0" err="1" smtClean="0">
                <a:solidFill>
                  <a:srgbClr val="CC3300"/>
                </a:solidFill>
              </a:rPr>
              <a:t>Baddams</a:t>
            </a:r>
            <a:endParaRPr lang="en-GB" i="1" dirty="0" smtClean="0">
              <a:solidFill>
                <a:srgbClr val="CC3300"/>
              </a:solidFill>
            </a:endParaRPr>
          </a:p>
          <a:p>
            <a:pPr algn="ctr"/>
            <a:r>
              <a:rPr lang="en-GB" i="1" dirty="0" smtClean="0">
                <a:solidFill>
                  <a:srgbClr val="CC3300"/>
                </a:solidFill>
              </a:rPr>
              <a:t>A Kosmicki</a:t>
            </a:r>
            <a:endParaRPr lang="en-GB" dirty="0"/>
          </a:p>
        </p:txBody>
      </p:sp>
      <p:sp>
        <p:nvSpPr>
          <p:cNvPr id="13" name="Rectangle 12"/>
          <p:cNvSpPr/>
          <p:nvPr/>
        </p:nvSpPr>
        <p:spPr>
          <a:xfrm>
            <a:off x="2967139" y="4749284"/>
            <a:ext cx="1031051" cy="646331"/>
          </a:xfrm>
          <a:prstGeom prst="rect">
            <a:avLst/>
          </a:prstGeom>
          <a:ln>
            <a:noFill/>
          </a:ln>
        </p:spPr>
        <p:txBody>
          <a:bodyPr wrap="none">
            <a:spAutoFit/>
          </a:bodyPr>
          <a:lstStyle/>
          <a:p>
            <a:pPr algn="ctr"/>
            <a:r>
              <a:rPr lang="en-GB" i="1" dirty="0" smtClean="0">
                <a:solidFill>
                  <a:srgbClr val="CC3300"/>
                </a:solidFill>
              </a:rPr>
              <a:t>EN-CV</a:t>
            </a:r>
          </a:p>
          <a:p>
            <a:pPr algn="ctr"/>
            <a:r>
              <a:rPr lang="en-GB" i="1" dirty="0" smtClean="0">
                <a:solidFill>
                  <a:srgbClr val="CC3300"/>
                </a:solidFill>
              </a:rPr>
              <a:t>M Nonis</a:t>
            </a:r>
          </a:p>
        </p:txBody>
      </p:sp>
      <p:sp>
        <p:nvSpPr>
          <p:cNvPr id="14" name="Rectangle 13"/>
          <p:cNvSpPr/>
          <p:nvPr/>
        </p:nvSpPr>
        <p:spPr>
          <a:xfrm>
            <a:off x="3995839" y="4749284"/>
            <a:ext cx="1107996" cy="646331"/>
          </a:xfrm>
          <a:prstGeom prst="rect">
            <a:avLst/>
          </a:prstGeom>
          <a:ln>
            <a:noFill/>
          </a:ln>
        </p:spPr>
        <p:txBody>
          <a:bodyPr wrap="none">
            <a:spAutoFit/>
          </a:bodyPr>
          <a:lstStyle/>
          <a:p>
            <a:pPr algn="ctr"/>
            <a:r>
              <a:rPr lang="en-GB" i="1" dirty="0" smtClean="0">
                <a:solidFill>
                  <a:srgbClr val="CC3300"/>
                </a:solidFill>
              </a:rPr>
              <a:t>EN-MEF</a:t>
            </a:r>
          </a:p>
          <a:p>
            <a:pPr algn="ctr"/>
            <a:r>
              <a:rPr lang="en-GB" i="1" dirty="0" smtClean="0">
                <a:solidFill>
                  <a:srgbClr val="CC3300"/>
                </a:solidFill>
              </a:rPr>
              <a:t>M Gastal</a:t>
            </a:r>
          </a:p>
        </p:txBody>
      </p:sp>
      <p:sp>
        <p:nvSpPr>
          <p:cNvPr id="15" name="Rectangle 14"/>
          <p:cNvSpPr/>
          <p:nvPr/>
        </p:nvSpPr>
        <p:spPr>
          <a:xfrm>
            <a:off x="6358039" y="4749284"/>
            <a:ext cx="1184940" cy="1477328"/>
          </a:xfrm>
          <a:prstGeom prst="rect">
            <a:avLst/>
          </a:prstGeom>
          <a:ln>
            <a:noFill/>
          </a:ln>
        </p:spPr>
        <p:txBody>
          <a:bodyPr wrap="none">
            <a:spAutoFit/>
          </a:bodyPr>
          <a:lstStyle/>
          <a:p>
            <a:pPr algn="ctr"/>
            <a:r>
              <a:rPr lang="en-GB" i="1" dirty="0" smtClean="0">
                <a:solidFill>
                  <a:srgbClr val="CC3300"/>
                </a:solidFill>
              </a:rPr>
              <a:t>PH-CMX</a:t>
            </a:r>
          </a:p>
          <a:p>
            <a:pPr algn="ctr"/>
            <a:r>
              <a:rPr lang="en-GB" i="1" dirty="0" smtClean="0">
                <a:solidFill>
                  <a:srgbClr val="CC3300"/>
                </a:solidFill>
              </a:rPr>
              <a:t>A Gaddi</a:t>
            </a:r>
          </a:p>
          <a:p>
            <a:pPr algn="ctr"/>
            <a:r>
              <a:rPr lang="en-GB" i="1" dirty="0" smtClean="0">
                <a:solidFill>
                  <a:srgbClr val="CC3300"/>
                </a:solidFill>
              </a:rPr>
              <a:t>H Gerwig</a:t>
            </a:r>
          </a:p>
          <a:p>
            <a:pPr algn="ctr"/>
            <a:r>
              <a:rPr lang="en-GB" i="1" dirty="0" smtClean="0">
                <a:solidFill>
                  <a:srgbClr val="CC3300"/>
                </a:solidFill>
              </a:rPr>
              <a:t>A Herve</a:t>
            </a:r>
          </a:p>
          <a:p>
            <a:pPr algn="ctr"/>
            <a:r>
              <a:rPr lang="en-GB" i="1" dirty="0" smtClean="0">
                <a:solidFill>
                  <a:srgbClr val="CC3300"/>
                </a:solidFill>
              </a:rPr>
              <a:t>N Siegrist</a:t>
            </a:r>
          </a:p>
        </p:txBody>
      </p:sp>
      <p:sp>
        <p:nvSpPr>
          <p:cNvPr id="16" name="Rectangle 15"/>
          <p:cNvSpPr/>
          <p:nvPr/>
        </p:nvSpPr>
        <p:spPr>
          <a:xfrm>
            <a:off x="1462189" y="4749284"/>
            <a:ext cx="1514197" cy="646331"/>
          </a:xfrm>
          <a:prstGeom prst="rect">
            <a:avLst/>
          </a:prstGeom>
          <a:ln>
            <a:noFill/>
          </a:ln>
        </p:spPr>
        <p:txBody>
          <a:bodyPr wrap="none">
            <a:spAutoFit/>
          </a:bodyPr>
          <a:lstStyle/>
          <a:p>
            <a:pPr algn="ctr"/>
            <a:r>
              <a:rPr lang="en-GB" i="1" dirty="0" smtClean="0">
                <a:solidFill>
                  <a:srgbClr val="CC3300"/>
                </a:solidFill>
              </a:rPr>
              <a:t>DGS-SC</a:t>
            </a:r>
          </a:p>
          <a:p>
            <a:pPr algn="ctr"/>
            <a:r>
              <a:rPr lang="en-GB" i="1" dirty="0" smtClean="0">
                <a:solidFill>
                  <a:srgbClr val="CC3300"/>
                </a:solidFill>
              </a:rPr>
              <a:t>F Corsanego</a:t>
            </a:r>
          </a:p>
        </p:txBody>
      </p:sp>
      <p:sp>
        <p:nvSpPr>
          <p:cNvPr id="18" name="Rectangle 17"/>
          <p:cNvSpPr/>
          <p:nvPr/>
        </p:nvSpPr>
        <p:spPr>
          <a:xfrm>
            <a:off x="3026026" y="4130159"/>
            <a:ext cx="3124573" cy="523220"/>
          </a:xfrm>
          <a:prstGeom prst="rect">
            <a:avLst/>
          </a:prstGeom>
          <a:ln>
            <a:noFill/>
          </a:ln>
        </p:spPr>
        <p:txBody>
          <a:bodyPr wrap="none">
            <a:spAutoFit/>
          </a:bodyPr>
          <a:lstStyle/>
          <a:p>
            <a:pPr algn="ctr"/>
            <a:r>
              <a:rPr lang="en-GB" sz="2800" dirty="0" smtClean="0">
                <a:solidFill>
                  <a:srgbClr val="CC3300"/>
                </a:solidFill>
              </a:rPr>
              <a:t>Contributions from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10"/>
          </p:nvPr>
        </p:nvSpPr>
        <p:spPr/>
        <p:txBody>
          <a:bodyPr/>
          <a:lstStyle/>
          <a:p>
            <a:r>
              <a:rPr lang="en-US" smtClean="0"/>
              <a:t>11/06/2010</a:t>
            </a:r>
            <a:endParaRPr lang="en-GB"/>
          </a:p>
        </p:txBody>
      </p:sp>
      <p:sp>
        <p:nvSpPr>
          <p:cNvPr id="5" name="Footer Placeholder 4"/>
          <p:cNvSpPr>
            <a:spLocks noGrp="1"/>
          </p:cNvSpPr>
          <p:nvPr>
            <p:ph type="ftr" sz="quarter" idx="11"/>
          </p:nvPr>
        </p:nvSpPr>
        <p:spPr/>
        <p:txBody>
          <a:bodyPr/>
          <a:lstStyle/>
          <a:p>
            <a:r>
              <a:rPr lang="en-GB" smtClean="0"/>
              <a:t>martin.gastal@cern.ch</a:t>
            </a:r>
            <a:endParaRPr lang="en-GB"/>
          </a:p>
        </p:txBody>
      </p:sp>
      <p:sp>
        <p:nvSpPr>
          <p:cNvPr id="6" name="Slide Number Placeholder 5"/>
          <p:cNvSpPr>
            <a:spLocks noGrp="1"/>
          </p:cNvSpPr>
          <p:nvPr>
            <p:ph type="sldNum" sz="quarter" idx="12"/>
          </p:nvPr>
        </p:nvSpPr>
        <p:spPr/>
        <p:txBody>
          <a:bodyPr/>
          <a:lstStyle/>
          <a:p>
            <a:fld id="{CC29EB5A-5FAA-4D26-8F08-19D637B5681D}" type="slidenum">
              <a:rPr lang="en-GB" smtClean="0"/>
              <a:pPr/>
              <a:t>10</a:t>
            </a:fld>
            <a:endParaRPr lang="en-GB"/>
          </a:p>
        </p:txBody>
      </p:sp>
      <p:pic>
        <p:nvPicPr>
          <p:cNvPr id="7" name="Image 3" descr="02.jpg"/>
          <p:cNvPicPr>
            <a:picLocks noChangeAspect="1"/>
          </p:cNvPicPr>
          <p:nvPr/>
        </p:nvPicPr>
        <p:blipFill>
          <a:blip r:embed="rId2" cstate="print"/>
          <a:srcRect/>
          <a:stretch>
            <a:fillRect/>
          </a:stretch>
        </p:blipFill>
        <p:spPr bwMode="auto">
          <a:xfrm>
            <a:off x="297117" y="1522457"/>
            <a:ext cx="8539229" cy="4858672"/>
          </a:xfrm>
          <a:prstGeom prst="rect">
            <a:avLst/>
          </a:prstGeom>
          <a:noFill/>
          <a:ln w="9525">
            <a:noFill/>
            <a:miter lim="800000"/>
            <a:headEnd/>
            <a:tailEnd/>
          </a:ln>
        </p:spPr>
      </p:pic>
      <p:sp>
        <p:nvSpPr>
          <p:cNvPr id="8" name="Rectangle 7"/>
          <p:cNvSpPr/>
          <p:nvPr/>
        </p:nvSpPr>
        <p:spPr>
          <a:xfrm>
            <a:off x="299884" y="842720"/>
            <a:ext cx="8549148" cy="646331"/>
          </a:xfrm>
          <a:prstGeom prst="rect">
            <a:avLst/>
          </a:prstGeom>
        </p:spPr>
        <p:txBody>
          <a:bodyPr wrap="square">
            <a:spAutoFit/>
          </a:bodyPr>
          <a:lstStyle/>
          <a:p>
            <a:pPr algn="just">
              <a:spcBef>
                <a:spcPts val="0"/>
              </a:spcBef>
            </a:pPr>
            <a:r>
              <a:rPr lang="en-US" dirty="0" smtClean="0">
                <a:solidFill>
                  <a:schemeClr val="accent2"/>
                </a:solidFill>
              </a:rPr>
              <a:t>The detector would be moved into beam position on a moving platform</a:t>
            </a:r>
          </a:p>
          <a:p>
            <a:pPr algn="just">
              <a:spcBef>
                <a:spcPts val="0"/>
              </a:spcBef>
            </a:pPr>
            <a:r>
              <a:rPr lang="en-US" dirty="0" smtClean="0">
                <a:solidFill>
                  <a:schemeClr val="accent2"/>
                </a:solidFill>
              </a:rPr>
              <a:t>The concept could be similar to the PX56 plug (2200 tons)</a:t>
            </a:r>
          </a:p>
        </p:txBody>
      </p:sp>
      <p:sp>
        <p:nvSpPr>
          <p:cNvPr id="9" name="TextBox 8"/>
          <p:cNvSpPr txBox="1"/>
          <p:nvPr/>
        </p:nvSpPr>
        <p:spPr>
          <a:xfrm>
            <a:off x="6980904" y="6096000"/>
            <a:ext cx="1869423" cy="307777"/>
          </a:xfrm>
          <a:prstGeom prst="rect">
            <a:avLst/>
          </a:prstGeom>
          <a:noFill/>
        </p:spPr>
        <p:txBody>
          <a:bodyPr wrap="none" rtlCol="0">
            <a:spAutoFit/>
          </a:bodyPr>
          <a:lstStyle/>
          <a:p>
            <a:r>
              <a:rPr lang="en-GB" sz="1400" dirty="0" smtClean="0"/>
              <a:t>N Siegrist – PH-CMX</a:t>
            </a:r>
            <a:endParaRPr lang="en-GB" sz="1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5339" name="Picture 11" descr="DSC_3076"/>
          <p:cNvPicPr>
            <a:picLocks noChangeAspect="1" noChangeArrowheads="1"/>
          </p:cNvPicPr>
          <p:nvPr/>
        </p:nvPicPr>
        <p:blipFill>
          <a:blip r:embed="rId3" cstate="print"/>
          <a:srcRect/>
          <a:stretch>
            <a:fillRect/>
          </a:stretch>
        </p:blipFill>
        <p:spPr bwMode="auto">
          <a:xfrm>
            <a:off x="90488" y="822325"/>
            <a:ext cx="9013825" cy="5986463"/>
          </a:xfrm>
          <a:prstGeom prst="rect">
            <a:avLst/>
          </a:prstGeom>
          <a:noFill/>
          <a:ln w="9525">
            <a:noFill/>
            <a:miter lim="800000"/>
            <a:headEnd/>
            <a:tailEnd/>
          </a:ln>
        </p:spPr>
      </p:pic>
      <p:sp>
        <p:nvSpPr>
          <p:cNvPr id="56323" name="Rectangle 2"/>
          <p:cNvSpPr>
            <a:spLocks noChangeArrowheads="1"/>
          </p:cNvSpPr>
          <p:nvPr/>
        </p:nvSpPr>
        <p:spPr bwMode="auto">
          <a:xfrm>
            <a:off x="0" y="838200"/>
            <a:ext cx="9144000" cy="6019800"/>
          </a:xfrm>
          <a:prstGeom prst="rect">
            <a:avLst/>
          </a:prstGeom>
          <a:solidFill>
            <a:schemeClr val="bg1"/>
          </a:solidFill>
          <a:ln w="9525">
            <a:solidFill>
              <a:schemeClr val="tx1"/>
            </a:solidFill>
            <a:miter lim="800000"/>
            <a:headEnd/>
            <a:tailEnd/>
          </a:ln>
        </p:spPr>
        <p:txBody>
          <a:bodyPr wrap="none" anchor="ctr"/>
          <a:lstStyle/>
          <a:p>
            <a:endParaRPr lang="en-GB"/>
          </a:p>
        </p:txBody>
      </p:sp>
      <p:pic>
        <p:nvPicPr>
          <p:cNvPr id="56325" name="Picture 6" descr="DSC_3001"/>
          <p:cNvPicPr>
            <a:picLocks noChangeAspect="1" noChangeArrowheads="1"/>
          </p:cNvPicPr>
          <p:nvPr/>
        </p:nvPicPr>
        <p:blipFill>
          <a:blip r:embed="rId4" cstate="print"/>
          <a:srcRect/>
          <a:stretch>
            <a:fillRect/>
          </a:stretch>
        </p:blipFill>
        <p:spPr bwMode="auto">
          <a:xfrm>
            <a:off x="76200" y="869950"/>
            <a:ext cx="8991600" cy="5972175"/>
          </a:xfrm>
          <a:prstGeom prst="rect">
            <a:avLst/>
          </a:prstGeom>
          <a:noFill/>
          <a:ln w="9525">
            <a:noFill/>
            <a:miter lim="800000"/>
            <a:headEnd/>
            <a:tailEnd/>
          </a:ln>
        </p:spPr>
      </p:pic>
      <p:pic>
        <p:nvPicPr>
          <p:cNvPr id="355335" name="Picture 7" descr="DSC_3011"/>
          <p:cNvPicPr>
            <a:picLocks noChangeAspect="1" noChangeArrowheads="1"/>
          </p:cNvPicPr>
          <p:nvPr/>
        </p:nvPicPr>
        <p:blipFill>
          <a:blip r:embed="rId5" cstate="print"/>
          <a:srcRect/>
          <a:stretch>
            <a:fillRect/>
          </a:stretch>
        </p:blipFill>
        <p:spPr bwMode="auto">
          <a:xfrm>
            <a:off x="76200" y="838200"/>
            <a:ext cx="9040813" cy="6003925"/>
          </a:xfrm>
          <a:prstGeom prst="rect">
            <a:avLst/>
          </a:prstGeom>
          <a:noFill/>
          <a:ln w="9525">
            <a:noFill/>
            <a:miter lim="800000"/>
            <a:headEnd/>
            <a:tailEnd/>
          </a:ln>
        </p:spPr>
      </p:pic>
      <p:pic>
        <p:nvPicPr>
          <p:cNvPr id="355336" name="Picture 8" descr="DSC_3022"/>
          <p:cNvPicPr>
            <a:picLocks noChangeAspect="1" noChangeArrowheads="1"/>
          </p:cNvPicPr>
          <p:nvPr/>
        </p:nvPicPr>
        <p:blipFill>
          <a:blip r:embed="rId6" cstate="print"/>
          <a:srcRect/>
          <a:stretch>
            <a:fillRect/>
          </a:stretch>
        </p:blipFill>
        <p:spPr bwMode="auto">
          <a:xfrm>
            <a:off x="76200" y="855663"/>
            <a:ext cx="9013825" cy="5986462"/>
          </a:xfrm>
          <a:prstGeom prst="rect">
            <a:avLst/>
          </a:prstGeom>
          <a:noFill/>
          <a:ln w="9525">
            <a:noFill/>
            <a:miter lim="800000"/>
            <a:headEnd/>
            <a:tailEnd/>
          </a:ln>
        </p:spPr>
      </p:pic>
      <p:pic>
        <p:nvPicPr>
          <p:cNvPr id="355337" name="Picture 9" descr="DSC_3038"/>
          <p:cNvPicPr>
            <a:picLocks noChangeAspect="1" noChangeArrowheads="1"/>
          </p:cNvPicPr>
          <p:nvPr/>
        </p:nvPicPr>
        <p:blipFill>
          <a:blip r:embed="rId7" cstate="print"/>
          <a:srcRect/>
          <a:stretch>
            <a:fillRect/>
          </a:stretch>
        </p:blipFill>
        <p:spPr bwMode="auto">
          <a:xfrm>
            <a:off x="76200" y="855663"/>
            <a:ext cx="9013825" cy="5986462"/>
          </a:xfrm>
          <a:prstGeom prst="rect">
            <a:avLst/>
          </a:prstGeom>
          <a:noFill/>
          <a:ln w="9525">
            <a:noFill/>
            <a:miter lim="800000"/>
            <a:headEnd/>
            <a:tailEnd/>
          </a:ln>
        </p:spPr>
      </p:pic>
      <p:pic>
        <p:nvPicPr>
          <p:cNvPr id="355338" name="Picture 10" descr="DSC_3052"/>
          <p:cNvPicPr>
            <a:picLocks noChangeAspect="1" noChangeArrowheads="1"/>
          </p:cNvPicPr>
          <p:nvPr/>
        </p:nvPicPr>
        <p:blipFill>
          <a:blip r:embed="rId8" cstate="print"/>
          <a:srcRect/>
          <a:stretch>
            <a:fillRect/>
          </a:stretch>
        </p:blipFill>
        <p:spPr bwMode="auto">
          <a:xfrm>
            <a:off x="76200" y="855663"/>
            <a:ext cx="9013825" cy="5986462"/>
          </a:xfrm>
          <a:prstGeom prst="rect">
            <a:avLst/>
          </a:prstGeom>
          <a:noFill/>
          <a:ln w="9525">
            <a:noFill/>
            <a:miter lim="800000"/>
            <a:headEnd/>
            <a:tailEnd/>
          </a:ln>
        </p:spPr>
      </p:pic>
      <p:pic>
        <p:nvPicPr>
          <p:cNvPr id="355340" name="Picture 12" descr="DSC_3100"/>
          <p:cNvPicPr>
            <a:picLocks noChangeAspect="1" noChangeArrowheads="1"/>
          </p:cNvPicPr>
          <p:nvPr/>
        </p:nvPicPr>
        <p:blipFill>
          <a:blip r:embed="rId9" cstate="print"/>
          <a:srcRect/>
          <a:stretch>
            <a:fillRect/>
          </a:stretch>
        </p:blipFill>
        <p:spPr bwMode="auto">
          <a:xfrm>
            <a:off x="76200" y="822325"/>
            <a:ext cx="9013825" cy="59864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5335"/>
                                        </p:tgtEl>
                                        <p:attrNameLst>
                                          <p:attrName>style.visibility</p:attrName>
                                        </p:attrNameLst>
                                      </p:cBhvr>
                                      <p:to>
                                        <p:strVal val="visible"/>
                                      </p:to>
                                    </p:set>
                                    <p:animEffect transition="in" filter="fade">
                                      <p:cBhvr>
                                        <p:cTn id="7" dur="2000"/>
                                        <p:tgtEl>
                                          <p:spTgt spid="3553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5336"/>
                                        </p:tgtEl>
                                        <p:attrNameLst>
                                          <p:attrName>style.visibility</p:attrName>
                                        </p:attrNameLst>
                                      </p:cBhvr>
                                      <p:to>
                                        <p:strVal val="visible"/>
                                      </p:to>
                                    </p:set>
                                    <p:animEffect transition="in" filter="fade">
                                      <p:cBhvr>
                                        <p:cTn id="12" dur="2000"/>
                                        <p:tgtEl>
                                          <p:spTgt spid="35533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5337"/>
                                        </p:tgtEl>
                                        <p:attrNameLst>
                                          <p:attrName>style.visibility</p:attrName>
                                        </p:attrNameLst>
                                      </p:cBhvr>
                                      <p:to>
                                        <p:strVal val="visible"/>
                                      </p:to>
                                    </p:set>
                                    <p:animEffect transition="in" filter="fade">
                                      <p:cBhvr>
                                        <p:cTn id="17" dur="2000"/>
                                        <p:tgtEl>
                                          <p:spTgt spid="35533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55338"/>
                                        </p:tgtEl>
                                        <p:attrNameLst>
                                          <p:attrName>style.visibility</p:attrName>
                                        </p:attrNameLst>
                                      </p:cBhvr>
                                      <p:to>
                                        <p:strVal val="visible"/>
                                      </p:to>
                                    </p:set>
                                    <p:animEffect transition="in" filter="fade">
                                      <p:cBhvr>
                                        <p:cTn id="22" dur="2000"/>
                                        <p:tgtEl>
                                          <p:spTgt spid="35533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55339"/>
                                        </p:tgtEl>
                                        <p:attrNameLst>
                                          <p:attrName>style.visibility</p:attrName>
                                        </p:attrNameLst>
                                      </p:cBhvr>
                                      <p:to>
                                        <p:strVal val="visible"/>
                                      </p:to>
                                    </p:set>
                                    <p:animEffect transition="in" filter="fade">
                                      <p:cBhvr>
                                        <p:cTn id="27" dur="2000"/>
                                        <p:tgtEl>
                                          <p:spTgt spid="3553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55340"/>
                                        </p:tgtEl>
                                        <p:attrNameLst>
                                          <p:attrName>style.visibility</p:attrName>
                                        </p:attrNameLst>
                                      </p:cBhvr>
                                      <p:to>
                                        <p:strVal val="visible"/>
                                      </p:to>
                                    </p:set>
                                    <p:animEffect transition="in" filter="fade">
                                      <p:cBhvr>
                                        <p:cTn id="32" dur="2000"/>
                                        <p:tgtEl>
                                          <p:spTgt spid="355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a:xfrm>
            <a:off x="457200" y="6245225"/>
            <a:ext cx="2133600" cy="476250"/>
          </a:xfrm>
        </p:spPr>
        <p:txBody>
          <a:bodyPr/>
          <a:lstStyle/>
          <a:p>
            <a:pPr>
              <a:defRPr/>
            </a:pPr>
            <a:r>
              <a:rPr lang="en-US" smtClean="0"/>
              <a:t>11/06/2010</a:t>
            </a:r>
            <a:endParaRPr lang="en-GB"/>
          </a:p>
        </p:txBody>
      </p:sp>
      <p:sp>
        <p:nvSpPr>
          <p:cNvPr id="11" name="Footer Placeholder 10"/>
          <p:cNvSpPr>
            <a:spLocks noGrp="1"/>
          </p:cNvSpPr>
          <p:nvPr>
            <p:ph type="ftr" sz="quarter" idx="11"/>
          </p:nvPr>
        </p:nvSpPr>
        <p:spPr/>
        <p:txBody>
          <a:bodyPr/>
          <a:lstStyle/>
          <a:p>
            <a:r>
              <a:rPr lang="en-GB" smtClean="0"/>
              <a:t>martin.gastal@cern.ch</a:t>
            </a:r>
            <a:endParaRPr lang="en-GB"/>
          </a:p>
        </p:txBody>
      </p:sp>
      <p:sp>
        <p:nvSpPr>
          <p:cNvPr id="12" name="Slide Number Placeholder 11"/>
          <p:cNvSpPr>
            <a:spLocks noGrp="1"/>
          </p:cNvSpPr>
          <p:nvPr>
            <p:ph type="sldNum" sz="quarter" idx="12"/>
          </p:nvPr>
        </p:nvSpPr>
        <p:spPr/>
        <p:txBody>
          <a:bodyPr/>
          <a:lstStyle/>
          <a:p>
            <a:fld id="{CC29EB5A-5FAA-4D26-8F08-19D637B5681D}" type="slidenum">
              <a:rPr lang="en-GB" smtClean="0"/>
              <a:pPr/>
              <a:t>12</a:t>
            </a:fld>
            <a:endParaRPr lang="en-GB"/>
          </a:p>
        </p:txBody>
      </p:sp>
      <p:pic>
        <p:nvPicPr>
          <p:cNvPr id="13" name="Picture 2"/>
          <p:cNvPicPr>
            <a:picLocks noChangeAspect="1" noChangeArrowheads="1"/>
          </p:cNvPicPr>
          <p:nvPr/>
        </p:nvPicPr>
        <p:blipFill>
          <a:blip r:embed="rId2" cstate="print"/>
          <a:srcRect/>
          <a:stretch>
            <a:fillRect/>
          </a:stretch>
        </p:blipFill>
        <p:spPr bwMode="auto">
          <a:xfrm>
            <a:off x="6415967" y="1071546"/>
            <a:ext cx="2590800" cy="5381625"/>
          </a:xfrm>
          <a:prstGeom prst="rect">
            <a:avLst/>
          </a:prstGeom>
          <a:noFill/>
          <a:ln w="9525">
            <a:noFill/>
            <a:miter lim="800000"/>
            <a:headEnd/>
            <a:tailEnd/>
          </a:ln>
        </p:spPr>
      </p:pic>
      <p:sp>
        <p:nvSpPr>
          <p:cNvPr id="16" name="Rectangle 15"/>
          <p:cNvSpPr/>
          <p:nvPr/>
        </p:nvSpPr>
        <p:spPr>
          <a:xfrm>
            <a:off x="8120717" y="3392330"/>
            <a:ext cx="93625" cy="22469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8120197" y="3922349"/>
            <a:ext cx="93625" cy="22469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7665068" y="3632633"/>
            <a:ext cx="287115" cy="28399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7952183" y="3716896"/>
            <a:ext cx="499332" cy="112349"/>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Box 3"/>
          <p:cNvSpPr txBox="1">
            <a:spLocks noChangeArrowheads="1"/>
          </p:cNvSpPr>
          <p:nvPr/>
        </p:nvSpPr>
        <p:spPr bwMode="auto">
          <a:xfrm>
            <a:off x="58990" y="857113"/>
            <a:ext cx="6892415" cy="1538883"/>
          </a:xfrm>
          <a:prstGeom prst="rect">
            <a:avLst/>
          </a:prstGeom>
          <a:solidFill>
            <a:schemeClr val="accent3"/>
          </a:solidFill>
          <a:ln w="9525">
            <a:noFill/>
            <a:miter lim="800000"/>
            <a:headEnd/>
            <a:tailEnd/>
          </a:ln>
        </p:spPr>
        <p:txBody>
          <a:bodyPr wrap="square">
            <a:spAutoFit/>
          </a:bodyPr>
          <a:lstStyle/>
          <a:p>
            <a:pPr algn="just">
              <a:spcBef>
                <a:spcPts val="0"/>
              </a:spcBef>
            </a:pPr>
            <a:r>
              <a:rPr lang="en-US" sz="1600" dirty="0" smtClean="0">
                <a:solidFill>
                  <a:schemeClr val="accent2"/>
                </a:solidFill>
              </a:rPr>
              <a:t>Solutions to seal off a moving platform the size of the PX56 plug have been successfully implemented.</a:t>
            </a:r>
          </a:p>
          <a:p>
            <a:pPr algn="just">
              <a:spcBef>
                <a:spcPts val="0"/>
              </a:spcBef>
            </a:pPr>
            <a:endParaRPr lang="en-US" sz="1600" dirty="0" smtClean="0">
              <a:solidFill>
                <a:schemeClr val="accent2"/>
              </a:solidFill>
            </a:endParaRPr>
          </a:p>
          <a:p>
            <a:pPr algn="just">
              <a:spcBef>
                <a:spcPts val="0"/>
              </a:spcBef>
            </a:pPr>
            <a:r>
              <a:rPr lang="en-US" sz="1600" dirty="0" smtClean="0">
                <a:solidFill>
                  <a:srgbClr val="FF0000"/>
                </a:solidFill>
                <a:latin typeface="Times New Roman"/>
                <a:cs typeface="Times New Roman"/>
              </a:rPr>
              <a:t>→ </a:t>
            </a:r>
            <a:r>
              <a:rPr lang="en-US" sz="1600" dirty="0" smtClean="0">
                <a:solidFill>
                  <a:schemeClr val="accent2"/>
                </a:solidFill>
              </a:rPr>
              <a:t>Area between the platform and the floor of the interaction region would have to be made airtight</a:t>
            </a:r>
          </a:p>
          <a:p>
            <a:pPr algn="just">
              <a:spcBef>
                <a:spcPts val="0"/>
              </a:spcBef>
              <a:buFont typeface="Arial" pitchFamily="34" charset="0"/>
              <a:buChar char="•"/>
            </a:pPr>
            <a:endParaRPr lang="en-GB" sz="1400" dirty="0">
              <a:solidFill>
                <a:schemeClr val="accent2"/>
              </a:solidFill>
            </a:endParaRPr>
          </a:p>
        </p:txBody>
      </p:sp>
      <p:pic>
        <p:nvPicPr>
          <p:cNvPr id="21" name="Picture 2"/>
          <p:cNvPicPr>
            <a:picLocks noChangeAspect="1" noChangeArrowheads="1"/>
          </p:cNvPicPr>
          <p:nvPr/>
        </p:nvPicPr>
        <p:blipFill>
          <a:blip r:embed="rId3" cstate="print"/>
          <a:srcRect/>
          <a:stretch>
            <a:fillRect/>
          </a:stretch>
        </p:blipFill>
        <p:spPr bwMode="auto">
          <a:xfrm>
            <a:off x="0" y="2654469"/>
            <a:ext cx="3694112" cy="2772156"/>
          </a:xfrm>
          <a:prstGeom prst="rect">
            <a:avLst/>
          </a:prstGeom>
          <a:noFill/>
          <a:ln w="9525">
            <a:noFill/>
            <a:miter lim="800000"/>
            <a:headEnd/>
            <a:tailEnd/>
          </a:ln>
          <a:effectLst/>
        </p:spPr>
      </p:pic>
      <p:pic>
        <p:nvPicPr>
          <p:cNvPr id="22" name="Picture 3"/>
          <p:cNvPicPr>
            <a:picLocks noChangeAspect="1" noChangeArrowheads="1"/>
          </p:cNvPicPr>
          <p:nvPr/>
        </p:nvPicPr>
        <p:blipFill>
          <a:blip r:embed="rId4" cstate="print"/>
          <a:srcRect/>
          <a:stretch>
            <a:fillRect/>
          </a:stretch>
        </p:blipFill>
        <p:spPr bwMode="auto">
          <a:xfrm>
            <a:off x="2956181" y="4049199"/>
            <a:ext cx="3703637" cy="2779305"/>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7" descr="100_2360"/>
          <p:cNvPicPr>
            <a:picLocks noChangeAspect="1" noChangeArrowheads="1"/>
          </p:cNvPicPr>
          <p:nvPr/>
        </p:nvPicPr>
        <p:blipFill>
          <a:blip r:embed="rId2" cstate="print"/>
          <a:srcRect/>
          <a:stretch>
            <a:fillRect/>
          </a:stretch>
        </p:blipFill>
        <p:spPr bwMode="auto">
          <a:xfrm>
            <a:off x="149511" y="2648719"/>
            <a:ext cx="2429435" cy="3239246"/>
          </a:xfrm>
          <a:prstGeom prst="rect">
            <a:avLst/>
          </a:prstGeom>
          <a:noFill/>
        </p:spPr>
      </p:pic>
      <p:sp>
        <p:nvSpPr>
          <p:cNvPr id="9" name="Date Placeholder 8"/>
          <p:cNvSpPr>
            <a:spLocks noGrp="1"/>
          </p:cNvSpPr>
          <p:nvPr>
            <p:ph type="dt" sz="half" idx="10"/>
          </p:nvPr>
        </p:nvSpPr>
        <p:spPr>
          <a:xfrm>
            <a:off x="457200" y="6245225"/>
            <a:ext cx="2133600" cy="476250"/>
          </a:xfrm>
        </p:spPr>
        <p:txBody>
          <a:bodyPr/>
          <a:lstStyle/>
          <a:p>
            <a:pPr>
              <a:defRPr/>
            </a:pPr>
            <a:r>
              <a:rPr lang="en-US" smtClean="0"/>
              <a:t>11/06/2010</a:t>
            </a:r>
            <a:endParaRPr lang="en-GB"/>
          </a:p>
        </p:txBody>
      </p:sp>
      <p:sp>
        <p:nvSpPr>
          <p:cNvPr id="11" name="Footer Placeholder 10"/>
          <p:cNvSpPr>
            <a:spLocks noGrp="1"/>
          </p:cNvSpPr>
          <p:nvPr>
            <p:ph type="ftr" sz="quarter" idx="11"/>
          </p:nvPr>
        </p:nvSpPr>
        <p:spPr/>
        <p:txBody>
          <a:bodyPr/>
          <a:lstStyle/>
          <a:p>
            <a:r>
              <a:rPr lang="en-GB" smtClean="0"/>
              <a:t>martin.gastal@cern.ch</a:t>
            </a:r>
            <a:endParaRPr lang="en-GB"/>
          </a:p>
        </p:txBody>
      </p:sp>
      <p:sp>
        <p:nvSpPr>
          <p:cNvPr id="12" name="Slide Number Placeholder 11"/>
          <p:cNvSpPr>
            <a:spLocks noGrp="1"/>
          </p:cNvSpPr>
          <p:nvPr>
            <p:ph type="sldNum" sz="quarter" idx="12"/>
          </p:nvPr>
        </p:nvSpPr>
        <p:spPr/>
        <p:txBody>
          <a:bodyPr/>
          <a:lstStyle/>
          <a:p>
            <a:fld id="{CC29EB5A-5FAA-4D26-8F08-19D637B5681D}" type="slidenum">
              <a:rPr lang="en-GB" smtClean="0"/>
              <a:pPr/>
              <a:t>13</a:t>
            </a:fld>
            <a:endParaRPr lang="en-GB"/>
          </a:p>
        </p:txBody>
      </p:sp>
      <p:pic>
        <p:nvPicPr>
          <p:cNvPr id="13" name="Picture 2"/>
          <p:cNvPicPr>
            <a:picLocks noChangeAspect="1" noChangeArrowheads="1"/>
          </p:cNvPicPr>
          <p:nvPr/>
        </p:nvPicPr>
        <p:blipFill>
          <a:blip r:embed="rId3" cstate="print"/>
          <a:srcRect/>
          <a:stretch>
            <a:fillRect/>
          </a:stretch>
        </p:blipFill>
        <p:spPr bwMode="auto">
          <a:xfrm>
            <a:off x="6415967" y="1071546"/>
            <a:ext cx="2590800" cy="5381625"/>
          </a:xfrm>
          <a:prstGeom prst="rect">
            <a:avLst/>
          </a:prstGeom>
          <a:noFill/>
          <a:ln w="9525">
            <a:noFill/>
            <a:miter lim="800000"/>
            <a:headEnd/>
            <a:tailEnd/>
          </a:ln>
        </p:spPr>
      </p:pic>
      <p:sp>
        <p:nvSpPr>
          <p:cNvPr id="16" name="Rectangle 15"/>
          <p:cNvSpPr/>
          <p:nvPr/>
        </p:nvSpPr>
        <p:spPr>
          <a:xfrm>
            <a:off x="8120717" y="3392330"/>
            <a:ext cx="93625" cy="22469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8120197" y="3922349"/>
            <a:ext cx="93625" cy="22469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7665068" y="3632633"/>
            <a:ext cx="287115" cy="28399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7952183" y="3716896"/>
            <a:ext cx="499332" cy="112349"/>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Box 3"/>
          <p:cNvSpPr txBox="1">
            <a:spLocks noChangeArrowheads="1"/>
          </p:cNvSpPr>
          <p:nvPr/>
        </p:nvSpPr>
        <p:spPr bwMode="auto">
          <a:xfrm>
            <a:off x="58991" y="857113"/>
            <a:ext cx="6437059" cy="1785104"/>
          </a:xfrm>
          <a:prstGeom prst="rect">
            <a:avLst/>
          </a:prstGeom>
          <a:solidFill>
            <a:schemeClr val="accent3"/>
          </a:solidFill>
          <a:ln w="9525">
            <a:noFill/>
            <a:miter lim="800000"/>
            <a:headEnd/>
            <a:tailEnd/>
          </a:ln>
        </p:spPr>
        <p:txBody>
          <a:bodyPr wrap="square">
            <a:spAutoFit/>
          </a:bodyPr>
          <a:lstStyle/>
          <a:p>
            <a:pPr algn="just">
              <a:spcBef>
                <a:spcPts val="0"/>
              </a:spcBef>
            </a:pPr>
            <a:r>
              <a:rPr lang="en-US" sz="1600" dirty="0" smtClean="0">
                <a:solidFill>
                  <a:schemeClr val="accent2"/>
                </a:solidFill>
              </a:rPr>
              <a:t>Since the services should not be disconnected, Cable chains will have to be used.</a:t>
            </a:r>
          </a:p>
          <a:p>
            <a:pPr algn="just">
              <a:spcBef>
                <a:spcPts val="0"/>
              </a:spcBef>
            </a:pPr>
            <a:r>
              <a:rPr lang="en-US" sz="1600" dirty="0" smtClean="0">
                <a:solidFill>
                  <a:schemeClr val="accent2"/>
                </a:solidFill>
              </a:rPr>
              <a:t>Sealing off moving cable chains will be challenging</a:t>
            </a:r>
          </a:p>
          <a:p>
            <a:pPr algn="just">
              <a:spcBef>
                <a:spcPts val="0"/>
              </a:spcBef>
            </a:pPr>
            <a:r>
              <a:rPr lang="en-US" sz="1600" dirty="0" smtClean="0">
                <a:solidFill>
                  <a:schemeClr val="accent2"/>
                </a:solidFill>
              </a:rPr>
              <a:t>Option to study:</a:t>
            </a:r>
          </a:p>
          <a:p>
            <a:pPr algn="just">
              <a:spcBef>
                <a:spcPts val="0"/>
              </a:spcBef>
            </a:pPr>
            <a:r>
              <a:rPr lang="en-US" sz="1600" dirty="0" smtClean="0">
                <a:solidFill>
                  <a:srgbClr val="FF0000"/>
                </a:solidFill>
                <a:latin typeface="Times New Roman"/>
                <a:cs typeface="Times New Roman"/>
              </a:rPr>
              <a:t>→</a:t>
            </a:r>
            <a:r>
              <a:rPr lang="en-US" sz="1600" dirty="0" smtClean="0">
                <a:solidFill>
                  <a:schemeClr val="accent2"/>
                </a:solidFill>
              </a:rPr>
              <a:t>Trenches could be closed in an airtight fashion using appropriate cover plates</a:t>
            </a:r>
          </a:p>
          <a:p>
            <a:pPr algn="just">
              <a:spcBef>
                <a:spcPts val="0"/>
              </a:spcBef>
              <a:buFont typeface="Arial" pitchFamily="34" charset="0"/>
              <a:buChar char="•"/>
            </a:pPr>
            <a:endParaRPr lang="en-GB" sz="1400" dirty="0">
              <a:solidFill>
                <a:schemeClr val="accent2"/>
              </a:solidFill>
            </a:endParaRPr>
          </a:p>
        </p:txBody>
      </p:sp>
      <p:pic>
        <p:nvPicPr>
          <p:cNvPr id="23" name="Picture 22" descr="photo.jpg"/>
          <p:cNvPicPr>
            <a:picLocks noChangeAspect="1"/>
          </p:cNvPicPr>
          <p:nvPr/>
        </p:nvPicPr>
        <p:blipFill>
          <a:blip r:embed="rId4" cstate="print"/>
          <a:stretch>
            <a:fillRect/>
          </a:stretch>
        </p:blipFill>
        <p:spPr>
          <a:xfrm>
            <a:off x="2762861" y="3234812"/>
            <a:ext cx="3552723" cy="266454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2" cstate="print"/>
          <a:srcRect/>
          <a:stretch>
            <a:fillRect/>
          </a:stretch>
        </p:blipFill>
        <p:spPr bwMode="auto">
          <a:xfrm>
            <a:off x="6366807" y="1228858"/>
            <a:ext cx="2590800" cy="5381625"/>
          </a:xfrm>
          <a:prstGeom prst="rect">
            <a:avLst/>
          </a:prstGeom>
          <a:noFill/>
          <a:ln w="9525">
            <a:noFill/>
            <a:miter lim="800000"/>
            <a:headEnd/>
            <a:tailEnd/>
          </a:ln>
        </p:spPr>
      </p:pic>
      <p:sp>
        <p:nvSpPr>
          <p:cNvPr id="3" name="Content Placeholder 2"/>
          <p:cNvSpPr>
            <a:spLocks noGrp="1"/>
          </p:cNvSpPr>
          <p:nvPr>
            <p:ph idx="1"/>
          </p:nvPr>
        </p:nvSpPr>
        <p:spPr>
          <a:xfrm>
            <a:off x="457200" y="953730"/>
            <a:ext cx="8229600" cy="5172434"/>
          </a:xfrm>
        </p:spPr>
        <p:txBody>
          <a:bodyPr/>
          <a:lstStyle/>
          <a:p>
            <a:pPr marL="0" indent="0">
              <a:buNone/>
            </a:pPr>
            <a:r>
              <a:rPr lang="en-GB" sz="2000" dirty="0" smtClean="0">
                <a:solidFill>
                  <a:schemeClr val="accent2"/>
                </a:solidFill>
              </a:rPr>
              <a:t>Ventilation sectors:</a:t>
            </a:r>
          </a:p>
          <a:p>
            <a:pPr marL="0" indent="0">
              <a:buNone/>
            </a:pPr>
            <a:r>
              <a:rPr lang="en-GB" sz="2000" dirty="0" smtClean="0">
                <a:solidFill>
                  <a:schemeClr val="accent2"/>
                </a:solidFill>
              </a:rPr>
              <a:t>The underground area shall be divided in the following sectors:</a:t>
            </a:r>
          </a:p>
          <a:p>
            <a:pPr>
              <a:buClr>
                <a:srgbClr val="FF0000"/>
              </a:buClr>
              <a:buFont typeface="Times New Roman" pitchFamily="18" charset="0"/>
              <a:buChar char="→"/>
            </a:pPr>
            <a:r>
              <a:rPr lang="en-GB" sz="2000" dirty="0" smtClean="0">
                <a:solidFill>
                  <a:schemeClr val="accent2"/>
                </a:solidFill>
              </a:rPr>
              <a:t>Cavern A</a:t>
            </a:r>
          </a:p>
          <a:p>
            <a:pPr>
              <a:buClr>
                <a:srgbClr val="FF0000"/>
              </a:buClr>
              <a:buFont typeface="Times New Roman" pitchFamily="18" charset="0"/>
              <a:buChar char="→"/>
            </a:pPr>
            <a:r>
              <a:rPr lang="en-GB" sz="2000" dirty="0" smtClean="0">
                <a:solidFill>
                  <a:schemeClr val="accent2"/>
                </a:solidFill>
              </a:rPr>
              <a:t>Cavern B</a:t>
            </a:r>
          </a:p>
          <a:p>
            <a:pPr>
              <a:buClr>
                <a:srgbClr val="FF0000"/>
              </a:buClr>
              <a:buFont typeface="Times New Roman" pitchFamily="18" charset="0"/>
              <a:buChar char="→"/>
            </a:pPr>
            <a:r>
              <a:rPr lang="en-GB" sz="2000" dirty="0" smtClean="0">
                <a:solidFill>
                  <a:schemeClr val="bg2">
                    <a:lumMod val="60000"/>
                    <a:lumOff val="40000"/>
                  </a:schemeClr>
                </a:solidFill>
              </a:rPr>
              <a:t>Bypass and interaction region</a:t>
            </a:r>
          </a:p>
          <a:p>
            <a:pPr>
              <a:buClr>
                <a:srgbClr val="FF0000"/>
              </a:buClr>
              <a:buFont typeface="Times New Roman" pitchFamily="18" charset="0"/>
              <a:buChar char="→"/>
            </a:pPr>
            <a:r>
              <a:rPr lang="en-GB" sz="2000" dirty="0" smtClean="0">
                <a:solidFill>
                  <a:schemeClr val="bg2">
                    <a:lumMod val="60000"/>
                    <a:lumOff val="40000"/>
                  </a:schemeClr>
                </a:solidFill>
              </a:rPr>
              <a:t>Emergency escape tunnel</a:t>
            </a:r>
          </a:p>
          <a:p>
            <a:pPr>
              <a:buClr>
                <a:srgbClr val="FF0000"/>
              </a:buClr>
              <a:buFont typeface="Times New Roman" pitchFamily="18" charset="0"/>
              <a:buChar char="→"/>
            </a:pPr>
            <a:r>
              <a:rPr lang="en-GB" sz="2000" dirty="0" smtClean="0">
                <a:solidFill>
                  <a:schemeClr val="bg2">
                    <a:lumMod val="60000"/>
                    <a:lumOff val="40000"/>
                  </a:schemeClr>
                </a:solidFill>
              </a:rPr>
              <a:t>Pressurised areas in shaft (2) </a:t>
            </a:r>
            <a:endParaRPr lang="en-GB" sz="2000" dirty="0">
              <a:solidFill>
                <a:schemeClr val="bg2">
                  <a:lumMod val="60000"/>
                  <a:lumOff val="40000"/>
                </a:schemeClr>
              </a:solidFill>
            </a:endParaRPr>
          </a:p>
        </p:txBody>
      </p:sp>
      <p:sp>
        <p:nvSpPr>
          <p:cNvPr id="4" name="Date Placeholder 3"/>
          <p:cNvSpPr>
            <a:spLocks noGrp="1"/>
          </p:cNvSpPr>
          <p:nvPr>
            <p:ph type="dt" sz="half" idx="10"/>
          </p:nvPr>
        </p:nvSpPr>
        <p:spPr/>
        <p:txBody>
          <a:bodyPr/>
          <a:lstStyle/>
          <a:p>
            <a:r>
              <a:rPr lang="en-US" smtClean="0"/>
              <a:t>11/06/2010</a:t>
            </a:r>
            <a:endParaRPr lang="en-GB"/>
          </a:p>
        </p:txBody>
      </p:sp>
      <p:sp>
        <p:nvSpPr>
          <p:cNvPr id="5" name="Footer Placeholder 4"/>
          <p:cNvSpPr>
            <a:spLocks noGrp="1"/>
          </p:cNvSpPr>
          <p:nvPr>
            <p:ph type="ftr" sz="quarter" idx="11"/>
          </p:nvPr>
        </p:nvSpPr>
        <p:spPr/>
        <p:txBody>
          <a:bodyPr/>
          <a:lstStyle/>
          <a:p>
            <a:r>
              <a:rPr lang="en-GB" smtClean="0"/>
              <a:t>martin.gastal@cern.ch</a:t>
            </a:r>
            <a:endParaRPr lang="en-GB"/>
          </a:p>
        </p:txBody>
      </p:sp>
      <p:sp>
        <p:nvSpPr>
          <p:cNvPr id="6" name="Slide Number Placeholder 5"/>
          <p:cNvSpPr>
            <a:spLocks noGrp="1"/>
          </p:cNvSpPr>
          <p:nvPr>
            <p:ph type="sldNum" sz="quarter" idx="12"/>
          </p:nvPr>
        </p:nvSpPr>
        <p:spPr/>
        <p:txBody>
          <a:bodyPr/>
          <a:lstStyle/>
          <a:p>
            <a:fld id="{CC29EB5A-5FAA-4D26-8F08-19D637B5681D}" type="slidenum">
              <a:rPr lang="en-GB" smtClean="0"/>
              <a:pPr/>
              <a:t>14</a:t>
            </a:fld>
            <a:endParaRPr lang="en-GB"/>
          </a:p>
        </p:txBody>
      </p:sp>
      <p:sp>
        <p:nvSpPr>
          <p:cNvPr id="7" name="Freeform 6"/>
          <p:cNvSpPr/>
          <p:nvPr/>
        </p:nvSpPr>
        <p:spPr>
          <a:xfrm>
            <a:off x="8071650" y="3544523"/>
            <a:ext cx="510639" cy="1140031"/>
          </a:xfrm>
          <a:custGeom>
            <a:avLst/>
            <a:gdLst>
              <a:gd name="connsiteX0" fmla="*/ 0 w 510639"/>
              <a:gd name="connsiteY0" fmla="*/ 41564 h 1140031"/>
              <a:gd name="connsiteX1" fmla="*/ 106878 w 510639"/>
              <a:gd name="connsiteY1" fmla="*/ 11876 h 1140031"/>
              <a:gd name="connsiteX2" fmla="*/ 201881 w 510639"/>
              <a:gd name="connsiteY2" fmla="*/ 5938 h 1140031"/>
              <a:gd name="connsiteX3" fmla="*/ 279071 w 510639"/>
              <a:gd name="connsiteY3" fmla="*/ 0 h 1140031"/>
              <a:gd name="connsiteX4" fmla="*/ 356260 w 510639"/>
              <a:gd name="connsiteY4" fmla="*/ 11876 h 1140031"/>
              <a:gd name="connsiteX5" fmla="*/ 457200 w 510639"/>
              <a:gd name="connsiteY5" fmla="*/ 29689 h 1140031"/>
              <a:gd name="connsiteX6" fmla="*/ 504702 w 510639"/>
              <a:gd name="connsiteY6" fmla="*/ 47502 h 1140031"/>
              <a:gd name="connsiteX7" fmla="*/ 510639 w 510639"/>
              <a:gd name="connsiteY7" fmla="*/ 1080655 h 1140031"/>
              <a:gd name="connsiteX8" fmla="*/ 433450 w 510639"/>
              <a:gd name="connsiteY8" fmla="*/ 1110343 h 1140031"/>
              <a:gd name="connsiteX9" fmla="*/ 285008 w 510639"/>
              <a:gd name="connsiteY9" fmla="*/ 1134094 h 1140031"/>
              <a:gd name="connsiteX10" fmla="*/ 255320 w 510639"/>
              <a:gd name="connsiteY10" fmla="*/ 1140031 h 1140031"/>
              <a:gd name="connsiteX11" fmla="*/ 166255 w 510639"/>
              <a:gd name="connsiteY11" fmla="*/ 1134094 h 1140031"/>
              <a:gd name="connsiteX12" fmla="*/ 95003 w 510639"/>
              <a:gd name="connsiteY12" fmla="*/ 1122218 h 1140031"/>
              <a:gd name="connsiteX13" fmla="*/ 5938 w 510639"/>
              <a:gd name="connsiteY13" fmla="*/ 1098468 h 1140031"/>
              <a:gd name="connsiteX14" fmla="*/ 0 w 510639"/>
              <a:gd name="connsiteY14" fmla="*/ 41564 h 114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0639" h="1140031">
                <a:moveTo>
                  <a:pt x="0" y="41564"/>
                </a:moveTo>
                <a:lnTo>
                  <a:pt x="106878" y="11876"/>
                </a:lnTo>
                <a:lnTo>
                  <a:pt x="201881" y="5938"/>
                </a:lnTo>
                <a:lnTo>
                  <a:pt x="279071" y="0"/>
                </a:lnTo>
                <a:lnTo>
                  <a:pt x="356260" y="11876"/>
                </a:lnTo>
                <a:lnTo>
                  <a:pt x="457200" y="29689"/>
                </a:lnTo>
                <a:lnTo>
                  <a:pt x="504702" y="47502"/>
                </a:lnTo>
                <a:lnTo>
                  <a:pt x="510639" y="1080655"/>
                </a:lnTo>
                <a:lnTo>
                  <a:pt x="433450" y="1110343"/>
                </a:lnTo>
                <a:lnTo>
                  <a:pt x="285008" y="1134094"/>
                </a:lnTo>
                <a:lnTo>
                  <a:pt x="255320" y="1140031"/>
                </a:lnTo>
                <a:lnTo>
                  <a:pt x="166255" y="1134094"/>
                </a:lnTo>
                <a:lnTo>
                  <a:pt x="95003" y="1122218"/>
                </a:lnTo>
                <a:lnTo>
                  <a:pt x="5938" y="1098468"/>
                </a:lnTo>
                <a:cubicBezTo>
                  <a:pt x="3959" y="748146"/>
                  <a:pt x="1979" y="397824"/>
                  <a:pt x="0" y="41564"/>
                </a:cubicBezTo>
                <a:close/>
              </a:path>
            </a:pathLst>
          </a:custGeom>
          <a:solidFill>
            <a:srgbClr val="FFFF00">
              <a:alpha val="5100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7"/>
          <p:cNvSpPr/>
          <p:nvPr/>
        </p:nvSpPr>
        <p:spPr>
          <a:xfrm>
            <a:off x="6947453" y="3157839"/>
            <a:ext cx="510639" cy="1140031"/>
          </a:xfrm>
          <a:custGeom>
            <a:avLst/>
            <a:gdLst>
              <a:gd name="connsiteX0" fmla="*/ 0 w 510639"/>
              <a:gd name="connsiteY0" fmla="*/ 41564 h 1140031"/>
              <a:gd name="connsiteX1" fmla="*/ 106878 w 510639"/>
              <a:gd name="connsiteY1" fmla="*/ 11876 h 1140031"/>
              <a:gd name="connsiteX2" fmla="*/ 201881 w 510639"/>
              <a:gd name="connsiteY2" fmla="*/ 5938 h 1140031"/>
              <a:gd name="connsiteX3" fmla="*/ 279071 w 510639"/>
              <a:gd name="connsiteY3" fmla="*/ 0 h 1140031"/>
              <a:gd name="connsiteX4" fmla="*/ 356260 w 510639"/>
              <a:gd name="connsiteY4" fmla="*/ 11876 h 1140031"/>
              <a:gd name="connsiteX5" fmla="*/ 457200 w 510639"/>
              <a:gd name="connsiteY5" fmla="*/ 29689 h 1140031"/>
              <a:gd name="connsiteX6" fmla="*/ 504702 w 510639"/>
              <a:gd name="connsiteY6" fmla="*/ 47502 h 1140031"/>
              <a:gd name="connsiteX7" fmla="*/ 510639 w 510639"/>
              <a:gd name="connsiteY7" fmla="*/ 1080655 h 1140031"/>
              <a:gd name="connsiteX8" fmla="*/ 433450 w 510639"/>
              <a:gd name="connsiteY8" fmla="*/ 1110343 h 1140031"/>
              <a:gd name="connsiteX9" fmla="*/ 285008 w 510639"/>
              <a:gd name="connsiteY9" fmla="*/ 1134094 h 1140031"/>
              <a:gd name="connsiteX10" fmla="*/ 255320 w 510639"/>
              <a:gd name="connsiteY10" fmla="*/ 1140031 h 1140031"/>
              <a:gd name="connsiteX11" fmla="*/ 166255 w 510639"/>
              <a:gd name="connsiteY11" fmla="*/ 1134094 h 1140031"/>
              <a:gd name="connsiteX12" fmla="*/ 95003 w 510639"/>
              <a:gd name="connsiteY12" fmla="*/ 1122218 h 1140031"/>
              <a:gd name="connsiteX13" fmla="*/ 5938 w 510639"/>
              <a:gd name="connsiteY13" fmla="*/ 1098468 h 1140031"/>
              <a:gd name="connsiteX14" fmla="*/ 0 w 510639"/>
              <a:gd name="connsiteY14" fmla="*/ 41564 h 114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0639" h="1140031">
                <a:moveTo>
                  <a:pt x="0" y="41564"/>
                </a:moveTo>
                <a:lnTo>
                  <a:pt x="106878" y="11876"/>
                </a:lnTo>
                <a:lnTo>
                  <a:pt x="201881" y="5938"/>
                </a:lnTo>
                <a:lnTo>
                  <a:pt x="279071" y="0"/>
                </a:lnTo>
                <a:lnTo>
                  <a:pt x="356260" y="11876"/>
                </a:lnTo>
                <a:lnTo>
                  <a:pt x="457200" y="29689"/>
                </a:lnTo>
                <a:lnTo>
                  <a:pt x="504702" y="47502"/>
                </a:lnTo>
                <a:lnTo>
                  <a:pt x="510639" y="1080655"/>
                </a:lnTo>
                <a:lnTo>
                  <a:pt x="433450" y="1110343"/>
                </a:lnTo>
                <a:lnTo>
                  <a:pt x="285008" y="1134094"/>
                </a:lnTo>
                <a:lnTo>
                  <a:pt x="255320" y="1140031"/>
                </a:lnTo>
                <a:lnTo>
                  <a:pt x="166255" y="1134094"/>
                </a:lnTo>
                <a:lnTo>
                  <a:pt x="95003" y="1122218"/>
                </a:lnTo>
                <a:lnTo>
                  <a:pt x="5938" y="1098468"/>
                </a:lnTo>
                <a:cubicBezTo>
                  <a:pt x="3959" y="748146"/>
                  <a:pt x="1979" y="397824"/>
                  <a:pt x="0" y="41564"/>
                </a:cubicBezTo>
                <a:close/>
              </a:path>
            </a:pathLst>
          </a:custGeom>
          <a:solidFill>
            <a:srgbClr val="CCFFFF">
              <a:alpha val="5098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15" descr="DSCN0002"/>
          <p:cNvPicPr>
            <a:picLocks noChangeAspect="1" noChangeArrowheads="1"/>
          </p:cNvPicPr>
          <p:nvPr/>
        </p:nvPicPr>
        <p:blipFill>
          <a:blip r:embed="rId3" cstate="print"/>
          <a:srcRect/>
          <a:stretch>
            <a:fillRect/>
          </a:stretch>
        </p:blipFill>
        <p:spPr bwMode="auto">
          <a:xfrm>
            <a:off x="522338" y="3699899"/>
            <a:ext cx="3463925" cy="2598738"/>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2" cstate="print"/>
          <a:srcRect/>
          <a:stretch>
            <a:fillRect/>
          </a:stretch>
        </p:blipFill>
        <p:spPr bwMode="auto">
          <a:xfrm>
            <a:off x="6366807" y="1228858"/>
            <a:ext cx="2590800" cy="5381625"/>
          </a:xfrm>
          <a:prstGeom prst="rect">
            <a:avLst/>
          </a:prstGeom>
          <a:noFill/>
          <a:ln w="9525">
            <a:noFill/>
            <a:miter lim="800000"/>
            <a:headEnd/>
            <a:tailEnd/>
          </a:ln>
        </p:spPr>
      </p:pic>
      <p:sp>
        <p:nvSpPr>
          <p:cNvPr id="3" name="Content Placeholder 2"/>
          <p:cNvSpPr>
            <a:spLocks noGrp="1"/>
          </p:cNvSpPr>
          <p:nvPr>
            <p:ph idx="1"/>
          </p:nvPr>
        </p:nvSpPr>
        <p:spPr>
          <a:xfrm>
            <a:off x="457200" y="953730"/>
            <a:ext cx="8229600" cy="5172434"/>
          </a:xfrm>
        </p:spPr>
        <p:txBody>
          <a:bodyPr/>
          <a:lstStyle/>
          <a:p>
            <a:pPr marL="0" indent="0">
              <a:buNone/>
            </a:pPr>
            <a:r>
              <a:rPr lang="en-GB" sz="2000" dirty="0" smtClean="0">
                <a:solidFill>
                  <a:schemeClr val="accent2"/>
                </a:solidFill>
              </a:rPr>
              <a:t>Ventilation sectors:</a:t>
            </a:r>
          </a:p>
          <a:p>
            <a:pPr marL="0" indent="0">
              <a:buNone/>
            </a:pPr>
            <a:r>
              <a:rPr lang="en-GB" sz="2000" dirty="0" smtClean="0">
                <a:solidFill>
                  <a:schemeClr val="accent2"/>
                </a:solidFill>
              </a:rPr>
              <a:t>The underground area shall be divided in the following sectors:</a:t>
            </a:r>
          </a:p>
          <a:p>
            <a:pPr>
              <a:buClr>
                <a:srgbClr val="FF0000"/>
              </a:buClr>
              <a:buFont typeface="Times New Roman" pitchFamily="18" charset="0"/>
              <a:buChar char="→"/>
            </a:pPr>
            <a:r>
              <a:rPr lang="en-GB" sz="2000" dirty="0" smtClean="0">
                <a:solidFill>
                  <a:schemeClr val="bg2">
                    <a:lumMod val="60000"/>
                    <a:lumOff val="40000"/>
                  </a:schemeClr>
                </a:solidFill>
              </a:rPr>
              <a:t>Cavern A</a:t>
            </a:r>
          </a:p>
          <a:p>
            <a:pPr>
              <a:buClr>
                <a:srgbClr val="FF0000"/>
              </a:buClr>
              <a:buFont typeface="Times New Roman" pitchFamily="18" charset="0"/>
              <a:buChar char="→"/>
            </a:pPr>
            <a:r>
              <a:rPr lang="en-GB" sz="2000" dirty="0" smtClean="0">
                <a:solidFill>
                  <a:schemeClr val="bg2">
                    <a:lumMod val="60000"/>
                    <a:lumOff val="40000"/>
                  </a:schemeClr>
                </a:solidFill>
              </a:rPr>
              <a:t>Cavern B</a:t>
            </a:r>
          </a:p>
          <a:p>
            <a:pPr>
              <a:buClr>
                <a:srgbClr val="FF0000"/>
              </a:buClr>
              <a:buFont typeface="Times New Roman" pitchFamily="18" charset="0"/>
              <a:buChar char="→"/>
            </a:pPr>
            <a:r>
              <a:rPr lang="en-GB" sz="2000" dirty="0" smtClean="0">
                <a:solidFill>
                  <a:schemeClr val="accent2"/>
                </a:solidFill>
              </a:rPr>
              <a:t>Bypass and interaction region</a:t>
            </a:r>
          </a:p>
          <a:p>
            <a:pPr>
              <a:buClr>
                <a:srgbClr val="FF0000"/>
              </a:buClr>
              <a:buFont typeface="Times New Roman" pitchFamily="18" charset="0"/>
              <a:buChar char="→"/>
            </a:pPr>
            <a:r>
              <a:rPr lang="en-GB" sz="2000" dirty="0" smtClean="0">
                <a:solidFill>
                  <a:schemeClr val="bg2">
                    <a:lumMod val="60000"/>
                    <a:lumOff val="40000"/>
                  </a:schemeClr>
                </a:solidFill>
              </a:rPr>
              <a:t>Emergency escape tunnel</a:t>
            </a:r>
          </a:p>
          <a:p>
            <a:pPr>
              <a:buClr>
                <a:srgbClr val="FF0000"/>
              </a:buClr>
              <a:buFont typeface="Times New Roman" pitchFamily="18" charset="0"/>
              <a:buChar char="→"/>
            </a:pPr>
            <a:r>
              <a:rPr lang="en-GB" sz="2000" dirty="0" smtClean="0">
                <a:solidFill>
                  <a:schemeClr val="bg2">
                    <a:lumMod val="60000"/>
                    <a:lumOff val="40000"/>
                  </a:schemeClr>
                </a:solidFill>
              </a:rPr>
              <a:t>Pressurised areas in shaft (2) </a:t>
            </a:r>
            <a:endParaRPr lang="en-GB" sz="2000" dirty="0">
              <a:solidFill>
                <a:schemeClr val="bg2">
                  <a:lumMod val="60000"/>
                  <a:lumOff val="40000"/>
                </a:schemeClr>
              </a:solidFill>
            </a:endParaRPr>
          </a:p>
        </p:txBody>
      </p:sp>
      <p:sp>
        <p:nvSpPr>
          <p:cNvPr id="4" name="Date Placeholder 3"/>
          <p:cNvSpPr>
            <a:spLocks noGrp="1"/>
          </p:cNvSpPr>
          <p:nvPr>
            <p:ph type="dt" sz="half" idx="10"/>
          </p:nvPr>
        </p:nvSpPr>
        <p:spPr/>
        <p:txBody>
          <a:bodyPr/>
          <a:lstStyle/>
          <a:p>
            <a:r>
              <a:rPr lang="en-US" smtClean="0"/>
              <a:t>11/06/2010</a:t>
            </a:r>
            <a:endParaRPr lang="en-GB"/>
          </a:p>
        </p:txBody>
      </p:sp>
      <p:sp>
        <p:nvSpPr>
          <p:cNvPr id="5" name="Footer Placeholder 4"/>
          <p:cNvSpPr>
            <a:spLocks noGrp="1"/>
          </p:cNvSpPr>
          <p:nvPr>
            <p:ph type="ftr" sz="quarter" idx="11"/>
          </p:nvPr>
        </p:nvSpPr>
        <p:spPr/>
        <p:txBody>
          <a:bodyPr/>
          <a:lstStyle/>
          <a:p>
            <a:r>
              <a:rPr lang="en-GB" smtClean="0"/>
              <a:t>martin.gastal@cern.ch</a:t>
            </a:r>
            <a:endParaRPr lang="en-GB"/>
          </a:p>
        </p:txBody>
      </p:sp>
      <p:sp>
        <p:nvSpPr>
          <p:cNvPr id="6" name="Slide Number Placeholder 5"/>
          <p:cNvSpPr>
            <a:spLocks noGrp="1"/>
          </p:cNvSpPr>
          <p:nvPr>
            <p:ph type="sldNum" sz="quarter" idx="12"/>
          </p:nvPr>
        </p:nvSpPr>
        <p:spPr/>
        <p:txBody>
          <a:bodyPr/>
          <a:lstStyle/>
          <a:p>
            <a:fld id="{CC29EB5A-5FAA-4D26-8F08-19D637B5681D}" type="slidenum">
              <a:rPr lang="en-GB" smtClean="0"/>
              <a:pPr/>
              <a:t>15</a:t>
            </a:fld>
            <a:endParaRPr lang="en-GB"/>
          </a:p>
        </p:txBody>
      </p:sp>
      <p:grpSp>
        <p:nvGrpSpPr>
          <p:cNvPr id="11" name="Group 17"/>
          <p:cNvGrpSpPr/>
          <p:nvPr/>
        </p:nvGrpSpPr>
        <p:grpSpPr>
          <a:xfrm>
            <a:off x="6928453" y="2354358"/>
            <a:ext cx="1133475" cy="3133725"/>
            <a:chOff x="3771900" y="2200275"/>
            <a:chExt cx="1133475" cy="3133725"/>
          </a:xfrm>
          <a:solidFill>
            <a:srgbClr val="92D050">
              <a:alpha val="49000"/>
            </a:srgbClr>
          </a:solidFill>
        </p:grpSpPr>
        <p:sp>
          <p:nvSpPr>
            <p:cNvPr id="12" name="Freeform 11"/>
            <p:cNvSpPr/>
            <p:nvPr/>
          </p:nvSpPr>
          <p:spPr>
            <a:xfrm>
              <a:off x="4276725" y="2200275"/>
              <a:ext cx="628650" cy="3133725"/>
            </a:xfrm>
            <a:custGeom>
              <a:avLst/>
              <a:gdLst>
                <a:gd name="connsiteX0" fmla="*/ 361950 w 628650"/>
                <a:gd name="connsiteY0" fmla="*/ 0 h 3133725"/>
                <a:gd name="connsiteX1" fmla="*/ 400050 w 628650"/>
                <a:gd name="connsiteY1" fmla="*/ 1400175 h 3133725"/>
                <a:gd name="connsiteX2" fmla="*/ 628650 w 628650"/>
                <a:gd name="connsiteY2" fmla="*/ 1400175 h 3133725"/>
                <a:gd name="connsiteX3" fmla="*/ 628650 w 628650"/>
                <a:gd name="connsiteY3" fmla="*/ 1733550 h 3133725"/>
                <a:gd name="connsiteX4" fmla="*/ 390525 w 628650"/>
                <a:gd name="connsiteY4" fmla="*/ 1733550 h 3133725"/>
                <a:gd name="connsiteX5" fmla="*/ 361950 w 628650"/>
                <a:gd name="connsiteY5" fmla="*/ 3114675 h 3133725"/>
                <a:gd name="connsiteX6" fmla="*/ 190500 w 628650"/>
                <a:gd name="connsiteY6" fmla="*/ 3133725 h 3133725"/>
                <a:gd name="connsiteX7" fmla="*/ 209550 w 628650"/>
                <a:gd name="connsiteY7" fmla="*/ 2962275 h 3133725"/>
                <a:gd name="connsiteX8" fmla="*/ 238125 w 628650"/>
                <a:gd name="connsiteY8" fmla="*/ 2781300 h 3133725"/>
                <a:gd name="connsiteX9" fmla="*/ 257175 w 628650"/>
                <a:gd name="connsiteY9" fmla="*/ 1733550 h 3133725"/>
                <a:gd name="connsiteX10" fmla="*/ 0 w 628650"/>
                <a:gd name="connsiteY10" fmla="*/ 1733550 h 3133725"/>
                <a:gd name="connsiteX11" fmla="*/ 9525 w 628650"/>
                <a:gd name="connsiteY11" fmla="*/ 1400175 h 3133725"/>
                <a:gd name="connsiteX12" fmla="*/ 257175 w 628650"/>
                <a:gd name="connsiteY12" fmla="*/ 1400175 h 3133725"/>
                <a:gd name="connsiteX13" fmla="*/ 238125 w 628650"/>
                <a:gd name="connsiteY13" fmla="*/ 333375 h 3133725"/>
                <a:gd name="connsiteX14" fmla="*/ 180975 w 628650"/>
                <a:gd name="connsiteY14" fmla="*/ 342900 h 3133725"/>
                <a:gd name="connsiteX15" fmla="*/ 209550 w 628650"/>
                <a:gd name="connsiteY15" fmla="*/ 0 h 3133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8650" h="3133725">
                  <a:moveTo>
                    <a:pt x="361950" y="0"/>
                  </a:moveTo>
                  <a:lnTo>
                    <a:pt x="400050" y="1400175"/>
                  </a:lnTo>
                  <a:lnTo>
                    <a:pt x="628650" y="1400175"/>
                  </a:lnTo>
                  <a:lnTo>
                    <a:pt x="628650" y="1733550"/>
                  </a:lnTo>
                  <a:lnTo>
                    <a:pt x="390525" y="1733550"/>
                  </a:lnTo>
                  <a:lnTo>
                    <a:pt x="361950" y="3114675"/>
                  </a:lnTo>
                  <a:lnTo>
                    <a:pt x="190500" y="3133725"/>
                  </a:lnTo>
                  <a:lnTo>
                    <a:pt x="209550" y="2962275"/>
                  </a:lnTo>
                  <a:lnTo>
                    <a:pt x="238125" y="2781300"/>
                  </a:lnTo>
                  <a:lnTo>
                    <a:pt x="257175" y="1733550"/>
                  </a:lnTo>
                  <a:lnTo>
                    <a:pt x="0" y="1733550"/>
                  </a:lnTo>
                  <a:lnTo>
                    <a:pt x="9525" y="1400175"/>
                  </a:lnTo>
                  <a:lnTo>
                    <a:pt x="257175" y="1400175"/>
                  </a:lnTo>
                  <a:lnTo>
                    <a:pt x="238125" y="333375"/>
                  </a:lnTo>
                  <a:lnTo>
                    <a:pt x="180975" y="342900"/>
                  </a:lnTo>
                  <a:lnTo>
                    <a:pt x="209550" y="0"/>
                  </a:lnTo>
                </a:path>
              </a:pathLst>
            </a:custGeom>
            <a:grp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 name="Freeform 12"/>
            <p:cNvSpPr/>
            <p:nvPr/>
          </p:nvSpPr>
          <p:spPr>
            <a:xfrm>
              <a:off x="3771900" y="2390775"/>
              <a:ext cx="809625" cy="2809875"/>
            </a:xfrm>
            <a:custGeom>
              <a:avLst/>
              <a:gdLst>
                <a:gd name="connsiteX0" fmla="*/ 676275 w 809625"/>
                <a:gd name="connsiteY0" fmla="*/ 0 h 2809875"/>
                <a:gd name="connsiteX1" fmla="*/ 638175 w 809625"/>
                <a:gd name="connsiteY1" fmla="*/ 76200 h 2809875"/>
                <a:gd name="connsiteX2" fmla="*/ 552450 w 809625"/>
                <a:gd name="connsiteY2" fmla="*/ 123825 h 2809875"/>
                <a:gd name="connsiteX3" fmla="*/ 371475 w 809625"/>
                <a:gd name="connsiteY3" fmla="*/ 171450 h 2809875"/>
                <a:gd name="connsiteX4" fmla="*/ 238125 w 809625"/>
                <a:gd name="connsiteY4" fmla="*/ 219075 h 2809875"/>
                <a:gd name="connsiteX5" fmla="*/ 85725 w 809625"/>
                <a:gd name="connsiteY5" fmla="*/ 323850 h 2809875"/>
                <a:gd name="connsiteX6" fmla="*/ 19050 w 809625"/>
                <a:gd name="connsiteY6" fmla="*/ 466725 h 2809875"/>
                <a:gd name="connsiteX7" fmla="*/ 0 w 809625"/>
                <a:gd name="connsiteY7" fmla="*/ 581025 h 2809875"/>
                <a:gd name="connsiteX8" fmla="*/ 9525 w 809625"/>
                <a:gd name="connsiteY8" fmla="*/ 2181225 h 2809875"/>
                <a:gd name="connsiteX9" fmla="*/ 47625 w 809625"/>
                <a:gd name="connsiteY9" fmla="*/ 2362200 h 2809875"/>
                <a:gd name="connsiteX10" fmla="*/ 142875 w 809625"/>
                <a:gd name="connsiteY10" fmla="*/ 2486025 h 2809875"/>
                <a:gd name="connsiteX11" fmla="*/ 314325 w 809625"/>
                <a:gd name="connsiteY11" fmla="*/ 2562225 h 2809875"/>
                <a:gd name="connsiteX12" fmla="*/ 590550 w 809625"/>
                <a:gd name="connsiteY12" fmla="*/ 2657475 h 2809875"/>
                <a:gd name="connsiteX13" fmla="*/ 676275 w 809625"/>
                <a:gd name="connsiteY13" fmla="*/ 2714625 h 2809875"/>
                <a:gd name="connsiteX14" fmla="*/ 704850 w 809625"/>
                <a:gd name="connsiteY14" fmla="*/ 2800350 h 2809875"/>
                <a:gd name="connsiteX15" fmla="*/ 809625 w 809625"/>
                <a:gd name="connsiteY15" fmla="*/ 2809875 h 2809875"/>
                <a:gd name="connsiteX16" fmla="*/ 800100 w 809625"/>
                <a:gd name="connsiteY16" fmla="*/ 2600325 h 2809875"/>
                <a:gd name="connsiteX17" fmla="*/ 704850 w 809625"/>
                <a:gd name="connsiteY17" fmla="*/ 2619375 h 2809875"/>
                <a:gd name="connsiteX18" fmla="*/ 609600 w 809625"/>
                <a:gd name="connsiteY18" fmla="*/ 2562225 h 2809875"/>
                <a:gd name="connsiteX19" fmla="*/ 438150 w 809625"/>
                <a:gd name="connsiteY19" fmla="*/ 2505075 h 2809875"/>
                <a:gd name="connsiteX20" fmla="*/ 247650 w 809625"/>
                <a:gd name="connsiteY20" fmla="*/ 2438400 h 2809875"/>
                <a:gd name="connsiteX21" fmla="*/ 133350 w 809625"/>
                <a:gd name="connsiteY21" fmla="*/ 2343150 h 2809875"/>
                <a:gd name="connsiteX22" fmla="*/ 104775 w 809625"/>
                <a:gd name="connsiteY22" fmla="*/ 2228850 h 2809875"/>
                <a:gd name="connsiteX23" fmla="*/ 104775 w 809625"/>
                <a:gd name="connsiteY23" fmla="*/ 561975 h 2809875"/>
                <a:gd name="connsiteX24" fmla="*/ 133350 w 809625"/>
                <a:gd name="connsiteY24" fmla="*/ 409575 h 2809875"/>
                <a:gd name="connsiteX25" fmla="*/ 219075 w 809625"/>
                <a:gd name="connsiteY25" fmla="*/ 333375 h 2809875"/>
                <a:gd name="connsiteX26" fmla="*/ 333375 w 809625"/>
                <a:gd name="connsiteY26" fmla="*/ 285750 h 2809875"/>
                <a:gd name="connsiteX27" fmla="*/ 523875 w 809625"/>
                <a:gd name="connsiteY27" fmla="*/ 228600 h 2809875"/>
                <a:gd name="connsiteX28" fmla="*/ 666750 w 809625"/>
                <a:gd name="connsiteY28" fmla="*/ 171450 h 2809875"/>
                <a:gd name="connsiteX29" fmla="*/ 781050 w 809625"/>
                <a:gd name="connsiteY29" fmla="*/ 85725 h 2809875"/>
                <a:gd name="connsiteX30" fmla="*/ 676275 w 809625"/>
                <a:gd name="connsiteY30" fmla="*/ 0 h 2809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809625" h="2809875">
                  <a:moveTo>
                    <a:pt x="676275" y="0"/>
                  </a:moveTo>
                  <a:lnTo>
                    <a:pt x="638175" y="76200"/>
                  </a:lnTo>
                  <a:lnTo>
                    <a:pt x="552450" y="123825"/>
                  </a:lnTo>
                  <a:lnTo>
                    <a:pt x="371475" y="171450"/>
                  </a:lnTo>
                  <a:lnTo>
                    <a:pt x="238125" y="219075"/>
                  </a:lnTo>
                  <a:lnTo>
                    <a:pt x="85725" y="323850"/>
                  </a:lnTo>
                  <a:lnTo>
                    <a:pt x="19050" y="466725"/>
                  </a:lnTo>
                  <a:lnTo>
                    <a:pt x="0" y="581025"/>
                  </a:lnTo>
                  <a:lnTo>
                    <a:pt x="9525" y="2181225"/>
                  </a:lnTo>
                  <a:lnTo>
                    <a:pt x="47625" y="2362200"/>
                  </a:lnTo>
                  <a:lnTo>
                    <a:pt x="142875" y="2486025"/>
                  </a:lnTo>
                  <a:lnTo>
                    <a:pt x="314325" y="2562225"/>
                  </a:lnTo>
                  <a:lnTo>
                    <a:pt x="590550" y="2657475"/>
                  </a:lnTo>
                  <a:lnTo>
                    <a:pt x="676275" y="2714625"/>
                  </a:lnTo>
                  <a:lnTo>
                    <a:pt x="704850" y="2800350"/>
                  </a:lnTo>
                  <a:lnTo>
                    <a:pt x="809625" y="2809875"/>
                  </a:lnTo>
                  <a:lnTo>
                    <a:pt x="800100" y="2600325"/>
                  </a:lnTo>
                  <a:lnTo>
                    <a:pt x="704850" y="2619375"/>
                  </a:lnTo>
                  <a:lnTo>
                    <a:pt x="609600" y="2562225"/>
                  </a:lnTo>
                  <a:lnTo>
                    <a:pt x="438150" y="2505075"/>
                  </a:lnTo>
                  <a:lnTo>
                    <a:pt x="247650" y="2438400"/>
                  </a:lnTo>
                  <a:lnTo>
                    <a:pt x="133350" y="2343150"/>
                  </a:lnTo>
                  <a:lnTo>
                    <a:pt x="104775" y="2228850"/>
                  </a:lnTo>
                  <a:lnTo>
                    <a:pt x="104775" y="561975"/>
                  </a:lnTo>
                  <a:lnTo>
                    <a:pt x="133350" y="409575"/>
                  </a:lnTo>
                  <a:lnTo>
                    <a:pt x="219075" y="333375"/>
                  </a:lnTo>
                  <a:lnTo>
                    <a:pt x="333375" y="285750"/>
                  </a:lnTo>
                  <a:lnTo>
                    <a:pt x="523875" y="228600"/>
                  </a:lnTo>
                  <a:lnTo>
                    <a:pt x="666750" y="171450"/>
                  </a:lnTo>
                  <a:lnTo>
                    <a:pt x="781050" y="85725"/>
                  </a:lnTo>
                  <a:lnTo>
                    <a:pt x="67627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3214678" y="1071546"/>
            <a:ext cx="2590800" cy="5381625"/>
          </a:xfrm>
          <a:prstGeom prst="rect">
            <a:avLst/>
          </a:prstGeom>
          <a:noFill/>
          <a:ln w="9525">
            <a:noFill/>
            <a:miter lim="800000"/>
            <a:headEnd/>
            <a:tailEnd/>
          </a:ln>
        </p:spPr>
      </p:pic>
      <p:sp>
        <p:nvSpPr>
          <p:cNvPr id="26" name="Freeform 25"/>
          <p:cNvSpPr/>
          <p:nvPr/>
        </p:nvSpPr>
        <p:spPr>
          <a:xfrm>
            <a:off x="4489704" y="1161288"/>
            <a:ext cx="210312" cy="1042416"/>
          </a:xfrm>
          <a:custGeom>
            <a:avLst/>
            <a:gdLst>
              <a:gd name="connsiteX0" fmla="*/ 0 w 210312"/>
              <a:gd name="connsiteY0" fmla="*/ 0 h 1042416"/>
              <a:gd name="connsiteX1" fmla="*/ 0 w 210312"/>
              <a:gd name="connsiteY1" fmla="*/ 0 h 1042416"/>
              <a:gd name="connsiteX2" fmla="*/ 182880 w 210312"/>
              <a:gd name="connsiteY2" fmla="*/ 0 h 1042416"/>
              <a:gd name="connsiteX3" fmla="*/ 210312 w 210312"/>
              <a:gd name="connsiteY3" fmla="*/ 1042416 h 1042416"/>
              <a:gd name="connsiteX4" fmla="*/ 18288 w 210312"/>
              <a:gd name="connsiteY4" fmla="*/ 1042416 h 1042416"/>
              <a:gd name="connsiteX5" fmla="*/ 0 w 210312"/>
              <a:gd name="connsiteY5" fmla="*/ 0 h 104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0312" h="1042416">
                <a:moveTo>
                  <a:pt x="0" y="0"/>
                </a:moveTo>
                <a:lnTo>
                  <a:pt x="0" y="0"/>
                </a:lnTo>
                <a:lnTo>
                  <a:pt x="182880" y="0"/>
                </a:lnTo>
                <a:lnTo>
                  <a:pt x="210312" y="1042416"/>
                </a:lnTo>
                <a:lnTo>
                  <a:pt x="18288" y="1042416"/>
                </a:lnTo>
                <a:lnTo>
                  <a:pt x="0" y="0"/>
                </a:lnTo>
                <a:close/>
              </a:path>
            </a:pathLst>
          </a:custGeom>
          <a:solidFill>
            <a:srgbClr val="92D050">
              <a:alpha val="3700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reeform 27"/>
          <p:cNvSpPr/>
          <p:nvPr/>
        </p:nvSpPr>
        <p:spPr>
          <a:xfrm>
            <a:off x="4489704" y="5358384"/>
            <a:ext cx="201168" cy="1024128"/>
          </a:xfrm>
          <a:custGeom>
            <a:avLst/>
            <a:gdLst>
              <a:gd name="connsiteX0" fmla="*/ 0 w 201168"/>
              <a:gd name="connsiteY0" fmla="*/ 1024128 h 1024128"/>
              <a:gd name="connsiteX1" fmla="*/ 27432 w 201168"/>
              <a:gd name="connsiteY1" fmla="*/ 0 h 1024128"/>
              <a:gd name="connsiteX2" fmla="*/ 201168 w 201168"/>
              <a:gd name="connsiteY2" fmla="*/ 0 h 1024128"/>
              <a:gd name="connsiteX3" fmla="*/ 192024 w 201168"/>
              <a:gd name="connsiteY3" fmla="*/ 1014984 h 1024128"/>
              <a:gd name="connsiteX4" fmla="*/ 0 w 201168"/>
              <a:gd name="connsiteY4" fmla="*/ 1024128 h 102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168" h="1024128">
                <a:moveTo>
                  <a:pt x="0" y="1024128"/>
                </a:moveTo>
                <a:lnTo>
                  <a:pt x="27432" y="0"/>
                </a:lnTo>
                <a:lnTo>
                  <a:pt x="201168" y="0"/>
                </a:lnTo>
                <a:lnTo>
                  <a:pt x="192024" y="1014984"/>
                </a:lnTo>
                <a:lnTo>
                  <a:pt x="0" y="1024128"/>
                </a:lnTo>
                <a:close/>
              </a:path>
            </a:pathLst>
          </a:custGeom>
          <a:solidFill>
            <a:srgbClr val="92D050">
              <a:alpha val="3400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 Box 3"/>
          <p:cNvSpPr txBox="1">
            <a:spLocks noChangeArrowheads="1"/>
          </p:cNvSpPr>
          <p:nvPr/>
        </p:nvSpPr>
        <p:spPr bwMode="auto">
          <a:xfrm>
            <a:off x="71406" y="1053756"/>
            <a:ext cx="4143404" cy="830997"/>
          </a:xfrm>
          <a:prstGeom prst="rect">
            <a:avLst/>
          </a:prstGeom>
          <a:solidFill>
            <a:schemeClr val="accent3"/>
          </a:solidFill>
          <a:ln w="9525">
            <a:solidFill>
              <a:srgbClr val="FF0000"/>
            </a:solidFill>
            <a:miter lim="800000"/>
            <a:headEnd/>
            <a:tailEnd/>
          </a:ln>
        </p:spPr>
        <p:txBody>
          <a:bodyPr wrap="square">
            <a:spAutoFit/>
          </a:bodyPr>
          <a:lstStyle/>
          <a:p>
            <a:pPr>
              <a:spcBef>
                <a:spcPts val="0"/>
              </a:spcBef>
            </a:pPr>
            <a:r>
              <a:rPr lang="en-US" sz="1600" dirty="0" smtClean="0">
                <a:solidFill>
                  <a:schemeClr val="accent2"/>
                </a:solidFill>
              </a:rPr>
              <a:t>The standard ventilation scheme foreseen for the tunnel shall stop before the bypass junction.</a:t>
            </a:r>
          </a:p>
        </p:txBody>
      </p:sp>
      <p:grpSp>
        <p:nvGrpSpPr>
          <p:cNvPr id="34" name="Group 33"/>
          <p:cNvGrpSpPr/>
          <p:nvPr/>
        </p:nvGrpSpPr>
        <p:grpSpPr>
          <a:xfrm>
            <a:off x="6081683" y="2562218"/>
            <a:ext cx="2777771" cy="1963730"/>
            <a:chOff x="6062633" y="2257418"/>
            <a:chExt cx="2777771" cy="1963730"/>
          </a:xfrm>
        </p:grpSpPr>
        <p:graphicFrame>
          <p:nvGraphicFramePr>
            <p:cNvPr id="2050" name="Object 2"/>
            <p:cNvGraphicFramePr>
              <a:graphicFrameLocks noChangeAspect="1"/>
            </p:cNvGraphicFramePr>
            <p:nvPr/>
          </p:nvGraphicFramePr>
          <p:xfrm>
            <a:off x="6062633" y="2257418"/>
            <a:ext cx="2777771" cy="1963730"/>
          </p:xfrm>
          <a:graphic>
            <a:graphicData uri="http://schemas.openxmlformats.org/presentationml/2006/ole">
              <p:oleObj spid="_x0000_s2050" name="Acrobat Document" r:id="rId4" imgW="10049040" imgH="7104240" progId="AcroExch.Document.7">
                <p:embed/>
              </p:oleObj>
            </a:graphicData>
          </a:graphic>
        </p:graphicFrame>
        <p:sp>
          <p:nvSpPr>
            <p:cNvPr id="14" name="Freeform 13"/>
            <p:cNvSpPr/>
            <p:nvPr/>
          </p:nvSpPr>
          <p:spPr>
            <a:xfrm>
              <a:off x="7029367" y="2615482"/>
              <a:ext cx="481054" cy="242515"/>
            </a:xfrm>
            <a:custGeom>
              <a:avLst/>
              <a:gdLst>
                <a:gd name="connsiteX0" fmla="*/ 477078 w 481054"/>
                <a:gd name="connsiteY0" fmla="*/ 238539 h 242515"/>
                <a:gd name="connsiteX1" fmla="*/ 481054 w 481054"/>
                <a:gd name="connsiteY1" fmla="*/ 0 h 242515"/>
                <a:gd name="connsiteX2" fmla="*/ 397565 w 481054"/>
                <a:gd name="connsiteY2" fmla="*/ 7951 h 242515"/>
                <a:gd name="connsiteX3" fmla="*/ 294198 w 481054"/>
                <a:gd name="connsiteY3" fmla="*/ 35781 h 242515"/>
                <a:gd name="connsiteX4" fmla="*/ 182880 w 481054"/>
                <a:gd name="connsiteY4" fmla="*/ 83489 h 242515"/>
                <a:gd name="connsiteX5" fmla="*/ 67586 w 481054"/>
                <a:gd name="connsiteY5" fmla="*/ 166978 h 242515"/>
                <a:gd name="connsiteX6" fmla="*/ 0 w 481054"/>
                <a:gd name="connsiteY6" fmla="*/ 242515 h 242515"/>
                <a:gd name="connsiteX7" fmla="*/ 477078 w 481054"/>
                <a:gd name="connsiteY7" fmla="*/ 238539 h 242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1054" h="242515">
                  <a:moveTo>
                    <a:pt x="477078" y="238539"/>
                  </a:moveTo>
                  <a:cubicBezTo>
                    <a:pt x="478403" y="159026"/>
                    <a:pt x="479729" y="79513"/>
                    <a:pt x="481054" y="0"/>
                  </a:cubicBezTo>
                  <a:lnTo>
                    <a:pt x="397565" y="7951"/>
                  </a:lnTo>
                  <a:lnTo>
                    <a:pt x="294198" y="35781"/>
                  </a:lnTo>
                  <a:lnTo>
                    <a:pt x="182880" y="83489"/>
                  </a:lnTo>
                  <a:lnTo>
                    <a:pt x="67586" y="166978"/>
                  </a:lnTo>
                  <a:lnTo>
                    <a:pt x="0" y="242515"/>
                  </a:lnTo>
                  <a:lnTo>
                    <a:pt x="477078" y="238539"/>
                  </a:lnTo>
                  <a:close/>
                </a:path>
              </a:pathLst>
            </a:cu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reeform 14"/>
            <p:cNvSpPr/>
            <p:nvPr/>
          </p:nvSpPr>
          <p:spPr>
            <a:xfrm>
              <a:off x="7550178" y="2607531"/>
              <a:ext cx="473102" cy="250466"/>
            </a:xfrm>
            <a:custGeom>
              <a:avLst/>
              <a:gdLst>
                <a:gd name="connsiteX0" fmla="*/ 3975 w 473102"/>
                <a:gd name="connsiteY0" fmla="*/ 246490 h 250466"/>
                <a:gd name="connsiteX1" fmla="*/ 473102 w 473102"/>
                <a:gd name="connsiteY1" fmla="*/ 250466 h 250466"/>
                <a:gd name="connsiteX2" fmla="*/ 405516 w 473102"/>
                <a:gd name="connsiteY2" fmla="*/ 163002 h 250466"/>
                <a:gd name="connsiteX3" fmla="*/ 329979 w 473102"/>
                <a:gd name="connsiteY3" fmla="*/ 111318 h 250466"/>
                <a:gd name="connsiteX4" fmla="*/ 210709 w 473102"/>
                <a:gd name="connsiteY4" fmla="*/ 43732 h 250466"/>
                <a:gd name="connsiteX5" fmla="*/ 111318 w 473102"/>
                <a:gd name="connsiteY5" fmla="*/ 15902 h 250466"/>
                <a:gd name="connsiteX6" fmla="*/ 27829 w 473102"/>
                <a:gd name="connsiteY6" fmla="*/ 0 h 250466"/>
                <a:gd name="connsiteX7" fmla="*/ 0 w 473102"/>
                <a:gd name="connsiteY7" fmla="*/ 0 h 250466"/>
                <a:gd name="connsiteX8" fmla="*/ 3975 w 473102"/>
                <a:gd name="connsiteY8" fmla="*/ 246490 h 250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3102" h="250466">
                  <a:moveTo>
                    <a:pt x="3975" y="246490"/>
                  </a:moveTo>
                  <a:lnTo>
                    <a:pt x="473102" y="250466"/>
                  </a:lnTo>
                  <a:lnTo>
                    <a:pt x="405516" y="163002"/>
                  </a:lnTo>
                  <a:lnTo>
                    <a:pt x="329979" y="111318"/>
                  </a:lnTo>
                  <a:lnTo>
                    <a:pt x="210709" y="43732"/>
                  </a:lnTo>
                  <a:lnTo>
                    <a:pt x="111318" y="15902"/>
                  </a:lnTo>
                  <a:lnTo>
                    <a:pt x="27829" y="0"/>
                  </a:lnTo>
                  <a:lnTo>
                    <a:pt x="0" y="0"/>
                  </a:lnTo>
                  <a:lnTo>
                    <a:pt x="3975" y="246490"/>
                  </a:lnTo>
                  <a:close/>
                </a:path>
              </a:pathLst>
            </a:custGeom>
            <a:solidFill>
              <a:srgbClr val="92D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31" name="Straight Arrow Connector 30"/>
          <p:cNvCxnSpPr>
            <a:stCxn id="13" idx="2"/>
          </p:cNvCxnSpPr>
          <p:nvPr/>
        </p:nvCxnSpPr>
        <p:spPr>
          <a:xfrm rot="16200000" flipH="1">
            <a:off x="3156931" y="870929"/>
            <a:ext cx="286946" cy="231459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3" idx="2"/>
          </p:cNvCxnSpPr>
          <p:nvPr/>
        </p:nvCxnSpPr>
        <p:spPr>
          <a:xfrm rot="16200000" flipH="1">
            <a:off x="1342418" y="2685443"/>
            <a:ext cx="3935022" cy="233364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Date Placeholder 11"/>
          <p:cNvSpPr>
            <a:spLocks noGrp="1"/>
          </p:cNvSpPr>
          <p:nvPr>
            <p:ph type="dt" sz="half" idx="10"/>
          </p:nvPr>
        </p:nvSpPr>
        <p:spPr>
          <a:xfrm>
            <a:off x="457200" y="6245225"/>
            <a:ext cx="2133600" cy="476250"/>
          </a:xfrm>
        </p:spPr>
        <p:txBody>
          <a:bodyPr/>
          <a:lstStyle/>
          <a:p>
            <a:pPr>
              <a:defRPr/>
            </a:pPr>
            <a:r>
              <a:rPr lang="en-US" smtClean="0"/>
              <a:t>11/06/2010</a:t>
            </a:r>
            <a:endParaRPr lang="en-GB"/>
          </a:p>
        </p:txBody>
      </p:sp>
      <p:sp>
        <p:nvSpPr>
          <p:cNvPr id="17" name="Footer Placeholder 16"/>
          <p:cNvSpPr>
            <a:spLocks noGrp="1"/>
          </p:cNvSpPr>
          <p:nvPr>
            <p:ph type="ftr" sz="quarter" idx="11"/>
          </p:nvPr>
        </p:nvSpPr>
        <p:spPr/>
        <p:txBody>
          <a:bodyPr/>
          <a:lstStyle/>
          <a:p>
            <a:r>
              <a:rPr lang="en-GB" smtClean="0"/>
              <a:t>martin.gastal@cern.ch</a:t>
            </a:r>
            <a:endParaRPr lang="en-GB"/>
          </a:p>
        </p:txBody>
      </p:sp>
      <p:sp>
        <p:nvSpPr>
          <p:cNvPr id="18" name="Slide Number Placeholder 17"/>
          <p:cNvSpPr>
            <a:spLocks noGrp="1"/>
          </p:cNvSpPr>
          <p:nvPr>
            <p:ph type="sldNum" sz="quarter" idx="12"/>
          </p:nvPr>
        </p:nvSpPr>
        <p:spPr/>
        <p:txBody>
          <a:bodyPr/>
          <a:lstStyle/>
          <a:p>
            <a:fld id="{CC29EB5A-5FAA-4D26-8F08-19D637B5681D}" type="slidenum">
              <a:rPr lang="en-GB" smtClean="0"/>
              <a:pPr/>
              <a:t>16</a:t>
            </a:fld>
            <a:endParaRPr lang="en-GB"/>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2" cstate="print"/>
          <a:srcRect/>
          <a:stretch>
            <a:fillRect/>
          </a:stretch>
        </p:blipFill>
        <p:spPr bwMode="auto">
          <a:xfrm>
            <a:off x="6366807" y="1228858"/>
            <a:ext cx="2590800" cy="5381625"/>
          </a:xfrm>
          <a:prstGeom prst="rect">
            <a:avLst/>
          </a:prstGeom>
          <a:noFill/>
          <a:ln w="9525">
            <a:noFill/>
            <a:miter lim="800000"/>
            <a:headEnd/>
            <a:tailEnd/>
          </a:ln>
        </p:spPr>
      </p:pic>
      <p:sp>
        <p:nvSpPr>
          <p:cNvPr id="3" name="Content Placeholder 2"/>
          <p:cNvSpPr>
            <a:spLocks noGrp="1"/>
          </p:cNvSpPr>
          <p:nvPr>
            <p:ph idx="1"/>
          </p:nvPr>
        </p:nvSpPr>
        <p:spPr>
          <a:xfrm>
            <a:off x="457200" y="953730"/>
            <a:ext cx="8229600" cy="5172434"/>
          </a:xfrm>
        </p:spPr>
        <p:txBody>
          <a:bodyPr/>
          <a:lstStyle/>
          <a:p>
            <a:pPr marL="0" indent="0">
              <a:buNone/>
            </a:pPr>
            <a:r>
              <a:rPr lang="en-GB" sz="2000" dirty="0" smtClean="0">
                <a:solidFill>
                  <a:schemeClr val="accent2"/>
                </a:solidFill>
              </a:rPr>
              <a:t>Ventilation sectors:</a:t>
            </a:r>
          </a:p>
          <a:p>
            <a:pPr marL="0" indent="0">
              <a:buNone/>
            </a:pPr>
            <a:r>
              <a:rPr lang="en-GB" sz="2000" dirty="0" smtClean="0">
                <a:solidFill>
                  <a:schemeClr val="accent2"/>
                </a:solidFill>
              </a:rPr>
              <a:t>The underground area shall be divided in the following sectors:</a:t>
            </a:r>
          </a:p>
          <a:p>
            <a:pPr>
              <a:buClr>
                <a:srgbClr val="FF0000"/>
              </a:buClr>
              <a:buFont typeface="Times New Roman" pitchFamily="18" charset="0"/>
              <a:buChar char="→"/>
            </a:pPr>
            <a:r>
              <a:rPr lang="en-GB" sz="2000" dirty="0" smtClean="0">
                <a:solidFill>
                  <a:schemeClr val="accent3">
                    <a:lumMod val="95000"/>
                  </a:schemeClr>
                </a:solidFill>
              </a:rPr>
              <a:t>Cavern A</a:t>
            </a:r>
          </a:p>
          <a:p>
            <a:pPr>
              <a:buClr>
                <a:srgbClr val="FF0000"/>
              </a:buClr>
              <a:buFont typeface="Times New Roman" pitchFamily="18" charset="0"/>
              <a:buChar char="→"/>
            </a:pPr>
            <a:r>
              <a:rPr lang="en-GB" sz="2000" dirty="0" smtClean="0">
                <a:solidFill>
                  <a:schemeClr val="accent3">
                    <a:lumMod val="95000"/>
                  </a:schemeClr>
                </a:solidFill>
              </a:rPr>
              <a:t>Cavern B</a:t>
            </a:r>
          </a:p>
          <a:p>
            <a:pPr>
              <a:buClr>
                <a:srgbClr val="FF0000"/>
              </a:buClr>
              <a:buFont typeface="Times New Roman" pitchFamily="18" charset="0"/>
              <a:buChar char="→"/>
            </a:pPr>
            <a:r>
              <a:rPr lang="en-GB" sz="2000" dirty="0" smtClean="0">
                <a:solidFill>
                  <a:schemeClr val="accent3">
                    <a:lumMod val="95000"/>
                  </a:schemeClr>
                </a:solidFill>
              </a:rPr>
              <a:t>Bypass and interaction region</a:t>
            </a:r>
          </a:p>
          <a:p>
            <a:pPr>
              <a:buClr>
                <a:srgbClr val="FF0000"/>
              </a:buClr>
              <a:buFont typeface="Times New Roman" pitchFamily="18" charset="0"/>
              <a:buChar char="→"/>
            </a:pPr>
            <a:r>
              <a:rPr lang="en-GB" sz="2000" dirty="0" smtClean="0">
                <a:solidFill>
                  <a:schemeClr val="accent2"/>
                </a:solidFill>
              </a:rPr>
              <a:t>Emergency escape tunnel (2) </a:t>
            </a:r>
            <a:r>
              <a:rPr lang="en-GB" sz="1600" dirty="0" smtClean="0">
                <a:solidFill>
                  <a:schemeClr val="accent2"/>
                </a:solidFill>
              </a:rPr>
              <a:t>(changed at CES)</a:t>
            </a:r>
            <a:endParaRPr lang="en-GB" sz="2000" dirty="0" smtClean="0">
              <a:solidFill>
                <a:schemeClr val="accent2"/>
              </a:solidFill>
            </a:endParaRPr>
          </a:p>
          <a:p>
            <a:pPr>
              <a:buClr>
                <a:srgbClr val="FF0000"/>
              </a:buClr>
              <a:buFont typeface="Times New Roman" pitchFamily="18" charset="0"/>
              <a:buChar char="→"/>
            </a:pPr>
            <a:r>
              <a:rPr lang="en-GB" sz="2000" dirty="0" smtClean="0">
                <a:solidFill>
                  <a:schemeClr val="accent2"/>
                </a:solidFill>
              </a:rPr>
              <a:t>Pressurised area in shaft (2) </a:t>
            </a:r>
            <a:endParaRPr lang="en-GB" sz="2000" dirty="0">
              <a:solidFill>
                <a:schemeClr val="accent2"/>
              </a:solidFill>
            </a:endParaRPr>
          </a:p>
        </p:txBody>
      </p:sp>
      <p:sp>
        <p:nvSpPr>
          <p:cNvPr id="4" name="Date Placeholder 3"/>
          <p:cNvSpPr>
            <a:spLocks noGrp="1"/>
          </p:cNvSpPr>
          <p:nvPr>
            <p:ph type="dt" sz="half" idx="10"/>
          </p:nvPr>
        </p:nvSpPr>
        <p:spPr/>
        <p:txBody>
          <a:bodyPr/>
          <a:lstStyle/>
          <a:p>
            <a:r>
              <a:rPr lang="en-US" smtClean="0"/>
              <a:t>11/06/2010</a:t>
            </a:r>
            <a:endParaRPr lang="en-GB"/>
          </a:p>
        </p:txBody>
      </p:sp>
      <p:sp>
        <p:nvSpPr>
          <p:cNvPr id="5" name="Footer Placeholder 4"/>
          <p:cNvSpPr>
            <a:spLocks noGrp="1"/>
          </p:cNvSpPr>
          <p:nvPr>
            <p:ph type="ftr" sz="quarter" idx="11"/>
          </p:nvPr>
        </p:nvSpPr>
        <p:spPr/>
        <p:txBody>
          <a:bodyPr/>
          <a:lstStyle/>
          <a:p>
            <a:r>
              <a:rPr lang="en-GB" smtClean="0"/>
              <a:t>martin.gastal@cern.ch</a:t>
            </a:r>
            <a:endParaRPr lang="en-GB"/>
          </a:p>
        </p:txBody>
      </p:sp>
      <p:sp>
        <p:nvSpPr>
          <p:cNvPr id="6" name="Slide Number Placeholder 5"/>
          <p:cNvSpPr>
            <a:spLocks noGrp="1"/>
          </p:cNvSpPr>
          <p:nvPr>
            <p:ph type="sldNum" sz="quarter" idx="12"/>
          </p:nvPr>
        </p:nvSpPr>
        <p:spPr/>
        <p:txBody>
          <a:bodyPr/>
          <a:lstStyle/>
          <a:p>
            <a:fld id="{CC29EB5A-5FAA-4D26-8F08-19D637B5681D}" type="slidenum">
              <a:rPr lang="en-GB" smtClean="0"/>
              <a:pPr/>
              <a:t>17</a:t>
            </a:fld>
            <a:endParaRPr lang="en-GB"/>
          </a:p>
        </p:txBody>
      </p:sp>
      <p:sp>
        <p:nvSpPr>
          <p:cNvPr id="11" name="Freeform 10"/>
          <p:cNvSpPr/>
          <p:nvPr/>
        </p:nvSpPr>
        <p:spPr>
          <a:xfrm>
            <a:off x="7039580" y="3239761"/>
            <a:ext cx="302802" cy="107929"/>
          </a:xfrm>
          <a:custGeom>
            <a:avLst/>
            <a:gdLst>
              <a:gd name="connsiteX0" fmla="*/ 0 w 302802"/>
              <a:gd name="connsiteY0" fmla="*/ 107929 h 107929"/>
              <a:gd name="connsiteX1" fmla="*/ 302802 w 302802"/>
              <a:gd name="connsiteY1" fmla="*/ 104931 h 107929"/>
              <a:gd name="connsiteX2" fmla="*/ 260829 w 302802"/>
              <a:gd name="connsiteY2" fmla="*/ 47968 h 107929"/>
              <a:gd name="connsiteX3" fmla="*/ 218857 w 302802"/>
              <a:gd name="connsiteY3" fmla="*/ 20986 h 107929"/>
              <a:gd name="connsiteX4" fmla="*/ 182880 w 302802"/>
              <a:gd name="connsiteY4" fmla="*/ 5996 h 107929"/>
              <a:gd name="connsiteX5" fmla="*/ 155898 w 302802"/>
              <a:gd name="connsiteY5" fmla="*/ 0 h 107929"/>
              <a:gd name="connsiteX6" fmla="*/ 104932 w 302802"/>
              <a:gd name="connsiteY6" fmla="*/ 11992 h 107929"/>
              <a:gd name="connsiteX7" fmla="*/ 62959 w 302802"/>
              <a:gd name="connsiteY7" fmla="*/ 32978 h 107929"/>
              <a:gd name="connsiteX8" fmla="*/ 26983 w 302802"/>
              <a:gd name="connsiteY8" fmla="*/ 62958 h 107929"/>
              <a:gd name="connsiteX9" fmla="*/ 0 w 302802"/>
              <a:gd name="connsiteY9" fmla="*/ 107929 h 107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2802" h="107929">
                <a:moveTo>
                  <a:pt x="0" y="107929"/>
                </a:moveTo>
                <a:lnTo>
                  <a:pt x="302802" y="104931"/>
                </a:lnTo>
                <a:lnTo>
                  <a:pt x="260829" y="47968"/>
                </a:lnTo>
                <a:lnTo>
                  <a:pt x="218857" y="20986"/>
                </a:lnTo>
                <a:lnTo>
                  <a:pt x="182880" y="5996"/>
                </a:lnTo>
                <a:lnTo>
                  <a:pt x="155898" y="0"/>
                </a:lnTo>
                <a:lnTo>
                  <a:pt x="104932" y="11992"/>
                </a:lnTo>
                <a:lnTo>
                  <a:pt x="62959" y="32978"/>
                </a:lnTo>
                <a:lnTo>
                  <a:pt x="26983" y="62958"/>
                </a:lnTo>
                <a:lnTo>
                  <a:pt x="0" y="107929"/>
                </a:lnTo>
                <a:close/>
              </a:path>
            </a:pathLst>
          </a:custGeom>
          <a:solidFill>
            <a:srgbClr val="D600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eform 13"/>
          <p:cNvSpPr/>
          <p:nvPr/>
        </p:nvSpPr>
        <p:spPr>
          <a:xfrm rot="10800000">
            <a:off x="8163530" y="4535161"/>
            <a:ext cx="302802" cy="107929"/>
          </a:xfrm>
          <a:custGeom>
            <a:avLst/>
            <a:gdLst>
              <a:gd name="connsiteX0" fmla="*/ 0 w 302802"/>
              <a:gd name="connsiteY0" fmla="*/ 107929 h 107929"/>
              <a:gd name="connsiteX1" fmla="*/ 302802 w 302802"/>
              <a:gd name="connsiteY1" fmla="*/ 104931 h 107929"/>
              <a:gd name="connsiteX2" fmla="*/ 260829 w 302802"/>
              <a:gd name="connsiteY2" fmla="*/ 47968 h 107929"/>
              <a:gd name="connsiteX3" fmla="*/ 218857 w 302802"/>
              <a:gd name="connsiteY3" fmla="*/ 20986 h 107929"/>
              <a:gd name="connsiteX4" fmla="*/ 182880 w 302802"/>
              <a:gd name="connsiteY4" fmla="*/ 5996 h 107929"/>
              <a:gd name="connsiteX5" fmla="*/ 155898 w 302802"/>
              <a:gd name="connsiteY5" fmla="*/ 0 h 107929"/>
              <a:gd name="connsiteX6" fmla="*/ 104932 w 302802"/>
              <a:gd name="connsiteY6" fmla="*/ 11992 h 107929"/>
              <a:gd name="connsiteX7" fmla="*/ 62959 w 302802"/>
              <a:gd name="connsiteY7" fmla="*/ 32978 h 107929"/>
              <a:gd name="connsiteX8" fmla="*/ 26983 w 302802"/>
              <a:gd name="connsiteY8" fmla="*/ 62958 h 107929"/>
              <a:gd name="connsiteX9" fmla="*/ 0 w 302802"/>
              <a:gd name="connsiteY9" fmla="*/ 107929 h 107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2802" h="107929">
                <a:moveTo>
                  <a:pt x="0" y="107929"/>
                </a:moveTo>
                <a:lnTo>
                  <a:pt x="302802" y="104931"/>
                </a:lnTo>
                <a:lnTo>
                  <a:pt x="260829" y="47968"/>
                </a:lnTo>
                <a:lnTo>
                  <a:pt x="218857" y="20986"/>
                </a:lnTo>
                <a:lnTo>
                  <a:pt x="182880" y="5996"/>
                </a:lnTo>
                <a:lnTo>
                  <a:pt x="155898" y="0"/>
                </a:lnTo>
                <a:lnTo>
                  <a:pt x="104932" y="11992"/>
                </a:lnTo>
                <a:lnTo>
                  <a:pt x="62959" y="32978"/>
                </a:lnTo>
                <a:lnTo>
                  <a:pt x="26983" y="62958"/>
                </a:lnTo>
                <a:lnTo>
                  <a:pt x="0" y="107929"/>
                </a:lnTo>
                <a:close/>
              </a:path>
            </a:pathLst>
          </a:custGeom>
          <a:solidFill>
            <a:srgbClr val="D600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7" name="Group 16"/>
          <p:cNvGrpSpPr/>
          <p:nvPr/>
        </p:nvGrpSpPr>
        <p:grpSpPr>
          <a:xfrm>
            <a:off x="7223261" y="3099386"/>
            <a:ext cx="887537" cy="488950"/>
            <a:chOff x="7223261" y="3099386"/>
            <a:chExt cx="887537" cy="488950"/>
          </a:xfrm>
        </p:grpSpPr>
        <p:sp>
          <p:nvSpPr>
            <p:cNvPr id="10" name="Freeform 9"/>
            <p:cNvSpPr/>
            <p:nvPr/>
          </p:nvSpPr>
          <p:spPr>
            <a:xfrm>
              <a:off x="7393248" y="3099386"/>
              <a:ext cx="717550" cy="488950"/>
            </a:xfrm>
            <a:custGeom>
              <a:avLst/>
              <a:gdLst>
                <a:gd name="connsiteX0" fmla="*/ 0 w 717550"/>
                <a:gd name="connsiteY0" fmla="*/ 101600 h 488950"/>
                <a:gd name="connsiteX1" fmla="*/ 0 w 717550"/>
                <a:gd name="connsiteY1" fmla="*/ 0 h 488950"/>
                <a:gd name="connsiteX2" fmla="*/ 711200 w 717550"/>
                <a:gd name="connsiteY2" fmla="*/ 0 h 488950"/>
                <a:gd name="connsiteX3" fmla="*/ 717550 w 717550"/>
                <a:gd name="connsiteY3" fmla="*/ 482600 h 488950"/>
                <a:gd name="connsiteX4" fmla="*/ 673100 w 717550"/>
                <a:gd name="connsiteY4" fmla="*/ 488950 h 488950"/>
                <a:gd name="connsiteX5" fmla="*/ 666750 w 717550"/>
                <a:gd name="connsiteY5" fmla="*/ 50800 h 488950"/>
                <a:gd name="connsiteX6" fmla="*/ 50800 w 717550"/>
                <a:gd name="connsiteY6" fmla="*/ 50800 h 488950"/>
                <a:gd name="connsiteX7" fmla="*/ 57150 w 717550"/>
                <a:gd name="connsiteY7" fmla="*/ 114300 h 488950"/>
                <a:gd name="connsiteX8" fmla="*/ 0 w 717550"/>
                <a:gd name="connsiteY8" fmla="*/ 101600 h 488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7550" h="488950">
                  <a:moveTo>
                    <a:pt x="0" y="101600"/>
                  </a:moveTo>
                  <a:lnTo>
                    <a:pt x="0" y="0"/>
                  </a:lnTo>
                  <a:lnTo>
                    <a:pt x="711200" y="0"/>
                  </a:lnTo>
                  <a:cubicBezTo>
                    <a:pt x="713317" y="160867"/>
                    <a:pt x="715433" y="321733"/>
                    <a:pt x="717550" y="482600"/>
                  </a:cubicBezTo>
                  <a:lnTo>
                    <a:pt x="673100" y="488950"/>
                  </a:lnTo>
                  <a:cubicBezTo>
                    <a:pt x="670983" y="342900"/>
                    <a:pt x="668867" y="196850"/>
                    <a:pt x="666750" y="50800"/>
                  </a:cubicBezTo>
                  <a:lnTo>
                    <a:pt x="50800" y="50800"/>
                  </a:lnTo>
                  <a:lnTo>
                    <a:pt x="57150" y="114300"/>
                  </a:lnTo>
                  <a:lnTo>
                    <a:pt x="0" y="101600"/>
                  </a:lnTo>
                  <a:close/>
                </a:path>
              </a:pathLst>
            </a:custGeom>
            <a:solidFill>
              <a:srgbClr val="D6009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7396147" y="3108961"/>
              <a:ext cx="59960" cy="218856"/>
            </a:xfrm>
            <a:prstGeom prst="rect">
              <a:avLst/>
            </a:prstGeom>
            <a:solidFill>
              <a:srgbClr val="D600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rot="16200000">
              <a:off x="7302709" y="3189408"/>
              <a:ext cx="59960" cy="218856"/>
            </a:xfrm>
            <a:prstGeom prst="rect">
              <a:avLst/>
            </a:prstGeom>
            <a:solidFill>
              <a:srgbClr val="D600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 name="Group 17"/>
          <p:cNvGrpSpPr/>
          <p:nvPr/>
        </p:nvGrpSpPr>
        <p:grpSpPr>
          <a:xfrm rot="10800000">
            <a:off x="7357670" y="4280110"/>
            <a:ext cx="887537" cy="488950"/>
            <a:chOff x="7223261" y="3099386"/>
            <a:chExt cx="887537" cy="488950"/>
          </a:xfrm>
        </p:grpSpPr>
        <p:sp>
          <p:nvSpPr>
            <p:cNvPr id="19" name="Freeform 18"/>
            <p:cNvSpPr/>
            <p:nvPr/>
          </p:nvSpPr>
          <p:spPr>
            <a:xfrm>
              <a:off x="7393248" y="3099386"/>
              <a:ext cx="717550" cy="488950"/>
            </a:xfrm>
            <a:custGeom>
              <a:avLst/>
              <a:gdLst>
                <a:gd name="connsiteX0" fmla="*/ 0 w 717550"/>
                <a:gd name="connsiteY0" fmla="*/ 101600 h 488950"/>
                <a:gd name="connsiteX1" fmla="*/ 0 w 717550"/>
                <a:gd name="connsiteY1" fmla="*/ 0 h 488950"/>
                <a:gd name="connsiteX2" fmla="*/ 711200 w 717550"/>
                <a:gd name="connsiteY2" fmla="*/ 0 h 488950"/>
                <a:gd name="connsiteX3" fmla="*/ 717550 w 717550"/>
                <a:gd name="connsiteY3" fmla="*/ 482600 h 488950"/>
                <a:gd name="connsiteX4" fmla="*/ 673100 w 717550"/>
                <a:gd name="connsiteY4" fmla="*/ 488950 h 488950"/>
                <a:gd name="connsiteX5" fmla="*/ 666750 w 717550"/>
                <a:gd name="connsiteY5" fmla="*/ 50800 h 488950"/>
                <a:gd name="connsiteX6" fmla="*/ 50800 w 717550"/>
                <a:gd name="connsiteY6" fmla="*/ 50800 h 488950"/>
                <a:gd name="connsiteX7" fmla="*/ 57150 w 717550"/>
                <a:gd name="connsiteY7" fmla="*/ 114300 h 488950"/>
                <a:gd name="connsiteX8" fmla="*/ 0 w 717550"/>
                <a:gd name="connsiteY8" fmla="*/ 101600 h 488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7550" h="488950">
                  <a:moveTo>
                    <a:pt x="0" y="101600"/>
                  </a:moveTo>
                  <a:lnTo>
                    <a:pt x="0" y="0"/>
                  </a:lnTo>
                  <a:lnTo>
                    <a:pt x="711200" y="0"/>
                  </a:lnTo>
                  <a:cubicBezTo>
                    <a:pt x="713317" y="160867"/>
                    <a:pt x="715433" y="321733"/>
                    <a:pt x="717550" y="482600"/>
                  </a:cubicBezTo>
                  <a:lnTo>
                    <a:pt x="673100" y="488950"/>
                  </a:lnTo>
                  <a:cubicBezTo>
                    <a:pt x="670983" y="342900"/>
                    <a:pt x="668867" y="196850"/>
                    <a:pt x="666750" y="50800"/>
                  </a:cubicBezTo>
                  <a:lnTo>
                    <a:pt x="50800" y="50800"/>
                  </a:lnTo>
                  <a:lnTo>
                    <a:pt x="57150" y="114300"/>
                  </a:lnTo>
                  <a:lnTo>
                    <a:pt x="0" y="101600"/>
                  </a:lnTo>
                  <a:close/>
                </a:path>
              </a:pathLst>
            </a:custGeom>
            <a:solidFill>
              <a:srgbClr val="D6009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7396147" y="3108961"/>
              <a:ext cx="59960" cy="218856"/>
            </a:xfrm>
            <a:prstGeom prst="rect">
              <a:avLst/>
            </a:prstGeom>
            <a:solidFill>
              <a:srgbClr val="D600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rot="16200000">
              <a:off x="7302709" y="3189408"/>
              <a:ext cx="59960" cy="218856"/>
            </a:xfrm>
            <a:prstGeom prst="rect">
              <a:avLst/>
            </a:prstGeom>
            <a:solidFill>
              <a:srgbClr val="D600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3" name="Picture 2" descr="\\cern.ch\dfs\Users\m\mgastal\Documents\MyDocs\Projects\CMS\presentation\images\Blast Doors\UPS.jpg"/>
          <p:cNvPicPr>
            <a:picLocks noChangeAspect="1" noChangeArrowheads="1"/>
          </p:cNvPicPr>
          <p:nvPr/>
        </p:nvPicPr>
        <p:blipFill>
          <a:blip r:embed="rId3" cstate="print"/>
          <a:srcRect/>
          <a:stretch>
            <a:fillRect/>
          </a:stretch>
        </p:blipFill>
        <p:spPr bwMode="auto">
          <a:xfrm>
            <a:off x="304800" y="3559968"/>
            <a:ext cx="2771775" cy="2078831"/>
          </a:xfrm>
          <a:prstGeom prst="rect">
            <a:avLst/>
          </a:prstGeom>
          <a:noFill/>
        </p:spPr>
      </p:pic>
      <p:sp>
        <p:nvSpPr>
          <p:cNvPr id="22" name="TextBox 21"/>
          <p:cNvSpPr txBox="1"/>
          <p:nvPr/>
        </p:nvSpPr>
        <p:spPr>
          <a:xfrm>
            <a:off x="2133600" y="5638800"/>
            <a:ext cx="4532010" cy="923330"/>
          </a:xfrm>
          <a:prstGeom prst="rect">
            <a:avLst/>
          </a:prstGeom>
          <a:noFill/>
          <a:ln>
            <a:solidFill>
              <a:srgbClr val="FFC000"/>
            </a:solidFill>
          </a:ln>
        </p:spPr>
        <p:txBody>
          <a:bodyPr wrap="none" rtlCol="0">
            <a:spAutoFit/>
          </a:bodyPr>
          <a:lstStyle/>
          <a:p>
            <a:r>
              <a:rPr lang="en-GB" dirty="0" smtClean="0">
                <a:solidFill>
                  <a:schemeClr val="accent2"/>
                </a:solidFill>
              </a:rPr>
              <a:t>Suggestion from DGS-SC: Each escape</a:t>
            </a:r>
          </a:p>
          <a:p>
            <a:r>
              <a:rPr lang="en-GB" dirty="0" smtClean="0">
                <a:solidFill>
                  <a:schemeClr val="accent2"/>
                </a:solidFill>
              </a:rPr>
              <a:t> gallery should connect directly into a shaft</a:t>
            </a:r>
          </a:p>
          <a:p>
            <a:r>
              <a:rPr lang="en-GB" dirty="0" smtClean="0">
                <a:solidFill>
                  <a:schemeClr val="accent2"/>
                </a:solidFill>
              </a:rPr>
              <a:t> shelter area</a:t>
            </a:r>
            <a:endParaRPr lang="en-GB" dirty="0">
              <a:solidFill>
                <a:schemeClr val="accent2"/>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2" cstate="print"/>
          <a:srcRect/>
          <a:stretch>
            <a:fillRect/>
          </a:stretch>
        </p:blipFill>
        <p:spPr bwMode="auto">
          <a:xfrm>
            <a:off x="6176953" y="1214421"/>
            <a:ext cx="2590800" cy="5381625"/>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US" smtClean="0"/>
              <a:t>11/06/2010</a:t>
            </a:r>
            <a:endParaRPr lang="en-GB"/>
          </a:p>
        </p:txBody>
      </p:sp>
      <p:sp>
        <p:nvSpPr>
          <p:cNvPr id="5" name="Footer Placeholder 4"/>
          <p:cNvSpPr>
            <a:spLocks noGrp="1"/>
          </p:cNvSpPr>
          <p:nvPr>
            <p:ph type="ftr" sz="quarter" idx="11"/>
          </p:nvPr>
        </p:nvSpPr>
        <p:spPr/>
        <p:txBody>
          <a:bodyPr/>
          <a:lstStyle/>
          <a:p>
            <a:r>
              <a:rPr lang="en-GB" smtClean="0"/>
              <a:t>martin.gastal@cern.ch</a:t>
            </a:r>
            <a:endParaRPr lang="en-GB"/>
          </a:p>
        </p:txBody>
      </p:sp>
      <p:sp>
        <p:nvSpPr>
          <p:cNvPr id="6" name="Slide Number Placeholder 5"/>
          <p:cNvSpPr>
            <a:spLocks noGrp="1"/>
          </p:cNvSpPr>
          <p:nvPr>
            <p:ph type="sldNum" sz="quarter" idx="12"/>
          </p:nvPr>
        </p:nvSpPr>
        <p:spPr/>
        <p:txBody>
          <a:bodyPr/>
          <a:lstStyle/>
          <a:p>
            <a:fld id="{CC29EB5A-5FAA-4D26-8F08-19D637B5681D}" type="slidenum">
              <a:rPr lang="en-GB" smtClean="0"/>
              <a:pPr/>
              <a:t>18</a:t>
            </a:fld>
            <a:endParaRPr lang="en-GB" dirty="0"/>
          </a:p>
        </p:txBody>
      </p:sp>
      <p:grpSp>
        <p:nvGrpSpPr>
          <p:cNvPr id="7" name="Group 17"/>
          <p:cNvGrpSpPr/>
          <p:nvPr/>
        </p:nvGrpSpPr>
        <p:grpSpPr>
          <a:xfrm>
            <a:off x="6726435" y="2343725"/>
            <a:ext cx="1133475" cy="3133725"/>
            <a:chOff x="3771900" y="2200275"/>
            <a:chExt cx="1133475" cy="3133725"/>
          </a:xfrm>
          <a:solidFill>
            <a:srgbClr val="92D050">
              <a:alpha val="49000"/>
            </a:srgbClr>
          </a:solidFill>
        </p:grpSpPr>
        <p:sp>
          <p:nvSpPr>
            <p:cNvPr id="8" name="Freeform 7"/>
            <p:cNvSpPr/>
            <p:nvPr/>
          </p:nvSpPr>
          <p:spPr>
            <a:xfrm>
              <a:off x="4276725" y="2200275"/>
              <a:ext cx="628650" cy="3133725"/>
            </a:xfrm>
            <a:custGeom>
              <a:avLst/>
              <a:gdLst>
                <a:gd name="connsiteX0" fmla="*/ 361950 w 628650"/>
                <a:gd name="connsiteY0" fmla="*/ 0 h 3133725"/>
                <a:gd name="connsiteX1" fmla="*/ 400050 w 628650"/>
                <a:gd name="connsiteY1" fmla="*/ 1400175 h 3133725"/>
                <a:gd name="connsiteX2" fmla="*/ 628650 w 628650"/>
                <a:gd name="connsiteY2" fmla="*/ 1400175 h 3133725"/>
                <a:gd name="connsiteX3" fmla="*/ 628650 w 628650"/>
                <a:gd name="connsiteY3" fmla="*/ 1733550 h 3133725"/>
                <a:gd name="connsiteX4" fmla="*/ 390525 w 628650"/>
                <a:gd name="connsiteY4" fmla="*/ 1733550 h 3133725"/>
                <a:gd name="connsiteX5" fmla="*/ 361950 w 628650"/>
                <a:gd name="connsiteY5" fmla="*/ 3114675 h 3133725"/>
                <a:gd name="connsiteX6" fmla="*/ 190500 w 628650"/>
                <a:gd name="connsiteY6" fmla="*/ 3133725 h 3133725"/>
                <a:gd name="connsiteX7" fmla="*/ 209550 w 628650"/>
                <a:gd name="connsiteY7" fmla="*/ 2962275 h 3133725"/>
                <a:gd name="connsiteX8" fmla="*/ 238125 w 628650"/>
                <a:gd name="connsiteY8" fmla="*/ 2781300 h 3133725"/>
                <a:gd name="connsiteX9" fmla="*/ 257175 w 628650"/>
                <a:gd name="connsiteY9" fmla="*/ 1733550 h 3133725"/>
                <a:gd name="connsiteX10" fmla="*/ 0 w 628650"/>
                <a:gd name="connsiteY10" fmla="*/ 1733550 h 3133725"/>
                <a:gd name="connsiteX11" fmla="*/ 9525 w 628650"/>
                <a:gd name="connsiteY11" fmla="*/ 1400175 h 3133725"/>
                <a:gd name="connsiteX12" fmla="*/ 257175 w 628650"/>
                <a:gd name="connsiteY12" fmla="*/ 1400175 h 3133725"/>
                <a:gd name="connsiteX13" fmla="*/ 238125 w 628650"/>
                <a:gd name="connsiteY13" fmla="*/ 333375 h 3133725"/>
                <a:gd name="connsiteX14" fmla="*/ 180975 w 628650"/>
                <a:gd name="connsiteY14" fmla="*/ 342900 h 3133725"/>
                <a:gd name="connsiteX15" fmla="*/ 209550 w 628650"/>
                <a:gd name="connsiteY15" fmla="*/ 0 h 3133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8650" h="3133725">
                  <a:moveTo>
                    <a:pt x="361950" y="0"/>
                  </a:moveTo>
                  <a:lnTo>
                    <a:pt x="400050" y="1400175"/>
                  </a:lnTo>
                  <a:lnTo>
                    <a:pt x="628650" y="1400175"/>
                  </a:lnTo>
                  <a:lnTo>
                    <a:pt x="628650" y="1733550"/>
                  </a:lnTo>
                  <a:lnTo>
                    <a:pt x="390525" y="1733550"/>
                  </a:lnTo>
                  <a:lnTo>
                    <a:pt x="361950" y="3114675"/>
                  </a:lnTo>
                  <a:lnTo>
                    <a:pt x="190500" y="3133725"/>
                  </a:lnTo>
                  <a:lnTo>
                    <a:pt x="209550" y="2962275"/>
                  </a:lnTo>
                  <a:lnTo>
                    <a:pt x="238125" y="2781300"/>
                  </a:lnTo>
                  <a:lnTo>
                    <a:pt x="257175" y="1733550"/>
                  </a:lnTo>
                  <a:lnTo>
                    <a:pt x="0" y="1733550"/>
                  </a:lnTo>
                  <a:lnTo>
                    <a:pt x="9525" y="1400175"/>
                  </a:lnTo>
                  <a:lnTo>
                    <a:pt x="257175" y="1400175"/>
                  </a:lnTo>
                  <a:lnTo>
                    <a:pt x="238125" y="333375"/>
                  </a:lnTo>
                  <a:lnTo>
                    <a:pt x="180975" y="342900"/>
                  </a:lnTo>
                  <a:lnTo>
                    <a:pt x="209550" y="0"/>
                  </a:lnTo>
                </a:path>
              </a:pathLst>
            </a:custGeom>
            <a:grp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Freeform 8"/>
            <p:cNvSpPr/>
            <p:nvPr/>
          </p:nvSpPr>
          <p:spPr>
            <a:xfrm>
              <a:off x="3771900" y="2390775"/>
              <a:ext cx="809625" cy="2809875"/>
            </a:xfrm>
            <a:custGeom>
              <a:avLst/>
              <a:gdLst>
                <a:gd name="connsiteX0" fmla="*/ 676275 w 809625"/>
                <a:gd name="connsiteY0" fmla="*/ 0 h 2809875"/>
                <a:gd name="connsiteX1" fmla="*/ 638175 w 809625"/>
                <a:gd name="connsiteY1" fmla="*/ 76200 h 2809875"/>
                <a:gd name="connsiteX2" fmla="*/ 552450 w 809625"/>
                <a:gd name="connsiteY2" fmla="*/ 123825 h 2809875"/>
                <a:gd name="connsiteX3" fmla="*/ 371475 w 809625"/>
                <a:gd name="connsiteY3" fmla="*/ 171450 h 2809875"/>
                <a:gd name="connsiteX4" fmla="*/ 238125 w 809625"/>
                <a:gd name="connsiteY4" fmla="*/ 219075 h 2809875"/>
                <a:gd name="connsiteX5" fmla="*/ 85725 w 809625"/>
                <a:gd name="connsiteY5" fmla="*/ 323850 h 2809875"/>
                <a:gd name="connsiteX6" fmla="*/ 19050 w 809625"/>
                <a:gd name="connsiteY6" fmla="*/ 466725 h 2809875"/>
                <a:gd name="connsiteX7" fmla="*/ 0 w 809625"/>
                <a:gd name="connsiteY7" fmla="*/ 581025 h 2809875"/>
                <a:gd name="connsiteX8" fmla="*/ 9525 w 809625"/>
                <a:gd name="connsiteY8" fmla="*/ 2181225 h 2809875"/>
                <a:gd name="connsiteX9" fmla="*/ 47625 w 809625"/>
                <a:gd name="connsiteY9" fmla="*/ 2362200 h 2809875"/>
                <a:gd name="connsiteX10" fmla="*/ 142875 w 809625"/>
                <a:gd name="connsiteY10" fmla="*/ 2486025 h 2809875"/>
                <a:gd name="connsiteX11" fmla="*/ 314325 w 809625"/>
                <a:gd name="connsiteY11" fmla="*/ 2562225 h 2809875"/>
                <a:gd name="connsiteX12" fmla="*/ 590550 w 809625"/>
                <a:gd name="connsiteY12" fmla="*/ 2657475 h 2809875"/>
                <a:gd name="connsiteX13" fmla="*/ 676275 w 809625"/>
                <a:gd name="connsiteY13" fmla="*/ 2714625 h 2809875"/>
                <a:gd name="connsiteX14" fmla="*/ 704850 w 809625"/>
                <a:gd name="connsiteY14" fmla="*/ 2800350 h 2809875"/>
                <a:gd name="connsiteX15" fmla="*/ 809625 w 809625"/>
                <a:gd name="connsiteY15" fmla="*/ 2809875 h 2809875"/>
                <a:gd name="connsiteX16" fmla="*/ 800100 w 809625"/>
                <a:gd name="connsiteY16" fmla="*/ 2600325 h 2809875"/>
                <a:gd name="connsiteX17" fmla="*/ 704850 w 809625"/>
                <a:gd name="connsiteY17" fmla="*/ 2619375 h 2809875"/>
                <a:gd name="connsiteX18" fmla="*/ 609600 w 809625"/>
                <a:gd name="connsiteY18" fmla="*/ 2562225 h 2809875"/>
                <a:gd name="connsiteX19" fmla="*/ 438150 w 809625"/>
                <a:gd name="connsiteY19" fmla="*/ 2505075 h 2809875"/>
                <a:gd name="connsiteX20" fmla="*/ 247650 w 809625"/>
                <a:gd name="connsiteY20" fmla="*/ 2438400 h 2809875"/>
                <a:gd name="connsiteX21" fmla="*/ 133350 w 809625"/>
                <a:gd name="connsiteY21" fmla="*/ 2343150 h 2809875"/>
                <a:gd name="connsiteX22" fmla="*/ 104775 w 809625"/>
                <a:gd name="connsiteY22" fmla="*/ 2228850 h 2809875"/>
                <a:gd name="connsiteX23" fmla="*/ 104775 w 809625"/>
                <a:gd name="connsiteY23" fmla="*/ 561975 h 2809875"/>
                <a:gd name="connsiteX24" fmla="*/ 133350 w 809625"/>
                <a:gd name="connsiteY24" fmla="*/ 409575 h 2809875"/>
                <a:gd name="connsiteX25" fmla="*/ 219075 w 809625"/>
                <a:gd name="connsiteY25" fmla="*/ 333375 h 2809875"/>
                <a:gd name="connsiteX26" fmla="*/ 333375 w 809625"/>
                <a:gd name="connsiteY26" fmla="*/ 285750 h 2809875"/>
                <a:gd name="connsiteX27" fmla="*/ 523875 w 809625"/>
                <a:gd name="connsiteY27" fmla="*/ 228600 h 2809875"/>
                <a:gd name="connsiteX28" fmla="*/ 666750 w 809625"/>
                <a:gd name="connsiteY28" fmla="*/ 171450 h 2809875"/>
                <a:gd name="connsiteX29" fmla="*/ 781050 w 809625"/>
                <a:gd name="connsiteY29" fmla="*/ 85725 h 2809875"/>
                <a:gd name="connsiteX30" fmla="*/ 676275 w 809625"/>
                <a:gd name="connsiteY30" fmla="*/ 0 h 2809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809625" h="2809875">
                  <a:moveTo>
                    <a:pt x="676275" y="0"/>
                  </a:moveTo>
                  <a:lnTo>
                    <a:pt x="638175" y="76200"/>
                  </a:lnTo>
                  <a:lnTo>
                    <a:pt x="552450" y="123825"/>
                  </a:lnTo>
                  <a:lnTo>
                    <a:pt x="371475" y="171450"/>
                  </a:lnTo>
                  <a:lnTo>
                    <a:pt x="238125" y="219075"/>
                  </a:lnTo>
                  <a:lnTo>
                    <a:pt x="85725" y="323850"/>
                  </a:lnTo>
                  <a:lnTo>
                    <a:pt x="19050" y="466725"/>
                  </a:lnTo>
                  <a:lnTo>
                    <a:pt x="0" y="581025"/>
                  </a:lnTo>
                  <a:lnTo>
                    <a:pt x="9525" y="2181225"/>
                  </a:lnTo>
                  <a:lnTo>
                    <a:pt x="47625" y="2362200"/>
                  </a:lnTo>
                  <a:lnTo>
                    <a:pt x="142875" y="2486025"/>
                  </a:lnTo>
                  <a:lnTo>
                    <a:pt x="314325" y="2562225"/>
                  </a:lnTo>
                  <a:lnTo>
                    <a:pt x="590550" y="2657475"/>
                  </a:lnTo>
                  <a:lnTo>
                    <a:pt x="676275" y="2714625"/>
                  </a:lnTo>
                  <a:lnTo>
                    <a:pt x="704850" y="2800350"/>
                  </a:lnTo>
                  <a:lnTo>
                    <a:pt x="809625" y="2809875"/>
                  </a:lnTo>
                  <a:lnTo>
                    <a:pt x="800100" y="2600325"/>
                  </a:lnTo>
                  <a:lnTo>
                    <a:pt x="704850" y="2619375"/>
                  </a:lnTo>
                  <a:lnTo>
                    <a:pt x="609600" y="2562225"/>
                  </a:lnTo>
                  <a:lnTo>
                    <a:pt x="438150" y="2505075"/>
                  </a:lnTo>
                  <a:lnTo>
                    <a:pt x="247650" y="2438400"/>
                  </a:lnTo>
                  <a:lnTo>
                    <a:pt x="133350" y="2343150"/>
                  </a:lnTo>
                  <a:lnTo>
                    <a:pt x="104775" y="2228850"/>
                  </a:lnTo>
                  <a:lnTo>
                    <a:pt x="104775" y="561975"/>
                  </a:lnTo>
                  <a:lnTo>
                    <a:pt x="133350" y="409575"/>
                  </a:lnTo>
                  <a:lnTo>
                    <a:pt x="219075" y="333375"/>
                  </a:lnTo>
                  <a:lnTo>
                    <a:pt x="333375" y="285750"/>
                  </a:lnTo>
                  <a:lnTo>
                    <a:pt x="523875" y="228600"/>
                  </a:lnTo>
                  <a:lnTo>
                    <a:pt x="666750" y="171450"/>
                  </a:lnTo>
                  <a:lnTo>
                    <a:pt x="781050" y="85725"/>
                  </a:lnTo>
                  <a:lnTo>
                    <a:pt x="67627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Freeform 9"/>
          <p:cNvSpPr/>
          <p:nvPr/>
        </p:nvSpPr>
        <p:spPr>
          <a:xfrm>
            <a:off x="7426692" y="1302589"/>
            <a:ext cx="210312" cy="1042416"/>
          </a:xfrm>
          <a:custGeom>
            <a:avLst/>
            <a:gdLst>
              <a:gd name="connsiteX0" fmla="*/ 0 w 210312"/>
              <a:gd name="connsiteY0" fmla="*/ 0 h 1042416"/>
              <a:gd name="connsiteX1" fmla="*/ 0 w 210312"/>
              <a:gd name="connsiteY1" fmla="*/ 0 h 1042416"/>
              <a:gd name="connsiteX2" fmla="*/ 182880 w 210312"/>
              <a:gd name="connsiteY2" fmla="*/ 0 h 1042416"/>
              <a:gd name="connsiteX3" fmla="*/ 210312 w 210312"/>
              <a:gd name="connsiteY3" fmla="*/ 1042416 h 1042416"/>
              <a:gd name="connsiteX4" fmla="*/ 18288 w 210312"/>
              <a:gd name="connsiteY4" fmla="*/ 1042416 h 1042416"/>
              <a:gd name="connsiteX5" fmla="*/ 0 w 210312"/>
              <a:gd name="connsiteY5" fmla="*/ 0 h 104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0312" h="1042416">
                <a:moveTo>
                  <a:pt x="0" y="0"/>
                </a:moveTo>
                <a:lnTo>
                  <a:pt x="0" y="0"/>
                </a:lnTo>
                <a:lnTo>
                  <a:pt x="182880" y="0"/>
                </a:lnTo>
                <a:lnTo>
                  <a:pt x="210312" y="1042416"/>
                </a:lnTo>
                <a:lnTo>
                  <a:pt x="18288" y="1042416"/>
                </a:lnTo>
                <a:lnTo>
                  <a:pt x="0" y="0"/>
                </a:lnTo>
                <a:close/>
              </a:path>
            </a:pathLst>
          </a:custGeom>
          <a:solidFill>
            <a:srgbClr val="FFC000">
              <a:alpha val="4900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p:nvPr/>
        </p:nvSpPr>
        <p:spPr>
          <a:xfrm>
            <a:off x="7426692" y="5480021"/>
            <a:ext cx="201168" cy="1024128"/>
          </a:xfrm>
          <a:custGeom>
            <a:avLst/>
            <a:gdLst>
              <a:gd name="connsiteX0" fmla="*/ 0 w 201168"/>
              <a:gd name="connsiteY0" fmla="*/ 1024128 h 1024128"/>
              <a:gd name="connsiteX1" fmla="*/ 27432 w 201168"/>
              <a:gd name="connsiteY1" fmla="*/ 0 h 1024128"/>
              <a:gd name="connsiteX2" fmla="*/ 201168 w 201168"/>
              <a:gd name="connsiteY2" fmla="*/ 0 h 1024128"/>
              <a:gd name="connsiteX3" fmla="*/ 192024 w 201168"/>
              <a:gd name="connsiteY3" fmla="*/ 1014984 h 1024128"/>
              <a:gd name="connsiteX4" fmla="*/ 0 w 201168"/>
              <a:gd name="connsiteY4" fmla="*/ 1024128 h 102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168" h="1024128">
                <a:moveTo>
                  <a:pt x="0" y="1024128"/>
                </a:moveTo>
                <a:lnTo>
                  <a:pt x="27432" y="0"/>
                </a:lnTo>
                <a:lnTo>
                  <a:pt x="201168" y="0"/>
                </a:lnTo>
                <a:lnTo>
                  <a:pt x="192024" y="1014984"/>
                </a:lnTo>
                <a:lnTo>
                  <a:pt x="0" y="1024128"/>
                </a:lnTo>
                <a:close/>
              </a:path>
            </a:pathLst>
          </a:custGeom>
          <a:solidFill>
            <a:srgbClr val="FFC000">
              <a:alpha val="4900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p:cNvSpPr/>
          <p:nvPr/>
        </p:nvSpPr>
        <p:spPr>
          <a:xfrm>
            <a:off x="7869632" y="3533890"/>
            <a:ext cx="510639" cy="1140031"/>
          </a:xfrm>
          <a:custGeom>
            <a:avLst/>
            <a:gdLst>
              <a:gd name="connsiteX0" fmla="*/ 0 w 510639"/>
              <a:gd name="connsiteY0" fmla="*/ 41564 h 1140031"/>
              <a:gd name="connsiteX1" fmla="*/ 106878 w 510639"/>
              <a:gd name="connsiteY1" fmla="*/ 11876 h 1140031"/>
              <a:gd name="connsiteX2" fmla="*/ 201881 w 510639"/>
              <a:gd name="connsiteY2" fmla="*/ 5938 h 1140031"/>
              <a:gd name="connsiteX3" fmla="*/ 279071 w 510639"/>
              <a:gd name="connsiteY3" fmla="*/ 0 h 1140031"/>
              <a:gd name="connsiteX4" fmla="*/ 356260 w 510639"/>
              <a:gd name="connsiteY4" fmla="*/ 11876 h 1140031"/>
              <a:gd name="connsiteX5" fmla="*/ 457200 w 510639"/>
              <a:gd name="connsiteY5" fmla="*/ 29689 h 1140031"/>
              <a:gd name="connsiteX6" fmla="*/ 504702 w 510639"/>
              <a:gd name="connsiteY6" fmla="*/ 47502 h 1140031"/>
              <a:gd name="connsiteX7" fmla="*/ 510639 w 510639"/>
              <a:gd name="connsiteY7" fmla="*/ 1080655 h 1140031"/>
              <a:gd name="connsiteX8" fmla="*/ 433450 w 510639"/>
              <a:gd name="connsiteY8" fmla="*/ 1110343 h 1140031"/>
              <a:gd name="connsiteX9" fmla="*/ 285008 w 510639"/>
              <a:gd name="connsiteY9" fmla="*/ 1134094 h 1140031"/>
              <a:gd name="connsiteX10" fmla="*/ 255320 w 510639"/>
              <a:gd name="connsiteY10" fmla="*/ 1140031 h 1140031"/>
              <a:gd name="connsiteX11" fmla="*/ 166255 w 510639"/>
              <a:gd name="connsiteY11" fmla="*/ 1134094 h 1140031"/>
              <a:gd name="connsiteX12" fmla="*/ 95003 w 510639"/>
              <a:gd name="connsiteY12" fmla="*/ 1122218 h 1140031"/>
              <a:gd name="connsiteX13" fmla="*/ 5938 w 510639"/>
              <a:gd name="connsiteY13" fmla="*/ 1098468 h 1140031"/>
              <a:gd name="connsiteX14" fmla="*/ 0 w 510639"/>
              <a:gd name="connsiteY14" fmla="*/ 41564 h 114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0639" h="1140031">
                <a:moveTo>
                  <a:pt x="0" y="41564"/>
                </a:moveTo>
                <a:lnTo>
                  <a:pt x="106878" y="11876"/>
                </a:lnTo>
                <a:lnTo>
                  <a:pt x="201881" y="5938"/>
                </a:lnTo>
                <a:lnTo>
                  <a:pt x="279071" y="0"/>
                </a:lnTo>
                <a:lnTo>
                  <a:pt x="356260" y="11876"/>
                </a:lnTo>
                <a:lnTo>
                  <a:pt x="457200" y="29689"/>
                </a:lnTo>
                <a:lnTo>
                  <a:pt x="504702" y="47502"/>
                </a:lnTo>
                <a:lnTo>
                  <a:pt x="510639" y="1080655"/>
                </a:lnTo>
                <a:lnTo>
                  <a:pt x="433450" y="1110343"/>
                </a:lnTo>
                <a:lnTo>
                  <a:pt x="285008" y="1134094"/>
                </a:lnTo>
                <a:lnTo>
                  <a:pt x="255320" y="1140031"/>
                </a:lnTo>
                <a:lnTo>
                  <a:pt x="166255" y="1134094"/>
                </a:lnTo>
                <a:lnTo>
                  <a:pt x="95003" y="1122218"/>
                </a:lnTo>
                <a:lnTo>
                  <a:pt x="5938" y="1098468"/>
                </a:lnTo>
                <a:cubicBezTo>
                  <a:pt x="3959" y="748146"/>
                  <a:pt x="1979" y="397824"/>
                  <a:pt x="0" y="41564"/>
                </a:cubicBezTo>
                <a:close/>
              </a:path>
            </a:pathLst>
          </a:custGeom>
          <a:solidFill>
            <a:srgbClr val="FFFF00">
              <a:alpha val="5100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12"/>
          <p:cNvSpPr/>
          <p:nvPr/>
        </p:nvSpPr>
        <p:spPr>
          <a:xfrm>
            <a:off x="6745435" y="3147206"/>
            <a:ext cx="510639" cy="1140031"/>
          </a:xfrm>
          <a:custGeom>
            <a:avLst/>
            <a:gdLst>
              <a:gd name="connsiteX0" fmla="*/ 0 w 510639"/>
              <a:gd name="connsiteY0" fmla="*/ 41564 h 1140031"/>
              <a:gd name="connsiteX1" fmla="*/ 106878 w 510639"/>
              <a:gd name="connsiteY1" fmla="*/ 11876 h 1140031"/>
              <a:gd name="connsiteX2" fmla="*/ 201881 w 510639"/>
              <a:gd name="connsiteY2" fmla="*/ 5938 h 1140031"/>
              <a:gd name="connsiteX3" fmla="*/ 279071 w 510639"/>
              <a:gd name="connsiteY3" fmla="*/ 0 h 1140031"/>
              <a:gd name="connsiteX4" fmla="*/ 356260 w 510639"/>
              <a:gd name="connsiteY4" fmla="*/ 11876 h 1140031"/>
              <a:gd name="connsiteX5" fmla="*/ 457200 w 510639"/>
              <a:gd name="connsiteY5" fmla="*/ 29689 h 1140031"/>
              <a:gd name="connsiteX6" fmla="*/ 504702 w 510639"/>
              <a:gd name="connsiteY6" fmla="*/ 47502 h 1140031"/>
              <a:gd name="connsiteX7" fmla="*/ 510639 w 510639"/>
              <a:gd name="connsiteY7" fmla="*/ 1080655 h 1140031"/>
              <a:gd name="connsiteX8" fmla="*/ 433450 w 510639"/>
              <a:gd name="connsiteY8" fmla="*/ 1110343 h 1140031"/>
              <a:gd name="connsiteX9" fmla="*/ 285008 w 510639"/>
              <a:gd name="connsiteY9" fmla="*/ 1134094 h 1140031"/>
              <a:gd name="connsiteX10" fmla="*/ 255320 w 510639"/>
              <a:gd name="connsiteY10" fmla="*/ 1140031 h 1140031"/>
              <a:gd name="connsiteX11" fmla="*/ 166255 w 510639"/>
              <a:gd name="connsiteY11" fmla="*/ 1134094 h 1140031"/>
              <a:gd name="connsiteX12" fmla="*/ 95003 w 510639"/>
              <a:gd name="connsiteY12" fmla="*/ 1122218 h 1140031"/>
              <a:gd name="connsiteX13" fmla="*/ 5938 w 510639"/>
              <a:gd name="connsiteY13" fmla="*/ 1098468 h 1140031"/>
              <a:gd name="connsiteX14" fmla="*/ 0 w 510639"/>
              <a:gd name="connsiteY14" fmla="*/ 41564 h 114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0639" h="1140031">
                <a:moveTo>
                  <a:pt x="0" y="41564"/>
                </a:moveTo>
                <a:lnTo>
                  <a:pt x="106878" y="11876"/>
                </a:lnTo>
                <a:lnTo>
                  <a:pt x="201881" y="5938"/>
                </a:lnTo>
                <a:lnTo>
                  <a:pt x="279071" y="0"/>
                </a:lnTo>
                <a:lnTo>
                  <a:pt x="356260" y="11876"/>
                </a:lnTo>
                <a:lnTo>
                  <a:pt x="457200" y="29689"/>
                </a:lnTo>
                <a:lnTo>
                  <a:pt x="504702" y="47502"/>
                </a:lnTo>
                <a:lnTo>
                  <a:pt x="510639" y="1080655"/>
                </a:lnTo>
                <a:lnTo>
                  <a:pt x="433450" y="1110343"/>
                </a:lnTo>
                <a:lnTo>
                  <a:pt x="285008" y="1134094"/>
                </a:lnTo>
                <a:lnTo>
                  <a:pt x="255320" y="1140031"/>
                </a:lnTo>
                <a:lnTo>
                  <a:pt x="166255" y="1134094"/>
                </a:lnTo>
                <a:lnTo>
                  <a:pt x="95003" y="1122218"/>
                </a:lnTo>
                <a:lnTo>
                  <a:pt x="5938" y="1098468"/>
                </a:lnTo>
                <a:cubicBezTo>
                  <a:pt x="3959" y="748146"/>
                  <a:pt x="1979" y="397824"/>
                  <a:pt x="0" y="41564"/>
                </a:cubicBezTo>
                <a:close/>
              </a:path>
            </a:pathLst>
          </a:custGeom>
          <a:solidFill>
            <a:srgbClr val="CCFFFF">
              <a:alpha val="5098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reeform 14"/>
          <p:cNvSpPr/>
          <p:nvPr/>
        </p:nvSpPr>
        <p:spPr>
          <a:xfrm>
            <a:off x="6849080" y="3211186"/>
            <a:ext cx="302802" cy="107929"/>
          </a:xfrm>
          <a:custGeom>
            <a:avLst/>
            <a:gdLst>
              <a:gd name="connsiteX0" fmla="*/ 0 w 302802"/>
              <a:gd name="connsiteY0" fmla="*/ 107929 h 107929"/>
              <a:gd name="connsiteX1" fmla="*/ 302802 w 302802"/>
              <a:gd name="connsiteY1" fmla="*/ 104931 h 107929"/>
              <a:gd name="connsiteX2" fmla="*/ 260829 w 302802"/>
              <a:gd name="connsiteY2" fmla="*/ 47968 h 107929"/>
              <a:gd name="connsiteX3" fmla="*/ 218857 w 302802"/>
              <a:gd name="connsiteY3" fmla="*/ 20986 h 107929"/>
              <a:gd name="connsiteX4" fmla="*/ 182880 w 302802"/>
              <a:gd name="connsiteY4" fmla="*/ 5996 h 107929"/>
              <a:gd name="connsiteX5" fmla="*/ 155898 w 302802"/>
              <a:gd name="connsiteY5" fmla="*/ 0 h 107929"/>
              <a:gd name="connsiteX6" fmla="*/ 104932 w 302802"/>
              <a:gd name="connsiteY6" fmla="*/ 11992 h 107929"/>
              <a:gd name="connsiteX7" fmla="*/ 62959 w 302802"/>
              <a:gd name="connsiteY7" fmla="*/ 32978 h 107929"/>
              <a:gd name="connsiteX8" fmla="*/ 26983 w 302802"/>
              <a:gd name="connsiteY8" fmla="*/ 62958 h 107929"/>
              <a:gd name="connsiteX9" fmla="*/ 0 w 302802"/>
              <a:gd name="connsiteY9" fmla="*/ 107929 h 107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2802" h="107929">
                <a:moveTo>
                  <a:pt x="0" y="107929"/>
                </a:moveTo>
                <a:lnTo>
                  <a:pt x="302802" y="104931"/>
                </a:lnTo>
                <a:lnTo>
                  <a:pt x="260829" y="47968"/>
                </a:lnTo>
                <a:lnTo>
                  <a:pt x="218857" y="20986"/>
                </a:lnTo>
                <a:lnTo>
                  <a:pt x="182880" y="5996"/>
                </a:lnTo>
                <a:lnTo>
                  <a:pt x="155898" y="0"/>
                </a:lnTo>
                <a:lnTo>
                  <a:pt x="104932" y="11992"/>
                </a:lnTo>
                <a:lnTo>
                  <a:pt x="62959" y="32978"/>
                </a:lnTo>
                <a:lnTo>
                  <a:pt x="26983" y="62958"/>
                </a:lnTo>
                <a:lnTo>
                  <a:pt x="0" y="107929"/>
                </a:lnTo>
                <a:close/>
              </a:path>
            </a:pathLst>
          </a:custGeom>
          <a:solidFill>
            <a:srgbClr val="D600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eform 15"/>
          <p:cNvSpPr/>
          <p:nvPr/>
        </p:nvSpPr>
        <p:spPr>
          <a:xfrm rot="10800000">
            <a:off x="7973030" y="4506586"/>
            <a:ext cx="302802" cy="107929"/>
          </a:xfrm>
          <a:custGeom>
            <a:avLst/>
            <a:gdLst>
              <a:gd name="connsiteX0" fmla="*/ 0 w 302802"/>
              <a:gd name="connsiteY0" fmla="*/ 107929 h 107929"/>
              <a:gd name="connsiteX1" fmla="*/ 302802 w 302802"/>
              <a:gd name="connsiteY1" fmla="*/ 104931 h 107929"/>
              <a:gd name="connsiteX2" fmla="*/ 260829 w 302802"/>
              <a:gd name="connsiteY2" fmla="*/ 47968 h 107929"/>
              <a:gd name="connsiteX3" fmla="*/ 218857 w 302802"/>
              <a:gd name="connsiteY3" fmla="*/ 20986 h 107929"/>
              <a:gd name="connsiteX4" fmla="*/ 182880 w 302802"/>
              <a:gd name="connsiteY4" fmla="*/ 5996 h 107929"/>
              <a:gd name="connsiteX5" fmla="*/ 155898 w 302802"/>
              <a:gd name="connsiteY5" fmla="*/ 0 h 107929"/>
              <a:gd name="connsiteX6" fmla="*/ 104932 w 302802"/>
              <a:gd name="connsiteY6" fmla="*/ 11992 h 107929"/>
              <a:gd name="connsiteX7" fmla="*/ 62959 w 302802"/>
              <a:gd name="connsiteY7" fmla="*/ 32978 h 107929"/>
              <a:gd name="connsiteX8" fmla="*/ 26983 w 302802"/>
              <a:gd name="connsiteY8" fmla="*/ 62958 h 107929"/>
              <a:gd name="connsiteX9" fmla="*/ 0 w 302802"/>
              <a:gd name="connsiteY9" fmla="*/ 107929 h 107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2802" h="107929">
                <a:moveTo>
                  <a:pt x="0" y="107929"/>
                </a:moveTo>
                <a:lnTo>
                  <a:pt x="302802" y="104931"/>
                </a:lnTo>
                <a:lnTo>
                  <a:pt x="260829" y="47968"/>
                </a:lnTo>
                <a:lnTo>
                  <a:pt x="218857" y="20986"/>
                </a:lnTo>
                <a:lnTo>
                  <a:pt x="182880" y="5996"/>
                </a:lnTo>
                <a:lnTo>
                  <a:pt x="155898" y="0"/>
                </a:lnTo>
                <a:lnTo>
                  <a:pt x="104932" y="11992"/>
                </a:lnTo>
                <a:lnTo>
                  <a:pt x="62959" y="32978"/>
                </a:lnTo>
                <a:lnTo>
                  <a:pt x="26983" y="62958"/>
                </a:lnTo>
                <a:lnTo>
                  <a:pt x="0" y="107929"/>
                </a:lnTo>
                <a:close/>
              </a:path>
            </a:pathLst>
          </a:custGeom>
          <a:solidFill>
            <a:srgbClr val="D600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7" name="Group 16"/>
          <p:cNvGrpSpPr/>
          <p:nvPr/>
        </p:nvGrpSpPr>
        <p:grpSpPr>
          <a:xfrm>
            <a:off x="7032761" y="3070811"/>
            <a:ext cx="887537" cy="488950"/>
            <a:chOff x="7223261" y="3099386"/>
            <a:chExt cx="887537" cy="488950"/>
          </a:xfrm>
        </p:grpSpPr>
        <p:sp>
          <p:nvSpPr>
            <p:cNvPr id="18" name="Freeform 17"/>
            <p:cNvSpPr/>
            <p:nvPr/>
          </p:nvSpPr>
          <p:spPr>
            <a:xfrm>
              <a:off x="7393248" y="3099386"/>
              <a:ext cx="717550" cy="488950"/>
            </a:xfrm>
            <a:custGeom>
              <a:avLst/>
              <a:gdLst>
                <a:gd name="connsiteX0" fmla="*/ 0 w 717550"/>
                <a:gd name="connsiteY0" fmla="*/ 101600 h 488950"/>
                <a:gd name="connsiteX1" fmla="*/ 0 w 717550"/>
                <a:gd name="connsiteY1" fmla="*/ 0 h 488950"/>
                <a:gd name="connsiteX2" fmla="*/ 711200 w 717550"/>
                <a:gd name="connsiteY2" fmla="*/ 0 h 488950"/>
                <a:gd name="connsiteX3" fmla="*/ 717550 w 717550"/>
                <a:gd name="connsiteY3" fmla="*/ 482600 h 488950"/>
                <a:gd name="connsiteX4" fmla="*/ 673100 w 717550"/>
                <a:gd name="connsiteY4" fmla="*/ 488950 h 488950"/>
                <a:gd name="connsiteX5" fmla="*/ 666750 w 717550"/>
                <a:gd name="connsiteY5" fmla="*/ 50800 h 488950"/>
                <a:gd name="connsiteX6" fmla="*/ 50800 w 717550"/>
                <a:gd name="connsiteY6" fmla="*/ 50800 h 488950"/>
                <a:gd name="connsiteX7" fmla="*/ 57150 w 717550"/>
                <a:gd name="connsiteY7" fmla="*/ 114300 h 488950"/>
                <a:gd name="connsiteX8" fmla="*/ 0 w 717550"/>
                <a:gd name="connsiteY8" fmla="*/ 101600 h 488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7550" h="488950">
                  <a:moveTo>
                    <a:pt x="0" y="101600"/>
                  </a:moveTo>
                  <a:lnTo>
                    <a:pt x="0" y="0"/>
                  </a:lnTo>
                  <a:lnTo>
                    <a:pt x="711200" y="0"/>
                  </a:lnTo>
                  <a:cubicBezTo>
                    <a:pt x="713317" y="160867"/>
                    <a:pt x="715433" y="321733"/>
                    <a:pt x="717550" y="482600"/>
                  </a:cubicBezTo>
                  <a:lnTo>
                    <a:pt x="673100" y="488950"/>
                  </a:lnTo>
                  <a:cubicBezTo>
                    <a:pt x="670983" y="342900"/>
                    <a:pt x="668867" y="196850"/>
                    <a:pt x="666750" y="50800"/>
                  </a:cubicBezTo>
                  <a:lnTo>
                    <a:pt x="50800" y="50800"/>
                  </a:lnTo>
                  <a:lnTo>
                    <a:pt x="57150" y="114300"/>
                  </a:lnTo>
                  <a:lnTo>
                    <a:pt x="0" y="101600"/>
                  </a:lnTo>
                  <a:close/>
                </a:path>
              </a:pathLst>
            </a:custGeom>
            <a:solidFill>
              <a:srgbClr val="D6009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7396147" y="3108961"/>
              <a:ext cx="59960" cy="218856"/>
            </a:xfrm>
            <a:prstGeom prst="rect">
              <a:avLst/>
            </a:prstGeom>
            <a:solidFill>
              <a:srgbClr val="D600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rot="16200000">
              <a:off x="7302709" y="3189408"/>
              <a:ext cx="59960" cy="218856"/>
            </a:xfrm>
            <a:prstGeom prst="rect">
              <a:avLst/>
            </a:prstGeom>
            <a:solidFill>
              <a:srgbClr val="D600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 name="Group 20"/>
          <p:cNvGrpSpPr/>
          <p:nvPr/>
        </p:nvGrpSpPr>
        <p:grpSpPr>
          <a:xfrm rot="10800000">
            <a:off x="7167170" y="4251535"/>
            <a:ext cx="887537" cy="488950"/>
            <a:chOff x="7223261" y="3099386"/>
            <a:chExt cx="887537" cy="488950"/>
          </a:xfrm>
        </p:grpSpPr>
        <p:sp>
          <p:nvSpPr>
            <p:cNvPr id="22" name="Freeform 21"/>
            <p:cNvSpPr/>
            <p:nvPr/>
          </p:nvSpPr>
          <p:spPr>
            <a:xfrm>
              <a:off x="7393248" y="3099386"/>
              <a:ext cx="717550" cy="488950"/>
            </a:xfrm>
            <a:custGeom>
              <a:avLst/>
              <a:gdLst>
                <a:gd name="connsiteX0" fmla="*/ 0 w 717550"/>
                <a:gd name="connsiteY0" fmla="*/ 101600 h 488950"/>
                <a:gd name="connsiteX1" fmla="*/ 0 w 717550"/>
                <a:gd name="connsiteY1" fmla="*/ 0 h 488950"/>
                <a:gd name="connsiteX2" fmla="*/ 711200 w 717550"/>
                <a:gd name="connsiteY2" fmla="*/ 0 h 488950"/>
                <a:gd name="connsiteX3" fmla="*/ 717550 w 717550"/>
                <a:gd name="connsiteY3" fmla="*/ 482600 h 488950"/>
                <a:gd name="connsiteX4" fmla="*/ 673100 w 717550"/>
                <a:gd name="connsiteY4" fmla="*/ 488950 h 488950"/>
                <a:gd name="connsiteX5" fmla="*/ 666750 w 717550"/>
                <a:gd name="connsiteY5" fmla="*/ 50800 h 488950"/>
                <a:gd name="connsiteX6" fmla="*/ 50800 w 717550"/>
                <a:gd name="connsiteY6" fmla="*/ 50800 h 488950"/>
                <a:gd name="connsiteX7" fmla="*/ 57150 w 717550"/>
                <a:gd name="connsiteY7" fmla="*/ 114300 h 488950"/>
                <a:gd name="connsiteX8" fmla="*/ 0 w 717550"/>
                <a:gd name="connsiteY8" fmla="*/ 101600 h 488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7550" h="488950">
                  <a:moveTo>
                    <a:pt x="0" y="101600"/>
                  </a:moveTo>
                  <a:lnTo>
                    <a:pt x="0" y="0"/>
                  </a:lnTo>
                  <a:lnTo>
                    <a:pt x="711200" y="0"/>
                  </a:lnTo>
                  <a:cubicBezTo>
                    <a:pt x="713317" y="160867"/>
                    <a:pt x="715433" y="321733"/>
                    <a:pt x="717550" y="482600"/>
                  </a:cubicBezTo>
                  <a:lnTo>
                    <a:pt x="673100" y="488950"/>
                  </a:lnTo>
                  <a:cubicBezTo>
                    <a:pt x="670983" y="342900"/>
                    <a:pt x="668867" y="196850"/>
                    <a:pt x="666750" y="50800"/>
                  </a:cubicBezTo>
                  <a:lnTo>
                    <a:pt x="50800" y="50800"/>
                  </a:lnTo>
                  <a:lnTo>
                    <a:pt x="57150" y="114300"/>
                  </a:lnTo>
                  <a:lnTo>
                    <a:pt x="0" y="101600"/>
                  </a:lnTo>
                  <a:close/>
                </a:path>
              </a:pathLst>
            </a:custGeom>
            <a:solidFill>
              <a:srgbClr val="D6009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7396147" y="3108961"/>
              <a:ext cx="59960" cy="218856"/>
            </a:xfrm>
            <a:prstGeom prst="rect">
              <a:avLst/>
            </a:prstGeom>
            <a:solidFill>
              <a:srgbClr val="D600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rot="16200000">
              <a:off x="7302709" y="3189408"/>
              <a:ext cx="59960" cy="218856"/>
            </a:xfrm>
            <a:prstGeom prst="rect">
              <a:avLst/>
            </a:prstGeom>
            <a:solidFill>
              <a:srgbClr val="D600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5" name="Content Placeholder 2"/>
          <p:cNvSpPr>
            <a:spLocks noGrp="1"/>
          </p:cNvSpPr>
          <p:nvPr>
            <p:ph idx="1"/>
          </p:nvPr>
        </p:nvSpPr>
        <p:spPr>
          <a:xfrm>
            <a:off x="235022" y="1096482"/>
            <a:ext cx="6432699" cy="4525963"/>
          </a:xfrm>
        </p:spPr>
        <p:txBody>
          <a:bodyPr/>
          <a:lstStyle/>
          <a:p>
            <a:pPr marL="0" indent="0">
              <a:buNone/>
            </a:pPr>
            <a:r>
              <a:rPr lang="en-GB" sz="2400" dirty="0" smtClean="0">
                <a:solidFill>
                  <a:schemeClr val="accent2"/>
                </a:solidFill>
              </a:rPr>
              <a:t>For each sector it is foreseen:</a:t>
            </a:r>
          </a:p>
          <a:p>
            <a:pPr marL="233363" indent="-233363"/>
            <a:r>
              <a:rPr lang="en-GB" sz="2400" dirty="0" smtClean="0">
                <a:solidFill>
                  <a:schemeClr val="accent2"/>
                </a:solidFill>
              </a:rPr>
              <a:t>fresh air supply,</a:t>
            </a:r>
          </a:p>
          <a:p>
            <a:pPr marL="233363" indent="-233363"/>
            <a:r>
              <a:rPr lang="en-GB" sz="2400" dirty="0" smtClean="0">
                <a:solidFill>
                  <a:schemeClr val="accent2"/>
                </a:solidFill>
              </a:rPr>
              <a:t>extraction system,</a:t>
            </a:r>
          </a:p>
          <a:p>
            <a:pPr marL="233363" indent="-233363"/>
            <a:r>
              <a:rPr lang="en-GB" sz="2400" dirty="0" smtClean="0">
                <a:solidFill>
                  <a:schemeClr val="accent2"/>
                </a:solidFill>
              </a:rPr>
              <a:t>redundant AHUs located on surface,</a:t>
            </a:r>
          </a:p>
          <a:p>
            <a:pPr marL="233363" indent="-233363"/>
            <a:r>
              <a:rPr lang="en-GB" sz="2400" dirty="0" smtClean="0">
                <a:solidFill>
                  <a:schemeClr val="accent2"/>
                </a:solidFill>
              </a:rPr>
              <a:t>air recycling,</a:t>
            </a:r>
          </a:p>
          <a:p>
            <a:pPr marL="233363" indent="-233363"/>
            <a:r>
              <a:rPr lang="en-GB" sz="2400" dirty="0" smtClean="0">
                <a:solidFill>
                  <a:schemeClr val="accent2"/>
                </a:solidFill>
              </a:rPr>
              <a:t>ducts via existing shafts.</a:t>
            </a:r>
          </a:p>
          <a:p>
            <a:pPr marL="233363" indent="-233363"/>
            <a:endParaRPr lang="en-GB" sz="2400" dirty="0" smtClean="0">
              <a:solidFill>
                <a:schemeClr val="accent2"/>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11/06/2010</a:t>
            </a:r>
            <a:endParaRPr lang="en-GB"/>
          </a:p>
        </p:txBody>
      </p:sp>
      <p:sp>
        <p:nvSpPr>
          <p:cNvPr id="5" name="Footer Placeholder 4"/>
          <p:cNvSpPr>
            <a:spLocks noGrp="1"/>
          </p:cNvSpPr>
          <p:nvPr>
            <p:ph type="ftr" sz="quarter" idx="11"/>
          </p:nvPr>
        </p:nvSpPr>
        <p:spPr/>
        <p:txBody>
          <a:bodyPr/>
          <a:lstStyle/>
          <a:p>
            <a:r>
              <a:rPr lang="en-GB" smtClean="0"/>
              <a:t>martin.gastal@cern.ch</a:t>
            </a:r>
            <a:endParaRPr lang="en-GB"/>
          </a:p>
        </p:txBody>
      </p:sp>
      <p:sp>
        <p:nvSpPr>
          <p:cNvPr id="6" name="Slide Number Placeholder 5"/>
          <p:cNvSpPr>
            <a:spLocks noGrp="1"/>
          </p:cNvSpPr>
          <p:nvPr>
            <p:ph type="sldNum" sz="quarter" idx="12"/>
          </p:nvPr>
        </p:nvSpPr>
        <p:spPr/>
        <p:txBody>
          <a:bodyPr/>
          <a:lstStyle/>
          <a:p>
            <a:fld id="{CC29EB5A-5FAA-4D26-8F08-19D637B5681D}" type="slidenum">
              <a:rPr lang="en-GB" smtClean="0"/>
              <a:pPr/>
              <a:t>19</a:t>
            </a:fld>
            <a:endParaRPr lang="en-GB"/>
          </a:p>
        </p:txBody>
      </p:sp>
      <p:sp>
        <p:nvSpPr>
          <p:cNvPr id="7" name="Content Placeholder 2"/>
          <p:cNvSpPr>
            <a:spLocks noGrp="1"/>
          </p:cNvSpPr>
          <p:nvPr>
            <p:ph idx="1"/>
          </p:nvPr>
        </p:nvSpPr>
        <p:spPr>
          <a:xfrm>
            <a:off x="457200" y="1476375"/>
            <a:ext cx="8229600" cy="4962525"/>
          </a:xfrm>
        </p:spPr>
        <p:txBody>
          <a:bodyPr/>
          <a:lstStyle/>
          <a:p>
            <a:r>
              <a:rPr lang="en-GB" sz="1600" dirty="0" smtClean="0">
                <a:solidFill>
                  <a:schemeClr val="accent2"/>
                </a:solidFill>
              </a:rPr>
              <a:t>Geometry of each area</a:t>
            </a:r>
          </a:p>
          <a:p>
            <a:pPr lvl="1">
              <a:buClr>
                <a:srgbClr val="FF0000"/>
              </a:buClr>
              <a:buFont typeface="Times New Roman" pitchFamily="18" charset="0"/>
              <a:buChar char="→"/>
            </a:pPr>
            <a:r>
              <a:rPr lang="en-GB" sz="1600" dirty="0" smtClean="0">
                <a:solidFill>
                  <a:schemeClr val="accent2"/>
                </a:solidFill>
              </a:rPr>
              <a:t>Models by GS-SEM to be provided shortly</a:t>
            </a:r>
          </a:p>
          <a:p>
            <a:r>
              <a:rPr lang="en-GB" sz="1600" dirty="0" smtClean="0">
                <a:solidFill>
                  <a:schemeClr val="accent2"/>
                </a:solidFill>
              </a:rPr>
              <a:t>Thermal charges:</a:t>
            </a:r>
          </a:p>
          <a:p>
            <a:pPr lvl="1"/>
            <a:r>
              <a:rPr lang="en-GB" sz="1600" dirty="0" smtClean="0">
                <a:solidFill>
                  <a:schemeClr val="accent2"/>
                </a:solidFill>
              </a:rPr>
              <a:t>equipment, personnel…..</a:t>
            </a:r>
          </a:p>
          <a:p>
            <a:pPr lvl="1"/>
            <a:r>
              <a:rPr lang="en-GB" sz="1600" dirty="0" smtClean="0">
                <a:solidFill>
                  <a:schemeClr val="accent2"/>
                </a:solidFill>
              </a:rPr>
              <a:t>their localisation</a:t>
            </a:r>
          </a:p>
          <a:p>
            <a:pPr lvl="1"/>
            <a:r>
              <a:rPr lang="en-GB" sz="1600" dirty="0" smtClean="0">
                <a:solidFill>
                  <a:schemeClr val="accent2"/>
                </a:solidFill>
              </a:rPr>
              <a:t>specific cooling needs in closed premises</a:t>
            </a:r>
          </a:p>
          <a:p>
            <a:pPr lvl="1">
              <a:buClr>
                <a:srgbClr val="FF0000"/>
              </a:buClr>
              <a:buFont typeface="Times New Roman" pitchFamily="18" charset="0"/>
              <a:buChar char="→"/>
            </a:pPr>
            <a:r>
              <a:rPr lang="en-US" sz="1600" dirty="0" smtClean="0">
                <a:solidFill>
                  <a:schemeClr val="accent2"/>
                </a:solidFill>
              </a:rPr>
              <a:t>1st order number should be 125kW for each detector (A Gaddi)</a:t>
            </a:r>
            <a:endParaRPr lang="en-GB" sz="1600" dirty="0" smtClean="0">
              <a:solidFill>
                <a:schemeClr val="accent2"/>
              </a:solidFill>
            </a:endParaRPr>
          </a:p>
          <a:p>
            <a:r>
              <a:rPr lang="en-GB" sz="1600" dirty="0" smtClean="0">
                <a:solidFill>
                  <a:schemeClr val="accent2"/>
                </a:solidFill>
              </a:rPr>
              <a:t>Radioprotection:</a:t>
            </a:r>
          </a:p>
          <a:p>
            <a:pPr lvl="1"/>
            <a:r>
              <a:rPr lang="en-GB" sz="1600" dirty="0" smtClean="0">
                <a:solidFill>
                  <a:schemeClr val="accent2"/>
                </a:solidFill>
              </a:rPr>
              <a:t>confirm air tightness between different sectors  - caverns and interaction area (shielding, cable trays, drills etc.) </a:t>
            </a:r>
          </a:p>
          <a:p>
            <a:pPr lvl="1"/>
            <a:r>
              <a:rPr lang="en-GB" sz="1600" dirty="0" smtClean="0">
                <a:solidFill>
                  <a:schemeClr val="accent2"/>
                </a:solidFill>
              </a:rPr>
              <a:t>Confirm the need of an overpressure between areas (20 Pa)</a:t>
            </a:r>
          </a:p>
          <a:p>
            <a:pPr lvl="1"/>
            <a:r>
              <a:rPr lang="en-US" sz="1600" dirty="0" smtClean="0">
                <a:solidFill>
                  <a:schemeClr val="accent2"/>
                </a:solidFill>
              </a:rPr>
              <a:t>Can we assume that the same air goes through the bypass and interaction region?</a:t>
            </a:r>
          </a:p>
          <a:p>
            <a:pPr lvl="1"/>
            <a:r>
              <a:rPr lang="en-US" sz="1600" dirty="0" smtClean="0">
                <a:solidFill>
                  <a:schemeClr val="accent2"/>
                </a:solidFill>
              </a:rPr>
              <a:t>Can it be accepted that when the mobile shielding structures are open no ∆P can be maintained?</a:t>
            </a:r>
            <a:endParaRPr lang="en-GB" sz="1600" dirty="0" smtClean="0">
              <a:solidFill>
                <a:schemeClr val="accent2"/>
              </a:solidFill>
            </a:endParaRPr>
          </a:p>
          <a:p>
            <a:r>
              <a:rPr lang="en-GB" sz="1600" dirty="0" smtClean="0">
                <a:solidFill>
                  <a:schemeClr val="accent2"/>
                </a:solidFill>
              </a:rPr>
              <a:t>Need for dedicated gas extraction in some areas?</a:t>
            </a:r>
          </a:p>
          <a:p>
            <a:r>
              <a:rPr lang="en-GB" sz="1600" dirty="0" smtClean="0">
                <a:solidFill>
                  <a:schemeClr val="accent2"/>
                </a:solidFill>
              </a:rPr>
              <a:t>Need of secure network (UPS, diesel)</a:t>
            </a:r>
          </a:p>
          <a:p>
            <a:endParaRPr lang="en-GB" sz="2800" dirty="0">
              <a:solidFill>
                <a:schemeClr val="accent2"/>
              </a:solidFill>
            </a:endParaRPr>
          </a:p>
        </p:txBody>
      </p:sp>
      <p:sp>
        <p:nvSpPr>
          <p:cNvPr id="9" name="Title 1"/>
          <p:cNvSpPr>
            <a:spLocks noGrp="1"/>
          </p:cNvSpPr>
          <p:nvPr>
            <p:ph type="title"/>
          </p:nvPr>
        </p:nvSpPr>
        <p:spPr>
          <a:xfrm>
            <a:off x="457200" y="669850"/>
            <a:ext cx="8229600" cy="747787"/>
          </a:xfrm>
        </p:spPr>
        <p:txBody>
          <a:bodyPr/>
          <a:lstStyle/>
          <a:p>
            <a:r>
              <a:rPr lang="en-GB" sz="2800" dirty="0" smtClean="0">
                <a:solidFill>
                  <a:schemeClr val="accent2"/>
                </a:solidFill>
              </a:rPr>
              <a:t>Basic data to be provided in order to reach a more detailed proposal</a:t>
            </a:r>
            <a:endParaRPr lang="en-GB" sz="2800" dirty="0">
              <a:solidFill>
                <a:schemeClr val="accent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32388"/>
            <a:ext cx="8229600" cy="5093776"/>
          </a:xfrm>
        </p:spPr>
        <p:txBody>
          <a:bodyPr/>
          <a:lstStyle/>
          <a:p>
            <a:pPr>
              <a:buNone/>
            </a:pPr>
            <a:r>
              <a:rPr lang="en-GB" sz="2000" dirty="0" smtClean="0">
                <a:solidFill>
                  <a:schemeClr val="accent2"/>
                </a:solidFill>
              </a:rPr>
              <a:t>Towards an integrated design:</a:t>
            </a:r>
          </a:p>
          <a:p>
            <a:pPr>
              <a:buClr>
                <a:srgbClr val="FF0000"/>
              </a:buClr>
              <a:buFont typeface="Times New Roman" pitchFamily="18" charset="0"/>
              <a:buChar char="→"/>
            </a:pPr>
            <a:r>
              <a:rPr lang="en-GB" sz="2000" dirty="0" smtClean="0">
                <a:solidFill>
                  <a:schemeClr val="accent2"/>
                </a:solidFill>
              </a:rPr>
              <a:t>Collect input from all actors</a:t>
            </a:r>
          </a:p>
          <a:p>
            <a:pPr lvl="1">
              <a:buClr>
                <a:srgbClr val="FF0000"/>
              </a:buClr>
              <a:buFont typeface="Times New Roman" pitchFamily="18" charset="0"/>
              <a:buChar char="→"/>
            </a:pPr>
            <a:r>
              <a:rPr lang="en-GB" sz="1800" dirty="0" smtClean="0">
                <a:solidFill>
                  <a:schemeClr val="accent2"/>
                </a:solidFill>
              </a:rPr>
              <a:t>Detector community (H Gerwig, A Gaddi, A Herve et al) </a:t>
            </a:r>
          </a:p>
          <a:p>
            <a:pPr lvl="1">
              <a:buClr>
                <a:srgbClr val="FF0000"/>
              </a:buClr>
              <a:buFont typeface="Times New Roman" pitchFamily="18" charset="0"/>
              <a:buChar char="→"/>
            </a:pPr>
            <a:r>
              <a:rPr lang="en-GB" sz="1800" dirty="0" smtClean="0">
                <a:solidFill>
                  <a:schemeClr val="accent2"/>
                </a:solidFill>
              </a:rPr>
              <a:t>Service groups (CV, EL, HE, ASE...)</a:t>
            </a:r>
          </a:p>
          <a:p>
            <a:pPr lvl="1">
              <a:buClr>
                <a:srgbClr val="FF0000"/>
              </a:buClr>
              <a:buFont typeface="Times New Roman" pitchFamily="18" charset="0"/>
              <a:buChar char="→"/>
            </a:pPr>
            <a:r>
              <a:rPr lang="en-GB" sz="1800" dirty="0" smtClean="0">
                <a:solidFill>
                  <a:schemeClr val="accent2"/>
                </a:solidFill>
              </a:rPr>
              <a:t>Safety bodies (RP, SC...)</a:t>
            </a:r>
          </a:p>
          <a:p>
            <a:pPr>
              <a:buClr>
                <a:srgbClr val="FF0000"/>
              </a:buClr>
              <a:buFont typeface="Times New Roman" pitchFamily="18" charset="0"/>
              <a:buChar char="→"/>
            </a:pPr>
            <a:r>
              <a:rPr lang="en-GB" sz="2000" dirty="0" smtClean="0">
                <a:solidFill>
                  <a:schemeClr val="accent2"/>
                </a:solidFill>
              </a:rPr>
              <a:t>Modify Civil Engineering layout accordingly</a:t>
            </a:r>
          </a:p>
          <a:p>
            <a:pPr>
              <a:buClr>
                <a:srgbClr val="FF0000"/>
              </a:buClr>
              <a:buNone/>
            </a:pPr>
            <a:endParaRPr lang="en-GB" sz="1400" dirty="0" smtClean="0">
              <a:solidFill>
                <a:schemeClr val="accent2"/>
              </a:solidFill>
            </a:endParaRPr>
          </a:p>
          <a:p>
            <a:pPr>
              <a:buClr>
                <a:srgbClr val="FF0000"/>
              </a:buClr>
              <a:buFont typeface="Times New Roman" pitchFamily="18" charset="0"/>
              <a:buChar char="→"/>
            </a:pPr>
            <a:r>
              <a:rPr lang="en-GB" sz="2000" dirty="0" smtClean="0">
                <a:solidFill>
                  <a:schemeClr val="accent2"/>
                </a:solidFill>
              </a:rPr>
              <a:t>Step 1: Basic requirements for detector</a:t>
            </a:r>
          </a:p>
          <a:p>
            <a:pPr lvl="1">
              <a:buClr>
                <a:srgbClr val="FF0000"/>
              </a:buClr>
              <a:buFont typeface="Times New Roman" pitchFamily="18" charset="0"/>
              <a:buChar char="→"/>
            </a:pPr>
            <a:r>
              <a:rPr lang="en-GB" sz="1800" dirty="0" smtClean="0">
                <a:solidFill>
                  <a:schemeClr val="accent2"/>
                </a:solidFill>
              </a:rPr>
              <a:t>See Talk by A Gaddi presented at MDI on 23/04</a:t>
            </a:r>
          </a:p>
          <a:p>
            <a:pPr>
              <a:buClr>
                <a:srgbClr val="FF0000"/>
              </a:buClr>
              <a:buFont typeface="Times New Roman" pitchFamily="18" charset="0"/>
              <a:buChar char="→"/>
            </a:pPr>
            <a:r>
              <a:rPr lang="en-GB" sz="2000" dirty="0" smtClean="0">
                <a:solidFill>
                  <a:schemeClr val="accent2"/>
                </a:solidFill>
              </a:rPr>
              <a:t>Step 2: Produce 1</a:t>
            </a:r>
            <a:r>
              <a:rPr lang="en-GB" sz="2000" baseline="30000" dirty="0" smtClean="0">
                <a:solidFill>
                  <a:schemeClr val="accent2"/>
                </a:solidFill>
              </a:rPr>
              <a:t>st</a:t>
            </a:r>
            <a:r>
              <a:rPr lang="en-GB" sz="2000" dirty="0" smtClean="0">
                <a:solidFill>
                  <a:schemeClr val="accent2"/>
                </a:solidFill>
              </a:rPr>
              <a:t> 2D CE drawings</a:t>
            </a:r>
          </a:p>
          <a:p>
            <a:pPr lvl="1">
              <a:buClr>
                <a:srgbClr val="FF0000"/>
              </a:buClr>
              <a:buFont typeface="Times New Roman" pitchFamily="18" charset="0"/>
              <a:buChar char="→"/>
            </a:pPr>
            <a:r>
              <a:rPr lang="en-GB" sz="1800" dirty="0" smtClean="0">
                <a:solidFill>
                  <a:schemeClr val="accent2"/>
                </a:solidFill>
              </a:rPr>
              <a:t>See Talk by J Osborne presented at MDI on 07/05</a:t>
            </a:r>
          </a:p>
          <a:p>
            <a:pPr>
              <a:buClr>
                <a:srgbClr val="FF0000"/>
              </a:buClr>
              <a:buFont typeface="Times New Roman" pitchFamily="18" charset="0"/>
              <a:buChar char="→"/>
            </a:pPr>
            <a:r>
              <a:rPr lang="en-GB" sz="2000" dirty="0" smtClean="0">
                <a:solidFill>
                  <a:schemeClr val="accent2"/>
                </a:solidFill>
              </a:rPr>
              <a:t>Step 3: Collect input from EN-CV on ventilation </a:t>
            </a:r>
          </a:p>
          <a:p>
            <a:pPr lvl="1">
              <a:buClr>
                <a:srgbClr val="FF0000"/>
              </a:buClr>
              <a:buFont typeface="Times New Roman" pitchFamily="18" charset="0"/>
              <a:buChar char="→"/>
            </a:pPr>
            <a:r>
              <a:rPr lang="en-GB" sz="1800" dirty="0" smtClean="0">
                <a:solidFill>
                  <a:schemeClr val="accent2"/>
                </a:solidFill>
              </a:rPr>
              <a:t>See Talk by M Nonis presented at CES on 09/05</a:t>
            </a:r>
          </a:p>
          <a:p>
            <a:pPr>
              <a:buClr>
                <a:srgbClr val="FF0000"/>
              </a:buClr>
              <a:buFont typeface="Times New Roman" pitchFamily="18" charset="0"/>
              <a:buChar char="→"/>
            </a:pPr>
            <a:r>
              <a:rPr lang="en-GB" sz="2000" dirty="0" smtClean="0">
                <a:solidFill>
                  <a:schemeClr val="accent2"/>
                </a:solidFill>
              </a:rPr>
              <a:t>Step 4: Present an updated CE layout and ventilation concept</a:t>
            </a:r>
            <a:endParaRPr lang="en-GB" sz="1600" dirty="0" smtClean="0">
              <a:solidFill>
                <a:schemeClr val="accent2"/>
              </a:solidFill>
            </a:endParaRPr>
          </a:p>
          <a:p>
            <a:pPr lvl="1">
              <a:buClr>
                <a:srgbClr val="FF0000"/>
              </a:buClr>
              <a:buNone/>
            </a:pPr>
            <a:endParaRPr lang="en-GB" sz="1800" dirty="0">
              <a:solidFill>
                <a:schemeClr val="accent2"/>
              </a:solidFill>
            </a:endParaRPr>
          </a:p>
        </p:txBody>
      </p:sp>
      <p:sp>
        <p:nvSpPr>
          <p:cNvPr id="4" name="Date Placeholder 3"/>
          <p:cNvSpPr>
            <a:spLocks noGrp="1"/>
          </p:cNvSpPr>
          <p:nvPr>
            <p:ph type="dt" sz="half" idx="10"/>
          </p:nvPr>
        </p:nvSpPr>
        <p:spPr/>
        <p:txBody>
          <a:bodyPr/>
          <a:lstStyle/>
          <a:p>
            <a:r>
              <a:rPr lang="en-US" smtClean="0"/>
              <a:t>11/06/2010</a:t>
            </a:r>
            <a:endParaRPr lang="en-GB"/>
          </a:p>
        </p:txBody>
      </p:sp>
      <p:sp>
        <p:nvSpPr>
          <p:cNvPr id="5" name="Footer Placeholder 4"/>
          <p:cNvSpPr>
            <a:spLocks noGrp="1"/>
          </p:cNvSpPr>
          <p:nvPr>
            <p:ph type="ftr" sz="quarter" idx="11"/>
          </p:nvPr>
        </p:nvSpPr>
        <p:spPr/>
        <p:txBody>
          <a:bodyPr/>
          <a:lstStyle/>
          <a:p>
            <a:r>
              <a:rPr lang="en-GB" smtClean="0"/>
              <a:t>martin.gastal@cern.ch</a:t>
            </a:r>
            <a:endParaRPr lang="en-GB"/>
          </a:p>
        </p:txBody>
      </p:sp>
      <p:sp>
        <p:nvSpPr>
          <p:cNvPr id="6" name="Slide Number Placeholder 5"/>
          <p:cNvSpPr>
            <a:spLocks noGrp="1"/>
          </p:cNvSpPr>
          <p:nvPr>
            <p:ph type="sldNum" sz="quarter" idx="12"/>
          </p:nvPr>
        </p:nvSpPr>
        <p:spPr/>
        <p:txBody>
          <a:bodyPr/>
          <a:lstStyle/>
          <a:p>
            <a:fld id="{CC29EB5A-5FAA-4D26-8F08-19D637B5681D}" type="slidenum">
              <a:rPr lang="en-GB" smtClean="0"/>
              <a:pPr/>
              <a:t>2</a:t>
            </a:fld>
            <a:endParaRPr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4"/>
          <p:cNvSpPr txBox="1">
            <a:spLocks noGrp="1"/>
          </p:cNvSpPr>
          <p:nvPr/>
        </p:nvSpPr>
        <p:spPr bwMode="auto">
          <a:xfrm>
            <a:off x="3124200" y="6629400"/>
            <a:ext cx="2895600" cy="92075"/>
          </a:xfrm>
          <a:prstGeom prst="rect">
            <a:avLst/>
          </a:prstGeom>
          <a:noFill/>
          <a:ln w="9525">
            <a:noFill/>
            <a:miter lim="800000"/>
            <a:headEnd/>
            <a:tailEnd/>
          </a:ln>
        </p:spPr>
        <p:txBody>
          <a:bodyPr>
            <a:prstTxWarp prst="textNoShape">
              <a:avLst/>
            </a:prstTxWarp>
          </a:bodyPr>
          <a:lstStyle/>
          <a:p>
            <a:pPr algn="ctr" defTabSz="457200" fontAlgn="auto">
              <a:spcBef>
                <a:spcPts val="0"/>
              </a:spcBef>
              <a:spcAft>
                <a:spcPts val="0"/>
              </a:spcAft>
            </a:pPr>
            <a:fld id="{32EC7E7E-EF77-CA41-89CF-52BFE2C0F744}" type="slidenum">
              <a:rPr lang="en-GB" sz="800">
                <a:solidFill>
                  <a:prstClr val="black"/>
                </a:solidFill>
                <a:latin typeface="Helvetica" charset="0"/>
                <a:ea typeface="Times New Roman" charset="0"/>
                <a:cs typeface="Times New Roman" charset="0"/>
              </a:rPr>
              <a:pPr algn="ctr" defTabSz="457200" fontAlgn="auto">
                <a:spcBef>
                  <a:spcPts val="0"/>
                </a:spcBef>
                <a:spcAft>
                  <a:spcPts val="0"/>
                </a:spcAft>
              </a:pPr>
              <a:t>20</a:t>
            </a:fld>
            <a:endParaRPr lang="en-GB" sz="800">
              <a:solidFill>
                <a:prstClr val="black"/>
              </a:solidFill>
              <a:latin typeface="Helvetica" charset="0"/>
              <a:ea typeface="Times New Roman" charset="0"/>
              <a:cs typeface="Times New Roman" charset="0"/>
            </a:endParaRPr>
          </a:p>
        </p:txBody>
      </p:sp>
      <p:sp>
        <p:nvSpPr>
          <p:cNvPr id="44035" name="Rectangle 2"/>
          <p:cNvSpPr>
            <a:spLocks noGrp="1" noChangeArrowheads="1"/>
          </p:cNvSpPr>
          <p:nvPr>
            <p:ph type="title" idx="4294967295"/>
          </p:nvPr>
        </p:nvSpPr>
        <p:spPr bwMode="auto">
          <a:xfrm>
            <a:off x="1447800" y="0"/>
            <a:ext cx="6934200" cy="762000"/>
          </a:xfrm>
          <a:prstGeom prst="rect">
            <a:avLst/>
          </a:prstGeom>
          <a:solidFill>
            <a:srgbClr val="FFFFFF"/>
          </a:solidFill>
          <a:ln>
            <a:solidFill>
              <a:srgbClr val="000000"/>
            </a:solidFill>
            <a:miter lim="800000"/>
            <a:headEnd/>
            <a:tailEnd/>
          </a:ln>
        </p:spPr>
        <p:txBody>
          <a:bodyPr anchor="ctr">
            <a:prstTxWarp prst="textNoShape">
              <a:avLst/>
            </a:prstTxWarp>
          </a:bodyPr>
          <a:lstStyle/>
          <a:p>
            <a:r>
              <a:rPr lang="en-GB" sz="3600" smtClean="0">
                <a:solidFill>
                  <a:schemeClr val="hlink"/>
                </a:solidFill>
              </a:rPr>
              <a:t>Experimental Area Organization</a:t>
            </a:r>
            <a:endParaRPr lang="en-US" sz="4800" smtClean="0"/>
          </a:p>
        </p:txBody>
      </p:sp>
      <p:sp>
        <p:nvSpPr>
          <p:cNvPr id="44036" name="Rectangle 5"/>
          <p:cNvSpPr>
            <a:spLocks noGrp="1" noChangeArrowheads="1"/>
          </p:cNvSpPr>
          <p:nvPr/>
        </p:nvSpPr>
        <p:spPr bwMode="auto">
          <a:xfrm>
            <a:off x="685800" y="2641600"/>
            <a:ext cx="7772400" cy="1143000"/>
          </a:xfrm>
          <a:prstGeom prst="rect">
            <a:avLst/>
          </a:prstGeom>
          <a:noFill/>
          <a:ln w="9525">
            <a:noFill/>
            <a:miter lim="800000"/>
            <a:headEnd/>
            <a:tailEnd/>
          </a:ln>
        </p:spPr>
        <p:txBody>
          <a:bodyPr anchor="ctr">
            <a:prstTxWarp prst="textNoShape">
              <a:avLst/>
            </a:prstTxWarp>
          </a:bodyPr>
          <a:lstStyle/>
          <a:p>
            <a:pPr algn="ctr" defTabSz="457200" fontAlgn="auto">
              <a:spcBef>
                <a:spcPts val="0"/>
              </a:spcBef>
              <a:spcAft>
                <a:spcPts val="0"/>
              </a:spcAft>
            </a:pPr>
            <a:endParaRPr lang="fr-FR" sz="4400">
              <a:solidFill>
                <a:srgbClr val="1F497D"/>
              </a:solidFill>
              <a:latin typeface="Times" charset="0"/>
            </a:endParaRPr>
          </a:p>
        </p:txBody>
      </p:sp>
      <p:sp>
        <p:nvSpPr>
          <p:cNvPr id="44037" name="Rectangle 6"/>
          <p:cNvSpPr>
            <a:spLocks noGrp="1" noChangeArrowheads="1"/>
          </p:cNvSpPr>
          <p:nvPr/>
        </p:nvSpPr>
        <p:spPr bwMode="auto">
          <a:xfrm>
            <a:off x="1371600" y="4241800"/>
            <a:ext cx="6400800" cy="1752600"/>
          </a:xfrm>
          <a:prstGeom prst="rect">
            <a:avLst/>
          </a:prstGeom>
          <a:noFill/>
          <a:ln w="9525">
            <a:noFill/>
            <a:miter lim="800000"/>
            <a:headEnd/>
            <a:tailEnd/>
          </a:ln>
        </p:spPr>
        <p:txBody>
          <a:bodyPr>
            <a:prstTxWarp prst="textNoShape">
              <a:avLst/>
            </a:prstTxWarp>
          </a:bodyPr>
          <a:lstStyle/>
          <a:p>
            <a:pPr algn="ctr" defTabSz="457200" fontAlgn="auto">
              <a:spcBef>
                <a:spcPts val="0"/>
              </a:spcBef>
              <a:spcAft>
                <a:spcPts val="0"/>
              </a:spcAft>
            </a:pPr>
            <a:endParaRPr lang="fr-FR" sz="3200">
              <a:solidFill>
                <a:prstClr val="black"/>
              </a:solidFill>
              <a:latin typeface="Times" charset="0"/>
            </a:endParaRPr>
          </a:p>
        </p:txBody>
      </p:sp>
      <p:pic>
        <p:nvPicPr>
          <p:cNvPr id="44038" name="Picture 7"/>
          <p:cNvPicPr>
            <a:picLocks noChangeAspect="1" noChangeArrowheads="1"/>
          </p:cNvPicPr>
          <p:nvPr/>
        </p:nvPicPr>
        <p:blipFill>
          <a:blip r:embed="rId2" cstate="print"/>
          <a:srcRect/>
          <a:stretch>
            <a:fillRect/>
          </a:stretch>
        </p:blipFill>
        <p:spPr bwMode="auto">
          <a:xfrm>
            <a:off x="381000" y="812800"/>
            <a:ext cx="8458200" cy="6045200"/>
          </a:xfrm>
          <a:prstGeom prst="rect">
            <a:avLst/>
          </a:prstGeom>
          <a:noFill/>
          <a:ln w="9525">
            <a:noFill/>
            <a:miter lim="800000"/>
            <a:headEnd/>
            <a:tailEnd/>
          </a:ln>
        </p:spPr>
      </p:pic>
      <p:sp>
        <p:nvSpPr>
          <p:cNvPr id="44039" name="Rectangle 8"/>
          <p:cNvSpPr>
            <a:spLocks noChangeArrowheads="1"/>
          </p:cNvSpPr>
          <p:nvPr/>
        </p:nvSpPr>
        <p:spPr bwMode="auto">
          <a:xfrm>
            <a:off x="1981200" y="812800"/>
            <a:ext cx="2362200" cy="1295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algn="ctr" defTabSz="457200" fontAlgn="auto">
              <a:spcBef>
                <a:spcPts val="0"/>
              </a:spcBef>
              <a:spcAft>
                <a:spcPts val="0"/>
              </a:spcAft>
            </a:pPr>
            <a:r>
              <a:rPr lang="fr-FR">
                <a:solidFill>
                  <a:prstClr val="black"/>
                </a:solidFill>
                <a:latin typeface="Times" charset="0"/>
              </a:rPr>
              <a:t>Power supply</a:t>
            </a:r>
            <a:br>
              <a:rPr lang="fr-FR">
                <a:solidFill>
                  <a:prstClr val="black"/>
                </a:solidFill>
                <a:latin typeface="Times" charset="0"/>
              </a:rPr>
            </a:br>
            <a:r>
              <a:rPr lang="fr-FR">
                <a:solidFill>
                  <a:prstClr val="black"/>
                </a:solidFill>
                <a:latin typeface="Times" charset="0"/>
              </a:rPr>
              <a:t>Slow dump resistor</a:t>
            </a:r>
            <a:br>
              <a:rPr lang="fr-FR">
                <a:solidFill>
                  <a:prstClr val="black"/>
                </a:solidFill>
                <a:latin typeface="Times" charset="0"/>
              </a:rPr>
            </a:br>
            <a:r>
              <a:rPr lang="fr-FR">
                <a:solidFill>
                  <a:prstClr val="black"/>
                </a:solidFill>
                <a:latin typeface="Times" charset="0"/>
              </a:rPr>
              <a:t>Breakers</a:t>
            </a:r>
            <a:br>
              <a:rPr lang="fr-FR">
                <a:solidFill>
                  <a:prstClr val="black"/>
                </a:solidFill>
                <a:latin typeface="Times" charset="0"/>
              </a:rPr>
            </a:br>
            <a:r>
              <a:rPr lang="fr-FR">
                <a:solidFill>
                  <a:prstClr val="black"/>
                </a:solidFill>
                <a:latin typeface="Times" charset="0"/>
              </a:rPr>
              <a:t>Cold box</a:t>
            </a:r>
          </a:p>
        </p:txBody>
      </p:sp>
      <p:sp>
        <p:nvSpPr>
          <p:cNvPr id="44040" name="Line 9"/>
          <p:cNvSpPr>
            <a:spLocks noChangeShapeType="1"/>
          </p:cNvSpPr>
          <p:nvPr/>
        </p:nvSpPr>
        <p:spPr bwMode="auto">
          <a:xfrm flipH="1">
            <a:off x="2438400" y="2108200"/>
            <a:ext cx="609600" cy="838200"/>
          </a:xfrm>
          <a:prstGeom prst="line">
            <a:avLst/>
          </a:prstGeom>
          <a:noFill/>
          <a:ln w="38100">
            <a:solidFill>
              <a:schemeClr val="tx1"/>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prstClr val="black"/>
              </a:solidFill>
              <a:latin typeface="Calibri"/>
            </a:endParaRPr>
          </a:p>
        </p:txBody>
      </p:sp>
      <p:sp>
        <p:nvSpPr>
          <p:cNvPr id="44041" name="Rectangle 10"/>
          <p:cNvSpPr>
            <a:spLocks noChangeArrowheads="1"/>
          </p:cNvSpPr>
          <p:nvPr/>
        </p:nvSpPr>
        <p:spPr bwMode="auto">
          <a:xfrm>
            <a:off x="5334000" y="5461000"/>
            <a:ext cx="1981200" cy="762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algn="ctr" defTabSz="457200" fontAlgn="auto">
              <a:spcBef>
                <a:spcPts val="0"/>
              </a:spcBef>
              <a:spcAft>
                <a:spcPts val="0"/>
              </a:spcAft>
            </a:pPr>
            <a:r>
              <a:rPr lang="fr-FR">
                <a:solidFill>
                  <a:prstClr val="black"/>
                </a:solidFill>
                <a:latin typeface="Times" charset="0"/>
              </a:rPr>
              <a:t>Fast dump resistor</a:t>
            </a:r>
          </a:p>
          <a:p>
            <a:pPr algn="ctr" defTabSz="457200" fontAlgn="auto">
              <a:spcBef>
                <a:spcPts val="0"/>
              </a:spcBef>
              <a:spcAft>
                <a:spcPts val="0"/>
              </a:spcAft>
            </a:pPr>
            <a:r>
              <a:rPr lang="fr-FR">
                <a:solidFill>
                  <a:prstClr val="black"/>
                </a:solidFill>
                <a:latin typeface="Times" charset="0"/>
              </a:rPr>
              <a:t>Dewar</a:t>
            </a:r>
          </a:p>
        </p:txBody>
      </p:sp>
      <p:sp>
        <p:nvSpPr>
          <p:cNvPr id="44042" name="Line 11"/>
          <p:cNvSpPr>
            <a:spLocks noChangeShapeType="1"/>
          </p:cNvSpPr>
          <p:nvPr/>
        </p:nvSpPr>
        <p:spPr bwMode="auto">
          <a:xfrm flipH="1" flipV="1">
            <a:off x="3429000" y="4318000"/>
            <a:ext cx="1905000" cy="1371600"/>
          </a:xfrm>
          <a:prstGeom prst="line">
            <a:avLst/>
          </a:prstGeom>
          <a:noFill/>
          <a:ln w="38100">
            <a:solidFill>
              <a:schemeClr val="tx1"/>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prstClr val="black"/>
              </a:solidFill>
              <a:latin typeface="Calibri"/>
            </a:endParaRPr>
          </a:p>
        </p:txBody>
      </p:sp>
      <p:sp>
        <p:nvSpPr>
          <p:cNvPr id="44043" name="Rectangle 12"/>
          <p:cNvSpPr>
            <a:spLocks noChangeArrowheads="1"/>
          </p:cNvSpPr>
          <p:nvPr/>
        </p:nvSpPr>
        <p:spPr bwMode="auto">
          <a:xfrm>
            <a:off x="5943600" y="660400"/>
            <a:ext cx="2819400" cy="8382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defTabSz="457200" fontAlgn="auto">
              <a:spcBef>
                <a:spcPts val="0"/>
              </a:spcBef>
              <a:spcAft>
                <a:spcPts val="0"/>
              </a:spcAft>
            </a:pPr>
            <a:endParaRPr lang="en-US">
              <a:solidFill>
                <a:prstClr val="black"/>
              </a:solidFill>
              <a:latin typeface="Calibri"/>
            </a:endParaRPr>
          </a:p>
        </p:txBody>
      </p:sp>
      <p:sp>
        <p:nvSpPr>
          <p:cNvPr id="44044" name="Text Box 13"/>
          <p:cNvSpPr txBox="1">
            <a:spLocks noChangeArrowheads="1"/>
          </p:cNvSpPr>
          <p:nvPr/>
        </p:nvSpPr>
        <p:spPr bwMode="auto">
          <a:xfrm>
            <a:off x="5943600" y="736600"/>
            <a:ext cx="2590800" cy="641350"/>
          </a:xfrm>
          <a:prstGeom prst="rect">
            <a:avLst/>
          </a:prstGeom>
          <a:noFill/>
          <a:ln w="9525">
            <a:noFill/>
            <a:miter lim="800000"/>
            <a:headEnd/>
            <a:tailEnd/>
          </a:ln>
        </p:spPr>
        <p:txBody>
          <a:bodyPr>
            <a:prstTxWarp prst="textNoShape">
              <a:avLst/>
            </a:prstTxWarp>
            <a:spAutoFit/>
          </a:bodyPr>
          <a:lstStyle/>
          <a:p>
            <a:pPr defTabSz="457200" fontAlgn="auto">
              <a:spcBef>
                <a:spcPts val="0"/>
              </a:spcBef>
              <a:spcAft>
                <a:spcPts val="0"/>
              </a:spcAft>
            </a:pPr>
            <a:r>
              <a:rPr lang="fr-FR">
                <a:solidFill>
                  <a:prstClr val="black"/>
                </a:solidFill>
                <a:latin typeface="Times" charset="0"/>
              </a:rPr>
              <a:t>Flexible sc bus-bars Flexible transfer lines </a:t>
            </a:r>
          </a:p>
        </p:txBody>
      </p:sp>
      <p:sp>
        <p:nvSpPr>
          <p:cNvPr id="44045" name="Line 14"/>
          <p:cNvSpPr>
            <a:spLocks noChangeShapeType="1"/>
          </p:cNvSpPr>
          <p:nvPr/>
        </p:nvSpPr>
        <p:spPr bwMode="auto">
          <a:xfrm flipH="1">
            <a:off x="4038600" y="1422400"/>
            <a:ext cx="2819400" cy="2286000"/>
          </a:xfrm>
          <a:prstGeom prst="line">
            <a:avLst/>
          </a:prstGeom>
          <a:noFill/>
          <a:ln w="38100">
            <a:solidFill>
              <a:schemeClr val="tx1"/>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prstClr val="black"/>
              </a:solidFill>
              <a:latin typeface="Calibri"/>
            </a:endParaRPr>
          </a:p>
        </p:txBody>
      </p:sp>
      <p:sp>
        <p:nvSpPr>
          <p:cNvPr id="44046" name="Rectangle 10"/>
          <p:cNvSpPr>
            <a:spLocks noChangeArrowheads="1"/>
          </p:cNvSpPr>
          <p:nvPr/>
        </p:nvSpPr>
        <p:spPr bwMode="auto">
          <a:xfrm>
            <a:off x="228600" y="5867400"/>
            <a:ext cx="1981200" cy="762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algn="ctr" defTabSz="457200" fontAlgn="auto">
              <a:spcBef>
                <a:spcPts val="0"/>
              </a:spcBef>
              <a:spcAft>
                <a:spcPts val="0"/>
              </a:spcAft>
            </a:pPr>
            <a:r>
              <a:rPr lang="en-GB" smtClean="0">
                <a:solidFill>
                  <a:prstClr val="black"/>
                </a:solidFill>
                <a:latin typeface="Times" charset="0"/>
              </a:rPr>
              <a:t>Services at end</a:t>
            </a:r>
            <a:br>
              <a:rPr lang="en-GB" smtClean="0">
                <a:solidFill>
                  <a:prstClr val="black"/>
                </a:solidFill>
                <a:latin typeface="Times" charset="0"/>
              </a:rPr>
            </a:br>
            <a:r>
              <a:rPr lang="en-GB" smtClean="0">
                <a:solidFill>
                  <a:prstClr val="black"/>
                </a:solidFill>
                <a:latin typeface="Times" charset="0"/>
              </a:rPr>
              <a:t>of Cable Chains</a:t>
            </a:r>
          </a:p>
          <a:p>
            <a:pPr algn="ctr" defTabSz="457200" fontAlgn="auto">
              <a:spcBef>
                <a:spcPts val="0"/>
              </a:spcBef>
              <a:spcAft>
                <a:spcPts val="0"/>
              </a:spcAft>
            </a:pPr>
            <a:r>
              <a:rPr lang="en-GB" smtClean="0">
                <a:solidFill>
                  <a:prstClr val="black"/>
                </a:solidFill>
                <a:latin typeface="Times" charset="0"/>
              </a:rPr>
              <a:t>Potentially closed</a:t>
            </a:r>
            <a:endParaRPr lang="en-GB">
              <a:solidFill>
                <a:prstClr val="black"/>
              </a:solidFill>
              <a:latin typeface="Times" charset="0"/>
            </a:endParaRPr>
          </a:p>
        </p:txBody>
      </p:sp>
      <p:sp>
        <p:nvSpPr>
          <p:cNvPr id="44047" name="Line 11"/>
          <p:cNvSpPr>
            <a:spLocks noChangeShapeType="1"/>
          </p:cNvSpPr>
          <p:nvPr/>
        </p:nvSpPr>
        <p:spPr bwMode="auto">
          <a:xfrm flipV="1">
            <a:off x="952500" y="5181600"/>
            <a:ext cx="1104900" cy="685800"/>
          </a:xfrm>
          <a:prstGeom prst="line">
            <a:avLst/>
          </a:prstGeom>
          <a:noFill/>
          <a:ln w="38100">
            <a:solidFill>
              <a:schemeClr val="tx1"/>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prstClr val="black"/>
              </a:solidFill>
              <a:latin typeface="Calibri"/>
            </a:endParaRPr>
          </a:p>
        </p:txBody>
      </p:sp>
      <p:sp>
        <p:nvSpPr>
          <p:cNvPr id="16" name="TextBox 15"/>
          <p:cNvSpPr txBox="1"/>
          <p:nvPr/>
        </p:nvSpPr>
        <p:spPr>
          <a:xfrm>
            <a:off x="7791450" y="6372225"/>
            <a:ext cx="1005468" cy="369332"/>
          </a:xfrm>
          <a:prstGeom prst="rect">
            <a:avLst/>
          </a:prstGeom>
          <a:noFill/>
        </p:spPr>
        <p:txBody>
          <a:bodyPr wrap="none" rtlCol="0">
            <a:spAutoFit/>
          </a:bodyPr>
          <a:lstStyle/>
          <a:p>
            <a:r>
              <a:rPr lang="en-GB" dirty="0" smtClean="0"/>
              <a:t>A Gaddi</a:t>
            </a:r>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4500553" y="1004871"/>
            <a:ext cx="2590800" cy="5381625"/>
          </a:xfrm>
          <a:prstGeom prst="rect">
            <a:avLst/>
          </a:prstGeom>
          <a:noFill/>
          <a:ln w="9525">
            <a:noFill/>
            <a:miter lim="800000"/>
            <a:headEnd/>
            <a:tailEnd/>
          </a:ln>
        </p:spPr>
      </p:pic>
      <p:sp>
        <p:nvSpPr>
          <p:cNvPr id="13" name="Text Box 3"/>
          <p:cNvSpPr txBox="1">
            <a:spLocks noChangeArrowheads="1"/>
          </p:cNvSpPr>
          <p:nvPr/>
        </p:nvSpPr>
        <p:spPr bwMode="auto">
          <a:xfrm>
            <a:off x="71405" y="1053756"/>
            <a:ext cx="5291169" cy="1169551"/>
          </a:xfrm>
          <a:prstGeom prst="rect">
            <a:avLst/>
          </a:prstGeom>
          <a:solidFill>
            <a:schemeClr val="bg1"/>
          </a:solidFill>
          <a:ln w="9525">
            <a:noFill/>
            <a:miter lim="800000"/>
            <a:headEnd/>
            <a:tailEnd/>
          </a:ln>
        </p:spPr>
        <p:txBody>
          <a:bodyPr wrap="square">
            <a:spAutoFit/>
          </a:bodyPr>
          <a:lstStyle/>
          <a:p>
            <a:pPr>
              <a:spcBef>
                <a:spcPts val="0"/>
              </a:spcBef>
            </a:pPr>
            <a:r>
              <a:rPr lang="en-GB" sz="1400" dirty="0" smtClean="0">
                <a:solidFill>
                  <a:schemeClr val="accent2"/>
                </a:solidFill>
              </a:rPr>
              <a:t>In the past, it had been suggested to use the water from Lake Geneva </a:t>
            </a:r>
            <a:r>
              <a:rPr lang="en-US" sz="1400" dirty="0" smtClean="0">
                <a:solidFill>
                  <a:schemeClr val="accent2"/>
                </a:solidFill>
              </a:rPr>
              <a:t>mainly because cooling towers have a high environmental impact.</a:t>
            </a:r>
          </a:p>
          <a:p>
            <a:pPr>
              <a:spcBef>
                <a:spcPts val="0"/>
              </a:spcBef>
            </a:pPr>
            <a:r>
              <a:rPr lang="en-US" sz="1400" dirty="0" smtClean="0">
                <a:solidFill>
                  <a:schemeClr val="accent2"/>
                </a:solidFill>
              </a:rPr>
              <a:t>Should this option be considered for the CDR, GS-SEM would suggest adding a new cavern .</a:t>
            </a:r>
            <a:endParaRPr lang="en-GB" sz="1400" dirty="0">
              <a:solidFill>
                <a:schemeClr val="accent2"/>
              </a:solidFill>
            </a:endParaRPr>
          </a:p>
        </p:txBody>
      </p:sp>
      <p:sp>
        <p:nvSpPr>
          <p:cNvPr id="54" name="Text Box 3"/>
          <p:cNvSpPr txBox="1">
            <a:spLocks noChangeArrowheads="1"/>
          </p:cNvSpPr>
          <p:nvPr/>
        </p:nvSpPr>
        <p:spPr bwMode="auto">
          <a:xfrm>
            <a:off x="137521" y="2306014"/>
            <a:ext cx="3819276" cy="3662541"/>
          </a:xfrm>
          <a:prstGeom prst="rect">
            <a:avLst/>
          </a:prstGeom>
          <a:solidFill>
            <a:schemeClr val="bg1"/>
          </a:solidFill>
          <a:ln w="9525">
            <a:noFill/>
            <a:miter lim="800000"/>
            <a:headEnd/>
            <a:tailEnd/>
          </a:ln>
        </p:spPr>
        <p:txBody>
          <a:bodyPr wrap="square">
            <a:spAutoFit/>
          </a:bodyPr>
          <a:lstStyle/>
          <a:p>
            <a:pPr>
              <a:spcBef>
                <a:spcPts val="0"/>
              </a:spcBef>
            </a:pPr>
            <a:r>
              <a:rPr lang="en-US" sz="1600" dirty="0" smtClean="0">
                <a:solidFill>
                  <a:schemeClr val="accent2"/>
                </a:solidFill>
              </a:rPr>
              <a:t>Shaft + Cavern would allow:</a:t>
            </a:r>
          </a:p>
          <a:p>
            <a:pPr marL="342900" indent="-342900">
              <a:spcBef>
                <a:spcPts val="0"/>
              </a:spcBef>
              <a:buAutoNum type="arabicPeriod"/>
            </a:pPr>
            <a:r>
              <a:rPr lang="en-US" sz="1600" dirty="0" smtClean="0">
                <a:solidFill>
                  <a:schemeClr val="accent2"/>
                </a:solidFill>
              </a:rPr>
              <a:t>Space for machine equipment</a:t>
            </a:r>
          </a:p>
          <a:p>
            <a:pPr marL="342900" indent="-342900">
              <a:spcBef>
                <a:spcPts val="0"/>
              </a:spcBef>
              <a:buAutoNum type="arabicPeriod"/>
            </a:pPr>
            <a:r>
              <a:rPr lang="en-US" sz="1600" dirty="0" smtClean="0">
                <a:solidFill>
                  <a:schemeClr val="accent2"/>
                </a:solidFill>
              </a:rPr>
              <a:t>Connection with water transfer tunnel</a:t>
            </a:r>
          </a:p>
          <a:p>
            <a:pPr marL="342900" indent="-342900">
              <a:spcBef>
                <a:spcPts val="0"/>
              </a:spcBef>
              <a:buAutoNum type="arabicPeriod"/>
            </a:pPr>
            <a:r>
              <a:rPr lang="en-US" sz="1600" dirty="0" smtClean="0">
                <a:solidFill>
                  <a:schemeClr val="accent2"/>
                </a:solidFill>
              </a:rPr>
              <a:t>Take the bypass off the volume of the experimental cavern</a:t>
            </a:r>
          </a:p>
          <a:p>
            <a:pPr marL="342900" indent="-342900">
              <a:spcBef>
                <a:spcPts val="0"/>
              </a:spcBef>
              <a:buAutoNum type="arabicPeriod"/>
            </a:pPr>
            <a:r>
              <a:rPr lang="en-US" sz="1600" dirty="0" smtClean="0">
                <a:solidFill>
                  <a:schemeClr val="accent2"/>
                </a:solidFill>
              </a:rPr>
              <a:t>Hosting of ventilation ducts for interaction region</a:t>
            </a:r>
          </a:p>
          <a:p>
            <a:pPr marL="342900" indent="-342900">
              <a:spcBef>
                <a:spcPts val="0"/>
              </a:spcBef>
              <a:buAutoNum type="arabicPeriod"/>
            </a:pPr>
            <a:r>
              <a:rPr lang="en-US" sz="1600" dirty="0" smtClean="0">
                <a:solidFill>
                  <a:schemeClr val="accent2"/>
                </a:solidFill>
              </a:rPr>
              <a:t>Installation of heavy vibration equipment</a:t>
            </a:r>
          </a:p>
          <a:p>
            <a:pPr marL="342900" indent="-342900">
              <a:spcBef>
                <a:spcPts val="0"/>
              </a:spcBef>
              <a:buAutoNum type="arabicPeriod"/>
            </a:pPr>
            <a:r>
              <a:rPr lang="en-US" sz="1600" dirty="0" smtClean="0">
                <a:solidFill>
                  <a:schemeClr val="accent2"/>
                </a:solidFill>
              </a:rPr>
              <a:t>Setup and removal of TBMs still</a:t>
            </a:r>
            <a:r>
              <a:rPr lang="en-GB" sz="1400" dirty="0" smtClean="0">
                <a:solidFill>
                  <a:schemeClr val="accent2"/>
                </a:solidFill>
              </a:rPr>
              <a:t> being considered</a:t>
            </a:r>
          </a:p>
          <a:p>
            <a:pPr marL="342900" indent="-342900">
              <a:spcBef>
                <a:spcPts val="0"/>
              </a:spcBef>
            </a:pPr>
            <a:r>
              <a:rPr lang="en-GB" sz="1400" dirty="0" smtClean="0">
                <a:solidFill>
                  <a:schemeClr val="accent2"/>
                </a:solidFill>
              </a:rPr>
              <a:t>Point of attention</a:t>
            </a:r>
          </a:p>
          <a:p>
            <a:pPr marL="342900" indent="-342900">
              <a:spcBef>
                <a:spcPts val="0"/>
              </a:spcBef>
            </a:pPr>
            <a:r>
              <a:rPr lang="en-GB" sz="1400" dirty="0" smtClean="0">
                <a:solidFill>
                  <a:srgbClr val="FF0000"/>
                </a:solidFill>
                <a:latin typeface="Times New Roman"/>
                <a:cs typeface="Times New Roman"/>
              </a:rPr>
              <a:t>→ </a:t>
            </a:r>
            <a:r>
              <a:rPr lang="en-GB" sz="1400" dirty="0" smtClean="0">
                <a:solidFill>
                  <a:schemeClr val="accent2"/>
                </a:solidFill>
              </a:rPr>
              <a:t>Equipment in new cavern should not introduce vibration in the EA</a:t>
            </a:r>
            <a:endParaRPr lang="en-US" sz="1600" dirty="0" smtClean="0">
              <a:solidFill>
                <a:schemeClr val="accent2"/>
              </a:solidFill>
            </a:endParaRPr>
          </a:p>
        </p:txBody>
      </p:sp>
      <p:grpSp>
        <p:nvGrpSpPr>
          <p:cNvPr id="91" name="Group 90"/>
          <p:cNvGrpSpPr/>
          <p:nvPr/>
        </p:nvGrpSpPr>
        <p:grpSpPr>
          <a:xfrm>
            <a:off x="4152900" y="2191451"/>
            <a:ext cx="1655321" cy="3152074"/>
            <a:chOff x="4152900" y="2191451"/>
            <a:chExt cx="1655321" cy="3152074"/>
          </a:xfrm>
        </p:grpSpPr>
        <p:sp>
          <p:nvSpPr>
            <p:cNvPr id="83" name="Rectangle 82"/>
            <p:cNvSpPr/>
            <p:nvPr/>
          </p:nvSpPr>
          <p:spPr>
            <a:xfrm rot="16200000">
              <a:off x="4186273" y="4081770"/>
              <a:ext cx="252461" cy="999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7" name="Group 56"/>
            <p:cNvGrpSpPr>
              <a:grpSpLocks noChangeAspect="1"/>
            </p:cNvGrpSpPr>
            <p:nvPr/>
          </p:nvGrpSpPr>
          <p:grpSpPr>
            <a:xfrm>
              <a:off x="4152900" y="3275224"/>
              <a:ext cx="327190" cy="730471"/>
              <a:chOff x="3969451" y="2960914"/>
              <a:chExt cx="510639" cy="1140031"/>
            </a:xfrm>
          </p:grpSpPr>
          <p:sp>
            <p:nvSpPr>
              <p:cNvPr id="56" name="Freeform 55"/>
              <p:cNvSpPr/>
              <p:nvPr/>
            </p:nvSpPr>
            <p:spPr>
              <a:xfrm>
                <a:off x="3969451" y="2960914"/>
                <a:ext cx="510639" cy="1140031"/>
              </a:xfrm>
              <a:custGeom>
                <a:avLst/>
                <a:gdLst>
                  <a:gd name="connsiteX0" fmla="*/ 0 w 510639"/>
                  <a:gd name="connsiteY0" fmla="*/ 41564 h 1140031"/>
                  <a:gd name="connsiteX1" fmla="*/ 106878 w 510639"/>
                  <a:gd name="connsiteY1" fmla="*/ 11876 h 1140031"/>
                  <a:gd name="connsiteX2" fmla="*/ 201881 w 510639"/>
                  <a:gd name="connsiteY2" fmla="*/ 5938 h 1140031"/>
                  <a:gd name="connsiteX3" fmla="*/ 279071 w 510639"/>
                  <a:gd name="connsiteY3" fmla="*/ 0 h 1140031"/>
                  <a:gd name="connsiteX4" fmla="*/ 356260 w 510639"/>
                  <a:gd name="connsiteY4" fmla="*/ 11876 h 1140031"/>
                  <a:gd name="connsiteX5" fmla="*/ 457200 w 510639"/>
                  <a:gd name="connsiteY5" fmla="*/ 29689 h 1140031"/>
                  <a:gd name="connsiteX6" fmla="*/ 504702 w 510639"/>
                  <a:gd name="connsiteY6" fmla="*/ 47502 h 1140031"/>
                  <a:gd name="connsiteX7" fmla="*/ 510639 w 510639"/>
                  <a:gd name="connsiteY7" fmla="*/ 1080655 h 1140031"/>
                  <a:gd name="connsiteX8" fmla="*/ 433450 w 510639"/>
                  <a:gd name="connsiteY8" fmla="*/ 1110343 h 1140031"/>
                  <a:gd name="connsiteX9" fmla="*/ 285008 w 510639"/>
                  <a:gd name="connsiteY9" fmla="*/ 1134094 h 1140031"/>
                  <a:gd name="connsiteX10" fmla="*/ 255320 w 510639"/>
                  <a:gd name="connsiteY10" fmla="*/ 1140031 h 1140031"/>
                  <a:gd name="connsiteX11" fmla="*/ 166255 w 510639"/>
                  <a:gd name="connsiteY11" fmla="*/ 1134094 h 1140031"/>
                  <a:gd name="connsiteX12" fmla="*/ 95003 w 510639"/>
                  <a:gd name="connsiteY12" fmla="*/ 1122218 h 1140031"/>
                  <a:gd name="connsiteX13" fmla="*/ 5938 w 510639"/>
                  <a:gd name="connsiteY13" fmla="*/ 1098468 h 1140031"/>
                  <a:gd name="connsiteX14" fmla="*/ 0 w 510639"/>
                  <a:gd name="connsiteY14" fmla="*/ 41564 h 114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0639" h="1140031">
                    <a:moveTo>
                      <a:pt x="0" y="41564"/>
                    </a:moveTo>
                    <a:lnTo>
                      <a:pt x="106878" y="11876"/>
                    </a:lnTo>
                    <a:lnTo>
                      <a:pt x="201881" y="5938"/>
                    </a:lnTo>
                    <a:lnTo>
                      <a:pt x="279071" y="0"/>
                    </a:lnTo>
                    <a:lnTo>
                      <a:pt x="356260" y="11876"/>
                    </a:lnTo>
                    <a:lnTo>
                      <a:pt x="457200" y="29689"/>
                    </a:lnTo>
                    <a:lnTo>
                      <a:pt x="504702" y="47502"/>
                    </a:lnTo>
                    <a:lnTo>
                      <a:pt x="510639" y="1080655"/>
                    </a:lnTo>
                    <a:lnTo>
                      <a:pt x="433450" y="1110343"/>
                    </a:lnTo>
                    <a:lnTo>
                      <a:pt x="285008" y="1134094"/>
                    </a:lnTo>
                    <a:lnTo>
                      <a:pt x="255320" y="1140031"/>
                    </a:lnTo>
                    <a:lnTo>
                      <a:pt x="166255" y="1134094"/>
                    </a:lnTo>
                    <a:lnTo>
                      <a:pt x="95003" y="1122218"/>
                    </a:lnTo>
                    <a:lnTo>
                      <a:pt x="5938" y="1098468"/>
                    </a:lnTo>
                    <a:cubicBezTo>
                      <a:pt x="3959" y="748146"/>
                      <a:pt x="1979" y="397824"/>
                      <a:pt x="0" y="41564"/>
                    </a:cubicBezTo>
                    <a:close/>
                  </a:path>
                </a:pathLst>
              </a:custGeom>
              <a:solidFill>
                <a:srgbClr val="92D050">
                  <a:alpha val="5100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p:cNvSpPr/>
              <p:nvPr/>
            </p:nvSpPr>
            <p:spPr>
              <a:xfrm>
                <a:off x="4029075" y="3019425"/>
                <a:ext cx="342900" cy="314325"/>
              </a:xfrm>
              <a:prstGeom prst="ellipse">
                <a:avLst/>
              </a:prstGeom>
              <a:solidFill>
                <a:srgbClr val="FFC000">
                  <a:alpha val="4800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0" name="Rectangle 59"/>
            <p:cNvSpPr/>
            <p:nvPr/>
          </p:nvSpPr>
          <p:spPr>
            <a:xfrm>
              <a:off x="4657725" y="2257425"/>
              <a:ext cx="1095375" cy="3714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3" name="Straight Connector 62"/>
            <p:cNvCxnSpPr>
              <a:endCxn id="60" idx="3"/>
            </p:cNvCxnSpPr>
            <p:nvPr/>
          </p:nvCxnSpPr>
          <p:spPr>
            <a:xfrm rot="5400000">
              <a:off x="5636419" y="2326481"/>
              <a:ext cx="2333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Rectangle 63"/>
            <p:cNvSpPr/>
            <p:nvPr/>
          </p:nvSpPr>
          <p:spPr>
            <a:xfrm>
              <a:off x="4210050" y="2552700"/>
              <a:ext cx="1095375" cy="3714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Rectangle 64"/>
            <p:cNvSpPr/>
            <p:nvPr/>
          </p:nvSpPr>
          <p:spPr>
            <a:xfrm rot="18594333">
              <a:off x="4970119" y="2384914"/>
              <a:ext cx="415311" cy="3714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Rectangle 65"/>
            <p:cNvSpPr/>
            <p:nvPr/>
          </p:nvSpPr>
          <p:spPr>
            <a:xfrm>
              <a:off x="4505325" y="4276725"/>
              <a:ext cx="1095375" cy="3714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Rectangle 66"/>
            <p:cNvSpPr/>
            <p:nvPr/>
          </p:nvSpPr>
          <p:spPr>
            <a:xfrm>
              <a:off x="4524375" y="4638675"/>
              <a:ext cx="1095375" cy="3714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ectangle 67"/>
            <p:cNvSpPr/>
            <p:nvPr/>
          </p:nvSpPr>
          <p:spPr>
            <a:xfrm>
              <a:off x="4648200" y="4829175"/>
              <a:ext cx="1095375" cy="514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0" name="Straight Connector 69"/>
            <p:cNvCxnSpPr/>
            <p:nvPr/>
          </p:nvCxnSpPr>
          <p:spPr>
            <a:xfrm rot="5400000" flipH="1" flipV="1">
              <a:off x="5619750" y="5067300"/>
              <a:ext cx="266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0" name="Freeform 79"/>
            <p:cNvSpPr/>
            <p:nvPr/>
          </p:nvSpPr>
          <p:spPr>
            <a:xfrm>
              <a:off x="5403873" y="4803076"/>
              <a:ext cx="399431" cy="297097"/>
            </a:xfrm>
            <a:custGeom>
              <a:avLst/>
              <a:gdLst>
                <a:gd name="connsiteX0" fmla="*/ 399431 w 399431"/>
                <a:gd name="connsiteY0" fmla="*/ 132043 h 297097"/>
                <a:gd name="connsiteX1" fmla="*/ 343313 w 399431"/>
                <a:gd name="connsiteY1" fmla="*/ 135344 h 297097"/>
                <a:gd name="connsiteX2" fmla="*/ 307001 w 399431"/>
                <a:gd name="connsiteY2" fmla="*/ 102333 h 297097"/>
                <a:gd name="connsiteX3" fmla="*/ 244280 w 399431"/>
                <a:gd name="connsiteY3" fmla="*/ 69323 h 297097"/>
                <a:gd name="connsiteX4" fmla="*/ 174957 w 399431"/>
                <a:gd name="connsiteY4" fmla="*/ 49516 h 297097"/>
                <a:gd name="connsiteX5" fmla="*/ 79226 w 399431"/>
                <a:gd name="connsiteY5" fmla="*/ 19806 h 297097"/>
                <a:gd name="connsiteX6" fmla="*/ 33011 w 399431"/>
                <a:gd name="connsiteY6" fmla="*/ 0 h 297097"/>
                <a:gd name="connsiteX7" fmla="*/ 0 w 399431"/>
                <a:gd name="connsiteY7" fmla="*/ 105634 h 297097"/>
                <a:gd name="connsiteX8" fmla="*/ 89129 w 399431"/>
                <a:gd name="connsiteY8" fmla="*/ 132043 h 297097"/>
                <a:gd name="connsiteX9" fmla="*/ 184861 w 399431"/>
                <a:gd name="connsiteY9" fmla="*/ 158452 h 297097"/>
                <a:gd name="connsiteX10" fmla="*/ 224474 w 399431"/>
                <a:gd name="connsiteY10" fmla="*/ 174957 h 297097"/>
                <a:gd name="connsiteX11" fmla="*/ 270689 w 399431"/>
                <a:gd name="connsiteY11" fmla="*/ 198065 h 297097"/>
                <a:gd name="connsiteX12" fmla="*/ 310302 w 399431"/>
                <a:gd name="connsiteY12" fmla="*/ 234377 h 297097"/>
                <a:gd name="connsiteX13" fmla="*/ 340011 w 399431"/>
                <a:gd name="connsiteY13" fmla="*/ 267388 h 297097"/>
                <a:gd name="connsiteX14" fmla="*/ 363119 w 399431"/>
                <a:gd name="connsiteY14" fmla="*/ 297097 h 297097"/>
                <a:gd name="connsiteX15" fmla="*/ 399431 w 399431"/>
                <a:gd name="connsiteY15" fmla="*/ 132043 h 297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9431" h="297097">
                  <a:moveTo>
                    <a:pt x="399431" y="132043"/>
                  </a:moveTo>
                  <a:lnTo>
                    <a:pt x="343313" y="135344"/>
                  </a:lnTo>
                  <a:lnTo>
                    <a:pt x="307001" y="102333"/>
                  </a:lnTo>
                  <a:lnTo>
                    <a:pt x="244280" y="69323"/>
                  </a:lnTo>
                  <a:lnTo>
                    <a:pt x="174957" y="49516"/>
                  </a:lnTo>
                  <a:lnTo>
                    <a:pt x="79226" y="19806"/>
                  </a:lnTo>
                  <a:lnTo>
                    <a:pt x="33011" y="0"/>
                  </a:lnTo>
                  <a:lnTo>
                    <a:pt x="0" y="105634"/>
                  </a:lnTo>
                  <a:lnTo>
                    <a:pt x="89129" y="132043"/>
                  </a:lnTo>
                  <a:lnTo>
                    <a:pt x="184861" y="158452"/>
                  </a:lnTo>
                  <a:lnTo>
                    <a:pt x="224474" y="174957"/>
                  </a:lnTo>
                  <a:lnTo>
                    <a:pt x="270689" y="198065"/>
                  </a:lnTo>
                  <a:lnTo>
                    <a:pt x="310302" y="234377"/>
                  </a:lnTo>
                  <a:lnTo>
                    <a:pt x="340011" y="267388"/>
                  </a:lnTo>
                  <a:lnTo>
                    <a:pt x="363119" y="297097"/>
                  </a:lnTo>
                  <a:lnTo>
                    <a:pt x="399431" y="132043"/>
                  </a:ln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Freeform 80"/>
            <p:cNvSpPr/>
            <p:nvPr/>
          </p:nvSpPr>
          <p:spPr>
            <a:xfrm>
              <a:off x="4257964" y="4224113"/>
              <a:ext cx="375612" cy="461818"/>
            </a:xfrm>
            <a:custGeom>
              <a:avLst/>
              <a:gdLst>
                <a:gd name="connsiteX0" fmla="*/ 0 w 375612"/>
                <a:gd name="connsiteY0" fmla="*/ 0 h 461818"/>
                <a:gd name="connsiteX1" fmla="*/ 6158 w 375612"/>
                <a:gd name="connsiteY1" fmla="*/ 80048 h 461818"/>
                <a:gd name="connsiteX2" fmla="*/ 6158 w 375612"/>
                <a:gd name="connsiteY2" fmla="*/ 129309 h 461818"/>
                <a:gd name="connsiteX3" fmla="*/ 9236 w 375612"/>
                <a:gd name="connsiteY3" fmla="*/ 157018 h 461818"/>
                <a:gd name="connsiteX4" fmla="*/ 27709 w 375612"/>
                <a:gd name="connsiteY4" fmla="*/ 206279 h 461818"/>
                <a:gd name="connsiteX5" fmla="*/ 43103 w 375612"/>
                <a:gd name="connsiteY5" fmla="*/ 246303 h 461818"/>
                <a:gd name="connsiteX6" fmla="*/ 64655 w 375612"/>
                <a:gd name="connsiteY6" fmla="*/ 280170 h 461818"/>
                <a:gd name="connsiteX7" fmla="*/ 86206 w 375612"/>
                <a:gd name="connsiteY7" fmla="*/ 307879 h 461818"/>
                <a:gd name="connsiteX8" fmla="*/ 120073 w 375612"/>
                <a:gd name="connsiteY8" fmla="*/ 350982 h 461818"/>
                <a:gd name="connsiteX9" fmla="*/ 144703 w 375612"/>
                <a:gd name="connsiteY9" fmla="*/ 372533 h 461818"/>
                <a:gd name="connsiteX10" fmla="*/ 190885 w 375612"/>
                <a:gd name="connsiteY10" fmla="*/ 397164 h 461818"/>
                <a:gd name="connsiteX11" fmla="*/ 246303 w 375612"/>
                <a:gd name="connsiteY11" fmla="*/ 424873 h 461818"/>
                <a:gd name="connsiteX12" fmla="*/ 298642 w 375612"/>
                <a:gd name="connsiteY12" fmla="*/ 446424 h 461818"/>
                <a:gd name="connsiteX13" fmla="*/ 344824 w 375612"/>
                <a:gd name="connsiteY13" fmla="*/ 461818 h 461818"/>
                <a:gd name="connsiteX14" fmla="*/ 375612 w 375612"/>
                <a:gd name="connsiteY14" fmla="*/ 363297 h 461818"/>
                <a:gd name="connsiteX15" fmla="*/ 317115 w 375612"/>
                <a:gd name="connsiteY15" fmla="*/ 347903 h 461818"/>
                <a:gd name="connsiteX16" fmla="*/ 261697 w 375612"/>
                <a:gd name="connsiteY16" fmla="*/ 326351 h 461818"/>
                <a:gd name="connsiteX17" fmla="*/ 193964 w 375612"/>
                <a:gd name="connsiteY17" fmla="*/ 277091 h 461818"/>
                <a:gd name="connsiteX18" fmla="*/ 150861 w 375612"/>
                <a:gd name="connsiteY18" fmla="*/ 233988 h 461818"/>
                <a:gd name="connsiteX19" fmla="*/ 120073 w 375612"/>
                <a:gd name="connsiteY19" fmla="*/ 178570 h 461818"/>
                <a:gd name="connsiteX20" fmla="*/ 104679 w 375612"/>
                <a:gd name="connsiteY20" fmla="*/ 120073 h 461818"/>
                <a:gd name="connsiteX21" fmla="*/ 104679 w 375612"/>
                <a:gd name="connsiteY21" fmla="*/ 9236 h 461818"/>
                <a:gd name="connsiteX22" fmla="*/ 0 w 375612"/>
                <a:gd name="connsiteY22" fmla="*/ 0 h 461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5612" h="461818">
                  <a:moveTo>
                    <a:pt x="0" y="0"/>
                  </a:moveTo>
                  <a:lnTo>
                    <a:pt x="6158" y="80048"/>
                  </a:lnTo>
                  <a:lnTo>
                    <a:pt x="6158" y="129309"/>
                  </a:lnTo>
                  <a:lnTo>
                    <a:pt x="9236" y="157018"/>
                  </a:lnTo>
                  <a:lnTo>
                    <a:pt x="27709" y="206279"/>
                  </a:lnTo>
                  <a:lnTo>
                    <a:pt x="43103" y="246303"/>
                  </a:lnTo>
                  <a:lnTo>
                    <a:pt x="64655" y="280170"/>
                  </a:lnTo>
                  <a:lnTo>
                    <a:pt x="86206" y="307879"/>
                  </a:lnTo>
                  <a:lnTo>
                    <a:pt x="120073" y="350982"/>
                  </a:lnTo>
                  <a:lnTo>
                    <a:pt x="144703" y="372533"/>
                  </a:lnTo>
                  <a:lnTo>
                    <a:pt x="190885" y="397164"/>
                  </a:lnTo>
                  <a:lnTo>
                    <a:pt x="246303" y="424873"/>
                  </a:lnTo>
                  <a:lnTo>
                    <a:pt x="298642" y="446424"/>
                  </a:lnTo>
                  <a:lnTo>
                    <a:pt x="344824" y="461818"/>
                  </a:lnTo>
                  <a:lnTo>
                    <a:pt x="375612" y="363297"/>
                  </a:lnTo>
                  <a:lnTo>
                    <a:pt x="317115" y="347903"/>
                  </a:lnTo>
                  <a:lnTo>
                    <a:pt x="261697" y="326351"/>
                  </a:lnTo>
                  <a:lnTo>
                    <a:pt x="193964" y="277091"/>
                  </a:lnTo>
                  <a:lnTo>
                    <a:pt x="150861" y="233988"/>
                  </a:lnTo>
                  <a:lnTo>
                    <a:pt x="120073" y="178570"/>
                  </a:lnTo>
                  <a:lnTo>
                    <a:pt x="104679" y="120073"/>
                  </a:lnTo>
                  <a:lnTo>
                    <a:pt x="104679" y="9236"/>
                  </a:lnTo>
                  <a:lnTo>
                    <a:pt x="0" y="0"/>
                  </a:ln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Rectangle 81"/>
            <p:cNvSpPr/>
            <p:nvPr/>
          </p:nvSpPr>
          <p:spPr>
            <a:xfrm rot="910112">
              <a:off x="4598828" y="4709449"/>
              <a:ext cx="914400" cy="999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8" name="Group 87"/>
            <p:cNvGrpSpPr/>
            <p:nvPr/>
          </p:nvGrpSpPr>
          <p:grpSpPr>
            <a:xfrm flipV="1">
              <a:off x="4262881" y="2191451"/>
              <a:ext cx="1545340" cy="1094671"/>
              <a:chOff x="4430030" y="1188560"/>
              <a:chExt cx="1545340" cy="1094671"/>
            </a:xfrm>
          </p:grpSpPr>
          <p:sp>
            <p:nvSpPr>
              <p:cNvPr id="84" name="Rectangle 83"/>
              <p:cNvSpPr/>
              <p:nvPr/>
            </p:nvSpPr>
            <p:spPr>
              <a:xfrm rot="16200000">
                <a:off x="4358339" y="1264828"/>
                <a:ext cx="252461" cy="999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Freeform 84"/>
              <p:cNvSpPr/>
              <p:nvPr/>
            </p:nvSpPr>
            <p:spPr>
              <a:xfrm>
                <a:off x="5575939" y="1986134"/>
                <a:ext cx="399431" cy="297097"/>
              </a:xfrm>
              <a:custGeom>
                <a:avLst/>
                <a:gdLst>
                  <a:gd name="connsiteX0" fmla="*/ 399431 w 399431"/>
                  <a:gd name="connsiteY0" fmla="*/ 132043 h 297097"/>
                  <a:gd name="connsiteX1" fmla="*/ 343313 w 399431"/>
                  <a:gd name="connsiteY1" fmla="*/ 135344 h 297097"/>
                  <a:gd name="connsiteX2" fmla="*/ 307001 w 399431"/>
                  <a:gd name="connsiteY2" fmla="*/ 102333 h 297097"/>
                  <a:gd name="connsiteX3" fmla="*/ 244280 w 399431"/>
                  <a:gd name="connsiteY3" fmla="*/ 69323 h 297097"/>
                  <a:gd name="connsiteX4" fmla="*/ 174957 w 399431"/>
                  <a:gd name="connsiteY4" fmla="*/ 49516 h 297097"/>
                  <a:gd name="connsiteX5" fmla="*/ 79226 w 399431"/>
                  <a:gd name="connsiteY5" fmla="*/ 19806 h 297097"/>
                  <a:gd name="connsiteX6" fmla="*/ 33011 w 399431"/>
                  <a:gd name="connsiteY6" fmla="*/ 0 h 297097"/>
                  <a:gd name="connsiteX7" fmla="*/ 0 w 399431"/>
                  <a:gd name="connsiteY7" fmla="*/ 105634 h 297097"/>
                  <a:gd name="connsiteX8" fmla="*/ 89129 w 399431"/>
                  <a:gd name="connsiteY8" fmla="*/ 132043 h 297097"/>
                  <a:gd name="connsiteX9" fmla="*/ 184861 w 399431"/>
                  <a:gd name="connsiteY9" fmla="*/ 158452 h 297097"/>
                  <a:gd name="connsiteX10" fmla="*/ 224474 w 399431"/>
                  <a:gd name="connsiteY10" fmla="*/ 174957 h 297097"/>
                  <a:gd name="connsiteX11" fmla="*/ 270689 w 399431"/>
                  <a:gd name="connsiteY11" fmla="*/ 198065 h 297097"/>
                  <a:gd name="connsiteX12" fmla="*/ 310302 w 399431"/>
                  <a:gd name="connsiteY12" fmla="*/ 234377 h 297097"/>
                  <a:gd name="connsiteX13" fmla="*/ 340011 w 399431"/>
                  <a:gd name="connsiteY13" fmla="*/ 267388 h 297097"/>
                  <a:gd name="connsiteX14" fmla="*/ 363119 w 399431"/>
                  <a:gd name="connsiteY14" fmla="*/ 297097 h 297097"/>
                  <a:gd name="connsiteX15" fmla="*/ 399431 w 399431"/>
                  <a:gd name="connsiteY15" fmla="*/ 132043 h 297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9431" h="297097">
                    <a:moveTo>
                      <a:pt x="399431" y="132043"/>
                    </a:moveTo>
                    <a:lnTo>
                      <a:pt x="343313" y="135344"/>
                    </a:lnTo>
                    <a:lnTo>
                      <a:pt x="307001" y="102333"/>
                    </a:lnTo>
                    <a:lnTo>
                      <a:pt x="244280" y="69323"/>
                    </a:lnTo>
                    <a:lnTo>
                      <a:pt x="174957" y="49516"/>
                    </a:lnTo>
                    <a:lnTo>
                      <a:pt x="79226" y="19806"/>
                    </a:lnTo>
                    <a:lnTo>
                      <a:pt x="33011" y="0"/>
                    </a:lnTo>
                    <a:lnTo>
                      <a:pt x="0" y="105634"/>
                    </a:lnTo>
                    <a:lnTo>
                      <a:pt x="89129" y="132043"/>
                    </a:lnTo>
                    <a:lnTo>
                      <a:pt x="184861" y="158452"/>
                    </a:lnTo>
                    <a:lnTo>
                      <a:pt x="224474" y="174957"/>
                    </a:lnTo>
                    <a:lnTo>
                      <a:pt x="270689" y="198065"/>
                    </a:lnTo>
                    <a:lnTo>
                      <a:pt x="310302" y="234377"/>
                    </a:lnTo>
                    <a:lnTo>
                      <a:pt x="340011" y="267388"/>
                    </a:lnTo>
                    <a:lnTo>
                      <a:pt x="363119" y="297097"/>
                    </a:lnTo>
                    <a:lnTo>
                      <a:pt x="399431" y="132043"/>
                    </a:ln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Freeform 85"/>
              <p:cNvSpPr/>
              <p:nvPr/>
            </p:nvSpPr>
            <p:spPr>
              <a:xfrm>
                <a:off x="4430030" y="1407171"/>
                <a:ext cx="375612" cy="461818"/>
              </a:xfrm>
              <a:custGeom>
                <a:avLst/>
                <a:gdLst>
                  <a:gd name="connsiteX0" fmla="*/ 0 w 375612"/>
                  <a:gd name="connsiteY0" fmla="*/ 0 h 461818"/>
                  <a:gd name="connsiteX1" fmla="*/ 6158 w 375612"/>
                  <a:gd name="connsiteY1" fmla="*/ 80048 h 461818"/>
                  <a:gd name="connsiteX2" fmla="*/ 6158 w 375612"/>
                  <a:gd name="connsiteY2" fmla="*/ 129309 h 461818"/>
                  <a:gd name="connsiteX3" fmla="*/ 9236 w 375612"/>
                  <a:gd name="connsiteY3" fmla="*/ 157018 h 461818"/>
                  <a:gd name="connsiteX4" fmla="*/ 27709 w 375612"/>
                  <a:gd name="connsiteY4" fmla="*/ 206279 h 461818"/>
                  <a:gd name="connsiteX5" fmla="*/ 43103 w 375612"/>
                  <a:gd name="connsiteY5" fmla="*/ 246303 h 461818"/>
                  <a:gd name="connsiteX6" fmla="*/ 64655 w 375612"/>
                  <a:gd name="connsiteY6" fmla="*/ 280170 h 461818"/>
                  <a:gd name="connsiteX7" fmla="*/ 86206 w 375612"/>
                  <a:gd name="connsiteY7" fmla="*/ 307879 h 461818"/>
                  <a:gd name="connsiteX8" fmla="*/ 120073 w 375612"/>
                  <a:gd name="connsiteY8" fmla="*/ 350982 h 461818"/>
                  <a:gd name="connsiteX9" fmla="*/ 144703 w 375612"/>
                  <a:gd name="connsiteY9" fmla="*/ 372533 h 461818"/>
                  <a:gd name="connsiteX10" fmla="*/ 190885 w 375612"/>
                  <a:gd name="connsiteY10" fmla="*/ 397164 h 461818"/>
                  <a:gd name="connsiteX11" fmla="*/ 246303 w 375612"/>
                  <a:gd name="connsiteY11" fmla="*/ 424873 h 461818"/>
                  <a:gd name="connsiteX12" fmla="*/ 298642 w 375612"/>
                  <a:gd name="connsiteY12" fmla="*/ 446424 h 461818"/>
                  <a:gd name="connsiteX13" fmla="*/ 344824 w 375612"/>
                  <a:gd name="connsiteY13" fmla="*/ 461818 h 461818"/>
                  <a:gd name="connsiteX14" fmla="*/ 375612 w 375612"/>
                  <a:gd name="connsiteY14" fmla="*/ 363297 h 461818"/>
                  <a:gd name="connsiteX15" fmla="*/ 317115 w 375612"/>
                  <a:gd name="connsiteY15" fmla="*/ 347903 h 461818"/>
                  <a:gd name="connsiteX16" fmla="*/ 261697 w 375612"/>
                  <a:gd name="connsiteY16" fmla="*/ 326351 h 461818"/>
                  <a:gd name="connsiteX17" fmla="*/ 193964 w 375612"/>
                  <a:gd name="connsiteY17" fmla="*/ 277091 h 461818"/>
                  <a:gd name="connsiteX18" fmla="*/ 150861 w 375612"/>
                  <a:gd name="connsiteY18" fmla="*/ 233988 h 461818"/>
                  <a:gd name="connsiteX19" fmla="*/ 120073 w 375612"/>
                  <a:gd name="connsiteY19" fmla="*/ 178570 h 461818"/>
                  <a:gd name="connsiteX20" fmla="*/ 104679 w 375612"/>
                  <a:gd name="connsiteY20" fmla="*/ 120073 h 461818"/>
                  <a:gd name="connsiteX21" fmla="*/ 104679 w 375612"/>
                  <a:gd name="connsiteY21" fmla="*/ 9236 h 461818"/>
                  <a:gd name="connsiteX22" fmla="*/ 0 w 375612"/>
                  <a:gd name="connsiteY22" fmla="*/ 0 h 461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5612" h="461818">
                    <a:moveTo>
                      <a:pt x="0" y="0"/>
                    </a:moveTo>
                    <a:lnTo>
                      <a:pt x="6158" y="80048"/>
                    </a:lnTo>
                    <a:lnTo>
                      <a:pt x="6158" y="129309"/>
                    </a:lnTo>
                    <a:lnTo>
                      <a:pt x="9236" y="157018"/>
                    </a:lnTo>
                    <a:lnTo>
                      <a:pt x="27709" y="206279"/>
                    </a:lnTo>
                    <a:lnTo>
                      <a:pt x="43103" y="246303"/>
                    </a:lnTo>
                    <a:lnTo>
                      <a:pt x="64655" y="280170"/>
                    </a:lnTo>
                    <a:lnTo>
                      <a:pt x="86206" y="307879"/>
                    </a:lnTo>
                    <a:lnTo>
                      <a:pt x="120073" y="350982"/>
                    </a:lnTo>
                    <a:lnTo>
                      <a:pt x="144703" y="372533"/>
                    </a:lnTo>
                    <a:lnTo>
                      <a:pt x="190885" y="397164"/>
                    </a:lnTo>
                    <a:lnTo>
                      <a:pt x="246303" y="424873"/>
                    </a:lnTo>
                    <a:lnTo>
                      <a:pt x="298642" y="446424"/>
                    </a:lnTo>
                    <a:lnTo>
                      <a:pt x="344824" y="461818"/>
                    </a:lnTo>
                    <a:lnTo>
                      <a:pt x="375612" y="363297"/>
                    </a:lnTo>
                    <a:lnTo>
                      <a:pt x="317115" y="347903"/>
                    </a:lnTo>
                    <a:lnTo>
                      <a:pt x="261697" y="326351"/>
                    </a:lnTo>
                    <a:lnTo>
                      <a:pt x="193964" y="277091"/>
                    </a:lnTo>
                    <a:lnTo>
                      <a:pt x="150861" y="233988"/>
                    </a:lnTo>
                    <a:lnTo>
                      <a:pt x="120073" y="178570"/>
                    </a:lnTo>
                    <a:lnTo>
                      <a:pt x="104679" y="120073"/>
                    </a:lnTo>
                    <a:lnTo>
                      <a:pt x="104679" y="9236"/>
                    </a:lnTo>
                    <a:lnTo>
                      <a:pt x="0" y="0"/>
                    </a:ln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Rectangle 86"/>
              <p:cNvSpPr/>
              <p:nvPr/>
            </p:nvSpPr>
            <p:spPr>
              <a:xfrm rot="910112">
                <a:off x="4770894" y="1892507"/>
                <a:ext cx="914400" cy="999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9" name="Rectangle 88"/>
            <p:cNvSpPr/>
            <p:nvPr/>
          </p:nvSpPr>
          <p:spPr>
            <a:xfrm>
              <a:off x="4994787" y="4114501"/>
              <a:ext cx="797640" cy="5754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Rectangle 89"/>
            <p:cNvSpPr/>
            <p:nvPr/>
          </p:nvSpPr>
          <p:spPr>
            <a:xfrm>
              <a:off x="4675239" y="4139081"/>
              <a:ext cx="797640" cy="187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94" name="Straight Connector 93"/>
          <p:cNvCxnSpPr>
            <a:endCxn id="97" idx="0"/>
          </p:cNvCxnSpPr>
          <p:nvPr/>
        </p:nvCxnSpPr>
        <p:spPr>
          <a:xfrm>
            <a:off x="4483510" y="3746090"/>
            <a:ext cx="3457268" cy="2445470"/>
          </a:xfrm>
          <a:prstGeom prst="line">
            <a:avLst/>
          </a:prstGeom>
          <a:ln w="76200">
            <a:solidFill>
              <a:srgbClr val="FFC000"/>
            </a:solidFill>
            <a:prstDash val="sysDash"/>
          </a:ln>
        </p:spPr>
        <p:style>
          <a:lnRef idx="1">
            <a:schemeClr val="accent1"/>
          </a:lnRef>
          <a:fillRef idx="0">
            <a:schemeClr val="accent1"/>
          </a:fillRef>
          <a:effectRef idx="0">
            <a:schemeClr val="accent1"/>
          </a:effectRef>
          <a:fontRef idx="minor">
            <a:schemeClr val="tx1"/>
          </a:fontRef>
        </p:style>
      </p:cxnSp>
      <p:sp>
        <p:nvSpPr>
          <p:cNvPr id="95" name="TextBox 94"/>
          <p:cNvSpPr txBox="1"/>
          <p:nvPr/>
        </p:nvSpPr>
        <p:spPr>
          <a:xfrm rot="2181924">
            <a:off x="5972175" y="5262716"/>
            <a:ext cx="2458750" cy="369332"/>
          </a:xfrm>
          <a:prstGeom prst="rect">
            <a:avLst/>
          </a:prstGeom>
          <a:noFill/>
        </p:spPr>
        <p:txBody>
          <a:bodyPr wrap="none" rtlCol="0">
            <a:spAutoFit/>
          </a:bodyPr>
          <a:lstStyle/>
          <a:p>
            <a:r>
              <a:rPr lang="en-GB" dirty="0" smtClean="0">
                <a:solidFill>
                  <a:schemeClr val="accent6"/>
                </a:solidFill>
              </a:rPr>
              <a:t>Water transport tunnel</a:t>
            </a:r>
            <a:endParaRPr lang="en-GB" dirty="0">
              <a:solidFill>
                <a:schemeClr val="accent6"/>
              </a:solidFill>
            </a:endParaRPr>
          </a:p>
        </p:txBody>
      </p:sp>
      <p:sp>
        <p:nvSpPr>
          <p:cNvPr id="97" name="Rounded Rectangle 96"/>
          <p:cNvSpPr/>
          <p:nvPr/>
        </p:nvSpPr>
        <p:spPr>
          <a:xfrm>
            <a:off x="7483578" y="6191560"/>
            <a:ext cx="914400" cy="550605"/>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Lake</a:t>
            </a:r>
          </a:p>
          <a:p>
            <a:pPr algn="ctr"/>
            <a:r>
              <a:rPr lang="en-GB" dirty="0" smtClean="0"/>
              <a:t>GVA</a:t>
            </a:r>
            <a:endParaRPr lang="en-GB" dirty="0"/>
          </a:p>
        </p:txBody>
      </p:sp>
      <p:sp>
        <p:nvSpPr>
          <p:cNvPr id="98" name="Date Placeholder 97"/>
          <p:cNvSpPr>
            <a:spLocks noGrp="1"/>
          </p:cNvSpPr>
          <p:nvPr>
            <p:ph type="dt" sz="half" idx="10"/>
          </p:nvPr>
        </p:nvSpPr>
        <p:spPr>
          <a:xfrm>
            <a:off x="457200" y="6245225"/>
            <a:ext cx="2133600" cy="476250"/>
          </a:xfrm>
        </p:spPr>
        <p:txBody>
          <a:bodyPr/>
          <a:lstStyle/>
          <a:p>
            <a:pPr>
              <a:defRPr/>
            </a:pPr>
            <a:r>
              <a:rPr lang="en-US" smtClean="0"/>
              <a:t>11/06/2010</a:t>
            </a:r>
            <a:endParaRPr lang="en-GB"/>
          </a:p>
        </p:txBody>
      </p:sp>
      <p:sp>
        <p:nvSpPr>
          <p:cNvPr id="100" name="Footer Placeholder 99"/>
          <p:cNvSpPr>
            <a:spLocks noGrp="1"/>
          </p:cNvSpPr>
          <p:nvPr>
            <p:ph type="ftr" sz="quarter" idx="11"/>
          </p:nvPr>
        </p:nvSpPr>
        <p:spPr/>
        <p:txBody>
          <a:bodyPr/>
          <a:lstStyle/>
          <a:p>
            <a:r>
              <a:rPr lang="en-GB" smtClean="0"/>
              <a:t>martin.gastal@cern.ch</a:t>
            </a:r>
            <a:endParaRPr lang="en-GB"/>
          </a:p>
        </p:txBody>
      </p:sp>
      <p:sp>
        <p:nvSpPr>
          <p:cNvPr id="34" name="Slide Number Placeholder 5"/>
          <p:cNvSpPr>
            <a:spLocks noGrp="1"/>
          </p:cNvSpPr>
          <p:nvPr>
            <p:ph type="sldNum" sz="quarter" idx="12"/>
          </p:nvPr>
        </p:nvSpPr>
        <p:spPr>
          <a:xfrm>
            <a:off x="6553200" y="6435006"/>
            <a:ext cx="2133600" cy="365125"/>
          </a:xfrm>
        </p:spPr>
        <p:txBody>
          <a:bodyPr/>
          <a:lstStyle/>
          <a:p>
            <a:fld id="{CC29EB5A-5FAA-4D26-8F08-19D637B5681D}" type="slidenum">
              <a:rPr lang="en-GB" smtClean="0"/>
              <a:pPr/>
              <a:t>21</a:t>
            </a:fld>
            <a:endParaRPr lang="en-GB" dirty="0"/>
          </a:p>
        </p:txBody>
      </p:sp>
      <p:sp>
        <p:nvSpPr>
          <p:cNvPr id="36" name="TextBox 35"/>
          <p:cNvSpPr txBox="1"/>
          <p:nvPr/>
        </p:nvSpPr>
        <p:spPr>
          <a:xfrm>
            <a:off x="7096125" y="4724400"/>
            <a:ext cx="1826206" cy="369332"/>
          </a:xfrm>
          <a:prstGeom prst="rect">
            <a:avLst/>
          </a:prstGeom>
          <a:noFill/>
        </p:spPr>
        <p:txBody>
          <a:bodyPr wrap="none" rtlCol="0">
            <a:spAutoFit/>
          </a:bodyPr>
          <a:lstStyle/>
          <a:p>
            <a:r>
              <a:rPr lang="en-GB" dirty="0" smtClean="0">
                <a:solidFill>
                  <a:srgbClr val="FF0000"/>
                </a:solidFill>
              </a:rPr>
              <a:t>To be confirmed</a:t>
            </a:r>
            <a:endParaRPr lang="en-GB" dirty="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tetedepage copie"/>
          <p:cNvPicPr>
            <a:picLocks noChangeAspect="1" noChangeArrowheads="1"/>
          </p:cNvPicPr>
          <p:nvPr/>
        </p:nvPicPr>
        <p:blipFill>
          <a:blip r:embed="rId2" cstate="print"/>
          <a:srcRect/>
          <a:stretch>
            <a:fillRect/>
          </a:stretch>
        </p:blipFill>
        <p:spPr bwMode="auto">
          <a:xfrm>
            <a:off x="0" y="0"/>
            <a:ext cx="9144000" cy="676275"/>
          </a:xfrm>
          <a:prstGeom prst="rect">
            <a:avLst/>
          </a:prstGeom>
          <a:noFill/>
        </p:spPr>
      </p:pic>
      <p:pic>
        <p:nvPicPr>
          <p:cNvPr id="51203" name="Picture 3" descr="CLIC Logo"/>
          <p:cNvPicPr>
            <a:picLocks noChangeAspect="1" noChangeArrowheads="1"/>
          </p:cNvPicPr>
          <p:nvPr/>
        </p:nvPicPr>
        <p:blipFill>
          <a:blip r:embed="rId3" cstate="print"/>
          <a:srcRect/>
          <a:stretch>
            <a:fillRect/>
          </a:stretch>
        </p:blipFill>
        <p:spPr bwMode="auto">
          <a:xfrm>
            <a:off x="7239000" y="152400"/>
            <a:ext cx="1628775" cy="441325"/>
          </a:xfrm>
          <a:prstGeom prst="rect">
            <a:avLst/>
          </a:prstGeom>
          <a:noFill/>
        </p:spPr>
      </p:pic>
      <p:sp>
        <p:nvSpPr>
          <p:cNvPr id="51204" name="Text Box 4"/>
          <p:cNvSpPr txBox="1">
            <a:spLocks noChangeArrowheads="1"/>
          </p:cNvSpPr>
          <p:nvPr/>
        </p:nvSpPr>
        <p:spPr bwMode="auto">
          <a:xfrm>
            <a:off x="990600" y="101600"/>
            <a:ext cx="5630863" cy="579438"/>
          </a:xfrm>
          <a:prstGeom prst="rect">
            <a:avLst/>
          </a:prstGeom>
          <a:noFill/>
          <a:ln w="9525">
            <a:noFill/>
            <a:miter lim="800000"/>
            <a:headEnd/>
            <a:tailEnd/>
          </a:ln>
          <a:effectLst/>
        </p:spPr>
        <p:txBody>
          <a:bodyPr wrap="none">
            <a:spAutoFit/>
          </a:bodyPr>
          <a:lstStyle/>
          <a:p>
            <a:pPr algn="l"/>
            <a:r>
              <a:rPr lang="fr-CH" sz="3200" b="1">
                <a:solidFill>
                  <a:schemeClr val="bg1"/>
                </a:solidFill>
                <a:latin typeface="Book Antiqua" pitchFamily="18" charset="0"/>
              </a:rPr>
              <a:t>CLIC WORKSHOP - Cooling</a:t>
            </a:r>
            <a:endParaRPr lang="en-US" sz="3200" b="1">
              <a:solidFill>
                <a:schemeClr val="bg1"/>
              </a:solidFill>
              <a:latin typeface="Book Antiqua" pitchFamily="18" charset="0"/>
            </a:endParaRPr>
          </a:p>
        </p:txBody>
      </p:sp>
      <p:pic>
        <p:nvPicPr>
          <p:cNvPr id="51205" name="Picture 5" descr="watertunnel"/>
          <p:cNvPicPr>
            <a:picLocks noChangeAspect="1" noChangeArrowheads="1"/>
          </p:cNvPicPr>
          <p:nvPr/>
        </p:nvPicPr>
        <p:blipFill>
          <a:blip r:embed="rId4" cstate="print"/>
          <a:srcRect/>
          <a:stretch>
            <a:fillRect/>
          </a:stretch>
        </p:blipFill>
        <p:spPr bwMode="auto">
          <a:xfrm>
            <a:off x="304800" y="914400"/>
            <a:ext cx="8412163" cy="5715000"/>
          </a:xfrm>
          <a:prstGeom prst="rect">
            <a:avLst/>
          </a:prstGeom>
          <a:noFill/>
        </p:spPr>
      </p:pic>
      <p:sp>
        <p:nvSpPr>
          <p:cNvPr id="51206" name="Rectangle 6"/>
          <p:cNvSpPr>
            <a:spLocks noChangeArrowheads="1"/>
          </p:cNvSpPr>
          <p:nvPr/>
        </p:nvSpPr>
        <p:spPr bwMode="auto">
          <a:xfrm>
            <a:off x="990600" y="5029200"/>
            <a:ext cx="381000" cy="15240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51207" name="Text Box 7"/>
          <p:cNvSpPr txBox="1">
            <a:spLocks noChangeArrowheads="1"/>
          </p:cNvSpPr>
          <p:nvPr/>
        </p:nvSpPr>
        <p:spPr bwMode="auto">
          <a:xfrm>
            <a:off x="1066800" y="4191000"/>
            <a:ext cx="838200" cy="457200"/>
          </a:xfrm>
          <a:prstGeom prst="rect">
            <a:avLst/>
          </a:prstGeom>
          <a:noFill/>
          <a:ln w="9525">
            <a:noFill/>
            <a:miter lim="800000"/>
            <a:headEnd/>
            <a:tailEnd/>
          </a:ln>
          <a:effectLst/>
        </p:spPr>
        <p:txBody>
          <a:bodyPr wrap="none">
            <a:spAutoFit/>
          </a:bodyPr>
          <a:lstStyle/>
          <a:p>
            <a:r>
              <a:rPr lang="fr-CH" sz="1200" b="1"/>
              <a:t>Pumping</a:t>
            </a:r>
          </a:p>
          <a:p>
            <a:r>
              <a:rPr lang="fr-CH" sz="1200" b="1"/>
              <a:t>station</a:t>
            </a:r>
            <a:endParaRPr lang="en-US" sz="1200" b="1"/>
          </a:p>
        </p:txBody>
      </p:sp>
      <p:sp>
        <p:nvSpPr>
          <p:cNvPr id="51208" name="Line 8"/>
          <p:cNvSpPr>
            <a:spLocks noChangeShapeType="1"/>
          </p:cNvSpPr>
          <p:nvPr/>
        </p:nvSpPr>
        <p:spPr bwMode="auto">
          <a:xfrm flipH="1">
            <a:off x="1143000" y="4648200"/>
            <a:ext cx="152400" cy="457200"/>
          </a:xfrm>
          <a:prstGeom prst="line">
            <a:avLst/>
          </a:prstGeom>
          <a:noFill/>
          <a:ln w="9525">
            <a:solidFill>
              <a:schemeClr val="tx1"/>
            </a:solidFill>
            <a:round/>
            <a:headEnd/>
            <a:tailEnd type="triangle" w="med" len="med"/>
          </a:ln>
          <a:effectLst/>
        </p:spPr>
        <p:txBody>
          <a:bodyPr/>
          <a:lstStyle/>
          <a:p>
            <a:endParaRPr lang="en-GB"/>
          </a:p>
        </p:txBody>
      </p:sp>
      <p:sp>
        <p:nvSpPr>
          <p:cNvPr id="51209" name="Rectangle 9"/>
          <p:cNvSpPr>
            <a:spLocks noChangeArrowheads="1"/>
          </p:cNvSpPr>
          <p:nvPr/>
        </p:nvSpPr>
        <p:spPr bwMode="auto">
          <a:xfrm>
            <a:off x="0" y="1130300"/>
            <a:ext cx="6211888" cy="952500"/>
          </a:xfrm>
          <a:prstGeom prst="rect">
            <a:avLst/>
          </a:prstGeom>
          <a:noFill/>
          <a:ln w="9525">
            <a:noFill/>
            <a:miter lim="800000"/>
            <a:headEnd/>
            <a:tailEnd/>
          </a:ln>
          <a:effectLst/>
        </p:spPr>
        <p:txBody>
          <a:bodyPr anchor="ctr"/>
          <a:lstStyle/>
          <a:p>
            <a:pPr algn="l"/>
            <a:r>
              <a:rPr lang="en-US" sz="4000" b="1">
                <a:solidFill>
                  <a:schemeClr val="tx2"/>
                </a:solidFill>
                <a:latin typeface="MS Reference Sans Serif" pitchFamily="34" charset="0"/>
              </a:rPr>
              <a:t>Cooling</a:t>
            </a:r>
            <a:br>
              <a:rPr lang="en-US" sz="4000" b="1">
                <a:solidFill>
                  <a:schemeClr val="tx2"/>
                </a:solidFill>
                <a:latin typeface="MS Reference Sans Serif" pitchFamily="34" charset="0"/>
              </a:rPr>
            </a:br>
            <a:r>
              <a:rPr lang="en-US" sz="4000" b="1">
                <a:solidFill>
                  <a:schemeClr val="tx2"/>
                </a:solidFill>
                <a:latin typeface="MS Reference Sans Serif" pitchFamily="34" charset="0"/>
              </a:rPr>
              <a:t>Production</a:t>
            </a:r>
            <a:br>
              <a:rPr lang="en-US" sz="4000" b="1">
                <a:solidFill>
                  <a:schemeClr val="tx2"/>
                </a:solidFill>
                <a:latin typeface="MS Reference Sans Serif" pitchFamily="34" charset="0"/>
              </a:rPr>
            </a:br>
            <a:endParaRPr lang="en-US" sz="4000" b="1">
              <a:solidFill>
                <a:schemeClr val="tx2"/>
              </a:solidFill>
              <a:latin typeface="MS Reference Sans Serif" pitchFamily="34" charset="0"/>
            </a:endParaRPr>
          </a:p>
        </p:txBody>
      </p:sp>
      <p:sp>
        <p:nvSpPr>
          <p:cNvPr id="10" name="Date Placeholder 9"/>
          <p:cNvSpPr>
            <a:spLocks noGrp="1"/>
          </p:cNvSpPr>
          <p:nvPr>
            <p:ph type="dt" sz="half" idx="10"/>
          </p:nvPr>
        </p:nvSpPr>
        <p:spPr/>
        <p:txBody>
          <a:bodyPr/>
          <a:lstStyle/>
          <a:p>
            <a:r>
              <a:rPr lang="en-US" smtClean="0"/>
              <a:t>09/06/2010</a:t>
            </a:r>
            <a:endParaRPr lang="en-GB"/>
          </a:p>
        </p:txBody>
      </p:sp>
      <p:sp>
        <p:nvSpPr>
          <p:cNvPr id="11" name="Slide Number Placeholder 10"/>
          <p:cNvSpPr>
            <a:spLocks noGrp="1"/>
          </p:cNvSpPr>
          <p:nvPr>
            <p:ph type="sldNum" sz="quarter" idx="12"/>
          </p:nvPr>
        </p:nvSpPr>
        <p:spPr/>
        <p:txBody>
          <a:bodyPr/>
          <a:lstStyle/>
          <a:p>
            <a:fld id="{CC29EB5A-5FAA-4D26-8F08-19D637B5681D}" type="slidenum">
              <a:rPr lang="en-GB" smtClean="0"/>
              <a:pPr/>
              <a:t>22</a:t>
            </a:fld>
            <a:endParaRPr lang="en-GB"/>
          </a:p>
        </p:txBody>
      </p:sp>
      <p:sp>
        <p:nvSpPr>
          <p:cNvPr id="12" name="Footer Placeholder 11"/>
          <p:cNvSpPr>
            <a:spLocks noGrp="1"/>
          </p:cNvSpPr>
          <p:nvPr>
            <p:ph type="ftr" sz="quarter" idx="11"/>
          </p:nvPr>
        </p:nvSpPr>
        <p:spPr/>
        <p:txBody>
          <a:bodyPr/>
          <a:lstStyle/>
          <a:p>
            <a:r>
              <a:rPr lang="en-GB" smtClean="0"/>
              <a:t>martin.gastal@cern.ch</a:t>
            </a:r>
            <a:endParaRPr lang="en-GB"/>
          </a:p>
        </p:txBody>
      </p:sp>
      <p:sp>
        <p:nvSpPr>
          <p:cNvPr id="13" name="TextBox 12"/>
          <p:cNvSpPr txBox="1"/>
          <p:nvPr/>
        </p:nvSpPr>
        <p:spPr>
          <a:xfrm>
            <a:off x="6829425" y="6488668"/>
            <a:ext cx="966931" cy="369332"/>
          </a:xfrm>
          <a:prstGeom prst="rect">
            <a:avLst/>
          </a:prstGeom>
          <a:noFill/>
        </p:spPr>
        <p:txBody>
          <a:bodyPr wrap="none" rtlCol="0">
            <a:spAutoFit/>
          </a:bodyPr>
          <a:lstStyle/>
          <a:p>
            <a:r>
              <a:rPr lang="en-GB" dirty="0" err="1" smtClean="0"/>
              <a:t>JIGolfin</a:t>
            </a:r>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3"/>
          <p:cNvSpPr txBox="1">
            <a:spLocks noChangeArrowheads="1"/>
          </p:cNvSpPr>
          <p:nvPr/>
        </p:nvSpPr>
        <p:spPr bwMode="auto">
          <a:xfrm>
            <a:off x="2976563" y="749300"/>
            <a:ext cx="2881312" cy="646113"/>
          </a:xfrm>
          <a:prstGeom prst="rect">
            <a:avLst/>
          </a:prstGeom>
          <a:solidFill>
            <a:srgbClr val="FF6600"/>
          </a:solidFill>
          <a:ln w="9525">
            <a:noFill/>
            <a:miter lim="800000"/>
            <a:headEnd/>
            <a:tailEnd/>
          </a:ln>
        </p:spPr>
        <p:txBody>
          <a:bodyPr>
            <a:spAutoFit/>
          </a:bodyPr>
          <a:lstStyle/>
          <a:p>
            <a:pPr algn="ctr">
              <a:spcBef>
                <a:spcPct val="50000"/>
              </a:spcBef>
            </a:pPr>
            <a:r>
              <a:rPr lang="en-GB" sz="3600" dirty="0"/>
              <a:t>Summary</a:t>
            </a:r>
          </a:p>
        </p:txBody>
      </p:sp>
      <p:sp>
        <p:nvSpPr>
          <p:cNvPr id="23555" name="TextBox 2"/>
          <p:cNvSpPr txBox="1">
            <a:spLocks noChangeArrowheads="1"/>
          </p:cNvSpPr>
          <p:nvPr/>
        </p:nvSpPr>
        <p:spPr bwMode="auto">
          <a:xfrm>
            <a:off x="353952" y="1474541"/>
            <a:ext cx="8475406" cy="5509200"/>
          </a:xfrm>
          <a:prstGeom prst="rect">
            <a:avLst/>
          </a:prstGeom>
          <a:noFill/>
          <a:ln w="9525">
            <a:noFill/>
            <a:miter lim="800000"/>
            <a:headEnd/>
            <a:tailEnd/>
          </a:ln>
        </p:spPr>
        <p:txBody>
          <a:bodyPr wrap="square">
            <a:spAutoFit/>
          </a:bodyPr>
          <a:lstStyle/>
          <a:p>
            <a:pPr algn="just">
              <a:spcAft>
                <a:spcPts val="1200"/>
              </a:spcAft>
              <a:buClr>
                <a:srgbClr val="FF0000"/>
              </a:buClr>
              <a:buFont typeface="Times New Roman" pitchFamily="18" charset="0"/>
              <a:buChar char="→"/>
            </a:pPr>
            <a:r>
              <a:rPr lang="en-US" dirty="0" smtClean="0">
                <a:solidFill>
                  <a:schemeClr val="accent6"/>
                </a:solidFill>
              </a:rPr>
              <a:t>This very first concept of ventilation in the experimental area has led to consider modifications in the CE layout. More modifications are expected as constraints from other services groups are consolidated.</a:t>
            </a:r>
          </a:p>
          <a:p>
            <a:pPr algn="just">
              <a:spcAft>
                <a:spcPts val="0"/>
              </a:spcAft>
              <a:buClr>
                <a:srgbClr val="FF0000"/>
              </a:buClr>
              <a:buFont typeface="Times New Roman" pitchFamily="18" charset="0"/>
              <a:buChar char="→"/>
            </a:pPr>
            <a:r>
              <a:rPr lang="en-US" dirty="0" smtClean="0">
                <a:solidFill>
                  <a:schemeClr val="accent6"/>
                </a:solidFill>
              </a:rPr>
              <a:t>CE modifications to appear in next version of 2D drawings:</a:t>
            </a:r>
          </a:p>
          <a:p>
            <a:pPr lvl="1" algn="just">
              <a:spcAft>
                <a:spcPts val="0"/>
              </a:spcAft>
              <a:buClr>
                <a:srgbClr val="FF0000"/>
              </a:buClr>
              <a:buFont typeface="Times New Roman" pitchFamily="18" charset="0"/>
              <a:buChar char="→"/>
            </a:pPr>
            <a:r>
              <a:rPr lang="en-US" dirty="0" smtClean="0">
                <a:solidFill>
                  <a:schemeClr val="accent6"/>
                </a:solidFill>
              </a:rPr>
              <a:t>Bypass out of volume of experimental caverns</a:t>
            </a:r>
          </a:p>
          <a:p>
            <a:pPr lvl="1" algn="just">
              <a:spcAft>
                <a:spcPts val="0"/>
              </a:spcAft>
              <a:buClr>
                <a:srgbClr val="FF0000"/>
              </a:buClr>
              <a:buFont typeface="Times New Roman" pitchFamily="18" charset="0"/>
              <a:buChar char="→"/>
            </a:pPr>
            <a:r>
              <a:rPr lang="en-US" dirty="0" smtClean="0">
                <a:solidFill>
                  <a:schemeClr val="accent6"/>
                </a:solidFill>
              </a:rPr>
              <a:t>2 Escape galleries connecting to the shaft shelters</a:t>
            </a:r>
          </a:p>
          <a:p>
            <a:pPr lvl="1" algn="just">
              <a:spcAft>
                <a:spcPts val="0"/>
              </a:spcAft>
              <a:buClr>
                <a:srgbClr val="FF0000"/>
              </a:buClr>
              <a:buFont typeface="Times New Roman" pitchFamily="18" charset="0"/>
              <a:buChar char="→"/>
            </a:pPr>
            <a:endParaRPr lang="en-US" dirty="0" smtClean="0">
              <a:solidFill>
                <a:schemeClr val="accent6"/>
              </a:solidFill>
            </a:endParaRPr>
          </a:p>
          <a:p>
            <a:pPr algn="just">
              <a:spcAft>
                <a:spcPts val="0"/>
              </a:spcAft>
              <a:buClr>
                <a:srgbClr val="FF0000"/>
              </a:buClr>
              <a:buFont typeface="Times New Roman" pitchFamily="18" charset="0"/>
              <a:buChar char="→"/>
            </a:pPr>
            <a:r>
              <a:rPr lang="en-US" dirty="0" smtClean="0">
                <a:solidFill>
                  <a:schemeClr val="accent6"/>
                </a:solidFill>
              </a:rPr>
              <a:t>Request for services from the detector community are educated guesses only</a:t>
            </a:r>
          </a:p>
          <a:p>
            <a:pPr lvl="1" algn="just">
              <a:spcAft>
                <a:spcPts val="0"/>
              </a:spcAft>
              <a:buClr>
                <a:srgbClr val="FF0000"/>
              </a:buClr>
            </a:pPr>
            <a:endParaRPr lang="en-US" dirty="0" smtClean="0">
              <a:solidFill>
                <a:schemeClr val="accent6"/>
              </a:solidFill>
            </a:endParaRPr>
          </a:p>
          <a:p>
            <a:pPr algn="just">
              <a:spcAft>
                <a:spcPts val="1200"/>
              </a:spcAft>
              <a:buClr>
                <a:srgbClr val="FF0000"/>
              </a:buClr>
              <a:buFont typeface="Times New Roman" pitchFamily="18" charset="0"/>
              <a:buChar char="→"/>
            </a:pPr>
            <a:r>
              <a:rPr lang="en-US" dirty="0" smtClean="0">
                <a:solidFill>
                  <a:schemeClr val="accent6"/>
                </a:solidFill>
              </a:rPr>
              <a:t>Designing the CLIC experimental area will pull together resources from different departments: Feedback on proposal welcome</a:t>
            </a:r>
          </a:p>
          <a:p>
            <a:pPr algn="just">
              <a:spcAft>
                <a:spcPts val="1200"/>
              </a:spcAft>
              <a:buClr>
                <a:srgbClr val="FF0000"/>
              </a:buClr>
              <a:buFont typeface="Times New Roman" pitchFamily="18" charset="0"/>
              <a:buChar char="→"/>
            </a:pPr>
            <a:r>
              <a:rPr lang="en-US" dirty="0" smtClean="0">
                <a:solidFill>
                  <a:schemeClr val="accent6"/>
                </a:solidFill>
              </a:rPr>
              <a:t>In these areas detector, machine, infrastructure and construction issues are inter-related. </a:t>
            </a:r>
          </a:p>
          <a:p>
            <a:pPr algn="just">
              <a:spcAft>
                <a:spcPts val="1200"/>
              </a:spcAft>
              <a:buClr>
                <a:srgbClr val="FF0000"/>
              </a:buClr>
              <a:buFont typeface="Times New Roman" pitchFamily="18" charset="0"/>
              <a:buChar char="→"/>
            </a:pPr>
            <a:r>
              <a:rPr lang="en-US" dirty="0" smtClean="0">
                <a:solidFill>
                  <a:schemeClr val="accent6"/>
                </a:solidFill>
              </a:rPr>
              <a:t>All stakeholders are encouraged to provide initial estimates of the characteristics of the equipment they plan to have running in the experimental area</a:t>
            </a:r>
          </a:p>
          <a:p>
            <a:pPr marL="1257300" lvl="2" indent="-342900" algn="just"/>
            <a:endParaRPr lang="en-US" sz="2400" dirty="0">
              <a:solidFill>
                <a:schemeClr val="accent6"/>
              </a:solidFill>
            </a:endParaRPr>
          </a:p>
        </p:txBody>
      </p:sp>
      <p:sp>
        <p:nvSpPr>
          <p:cNvPr id="4" name="Date Placeholder 3"/>
          <p:cNvSpPr>
            <a:spLocks noGrp="1"/>
          </p:cNvSpPr>
          <p:nvPr>
            <p:ph type="dt" sz="half" idx="10"/>
          </p:nvPr>
        </p:nvSpPr>
        <p:spPr>
          <a:xfrm>
            <a:off x="457200" y="6245225"/>
            <a:ext cx="2133600" cy="476250"/>
          </a:xfrm>
        </p:spPr>
        <p:txBody>
          <a:bodyPr/>
          <a:lstStyle/>
          <a:p>
            <a:pPr>
              <a:defRPr/>
            </a:pPr>
            <a:r>
              <a:rPr lang="en-US" smtClean="0"/>
              <a:t>11/06/2010</a:t>
            </a:r>
            <a:endParaRPr lang="en-GB"/>
          </a:p>
        </p:txBody>
      </p:sp>
      <p:sp>
        <p:nvSpPr>
          <p:cNvPr id="6" name="Footer Placeholder 5"/>
          <p:cNvSpPr>
            <a:spLocks noGrp="1"/>
          </p:cNvSpPr>
          <p:nvPr>
            <p:ph type="ftr" sz="quarter" idx="11"/>
          </p:nvPr>
        </p:nvSpPr>
        <p:spPr/>
        <p:txBody>
          <a:bodyPr/>
          <a:lstStyle/>
          <a:p>
            <a:r>
              <a:rPr lang="en-GB" dirty="0" smtClean="0"/>
              <a:t>martin.gastal@cern.ch</a:t>
            </a:r>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11/06/2010</a:t>
            </a:r>
            <a:endParaRPr lang="en-GB"/>
          </a:p>
        </p:txBody>
      </p:sp>
      <p:sp>
        <p:nvSpPr>
          <p:cNvPr id="3" name="Footer Placeholder 2"/>
          <p:cNvSpPr>
            <a:spLocks noGrp="1"/>
          </p:cNvSpPr>
          <p:nvPr>
            <p:ph type="ftr" sz="quarter" idx="11"/>
          </p:nvPr>
        </p:nvSpPr>
        <p:spPr/>
        <p:txBody>
          <a:bodyPr/>
          <a:lstStyle/>
          <a:p>
            <a:r>
              <a:rPr lang="en-GB" smtClean="0"/>
              <a:t>martin.gastal@cern.ch</a:t>
            </a:r>
            <a:endParaRPr lang="en-GB"/>
          </a:p>
        </p:txBody>
      </p:sp>
      <p:sp>
        <p:nvSpPr>
          <p:cNvPr id="4" name="Slide Number Placeholder 3"/>
          <p:cNvSpPr>
            <a:spLocks noGrp="1"/>
          </p:cNvSpPr>
          <p:nvPr>
            <p:ph type="sldNum" sz="quarter" idx="12"/>
          </p:nvPr>
        </p:nvSpPr>
        <p:spPr/>
        <p:txBody>
          <a:bodyPr/>
          <a:lstStyle/>
          <a:p>
            <a:fld id="{CC29EB5A-5FAA-4D26-8F08-19D637B5681D}" type="slidenum">
              <a:rPr lang="en-GB" smtClean="0"/>
              <a:pPr/>
              <a:t>24</a:t>
            </a:fld>
            <a:endParaRPr lang="en-GB"/>
          </a:p>
        </p:txBody>
      </p:sp>
      <p:sp>
        <p:nvSpPr>
          <p:cNvPr id="5" name="Text Box 3"/>
          <p:cNvSpPr txBox="1">
            <a:spLocks noChangeArrowheads="1"/>
          </p:cNvSpPr>
          <p:nvPr/>
        </p:nvSpPr>
        <p:spPr bwMode="auto">
          <a:xfrm>
            <a:off x="3205163" y="196850"/>
            <a:ext cx="2881312" cy="646113"/>
          </a:xfrm>
          <a:prstGeom prst="rect">
            <a:avLst/>
          </a:prstGeom>
          <a:solidFill>
            <a:srgbClr val="FF6600"/>
          </a:solidFill>
          <a:ln w="9525">
            <a:noFill/>
            <a:miter lim="800000"/>
            <a:headEnd/>
            <a:tailEnd/>
          </a:ln>
        </p:spPr>
        <p:txBody>
          <a:bodyPr>
            <a:spAutoFit/>
          </a:bodyPr>
          <a:lstStyle/>
          <a:p>
            <a:pPr algn="ctr">
              <a:spcBef>
                <a:spcPct val="50000"/>
              </a:spcBef>
            </a:pPr>
            <a:r>
              <a:rPr lang="en-GB" sz="3600" dirty="0" smtClean="0"/>
              <a:t>Latest News</a:t>
            </a:r>
            <a:endParaRPr lang="en-GB" sz="3600" dirty="0"/>
          </a:p>
        </p:txBody>
      </p:sp>
      <p:sp>
        <p:nvSpPr>
          <p:cNvPr id="6" name="TextBox 2"/>
          <p:cNvSpPr txBox="1">
            <a:spLocks noChangeArrowheads="1"/>
          </p:cNvSpPr>
          <p:nvPr/>
        </p:nvSpPr>
        <p:spPr bwMode="auto">
          <a:xfrm>
            <a:off x="353952" y="960191"/>
            <a:ext cx="8475406" cy="6001643"/>
          </a:xfrm>
          <a:prstGeom prst="rect">
            <a:avLst/>
          </a:prstGeom>
          <a:noFill/>
          <a:ln w="9525">
            <a:noFill/>
            <a:miter lim="800000"/>
            <a:headEnd/>
            <a:tailEnd/>
          </a:ln>
        </p:spPr>
        <p:txBody>
          <a:bodyPr wrap="square">
            <a:spAutoFit/>
          </a:bodyPr>
          <a:lstStyle/>
          <a:p>
            <a:pPr algn="just">
              <a:spcAft>
                <a:spcPts val="0"/>
              </a:spcAft>
              <a:buClr>
                <a:srgbClr val="FF0000"/>
              </a:buClr>
              <a:buFont typeface="Times New Roman" pitchFamily="18" charset="0"/>
              <a:buChar char="→"/>
            </a:pPr>
            <a:r>
              <a:rPr lang="en-US" dirty="0" smtClean="0">
                <a:solidFill>
                  <a:schemeClr val="accent6"/>
                </a:solidFill>
                <a:latin typeface="+mj-lt"/>
              </a:rPr>
              <a:t>Feedback from accelerator community</a:t>
            </a:r>
          </a:p>
          <a:p>
            <a:pPr lvl="1" algn="just">
              <a:spcAft>
                <a:spcPts val="0"/>
              </a:spcAft>
              <a:buClr>
                <a:srgbClr val="FF0000"/>
              </a:buClr>
              <a:buFont typeface="Times New Roman" pitchFamily="18" charset="0"/>
              <a:buChar char="→"/>
            </a:pPr>
            <a:r>
              <a:rPr lang="en-US" dirty="0" smtClean="0">
                <a:solidFill>
                  <a:schemeClr val="accent6"/>
                </a:solidFill>
                <a:latin typeface="+mj-lt"/>
              </a:rPr>
              <a:t>Foresee an additional tunnel for 500GeV option to be used as delay loop</a:t>
            </a:r>
          </a:p>
          <a:p>
            <a:pPr lvl="1" algn="just">
              <a:spcAft>
                <a:spcPts val="0"/>
              </a:spcAft>
              <a:buClr>
                <a:srgbClr val="FF0000"/>
              </a:buClr>
              <a:buFont typeface="Times New Roman" pitchFamily="18" charset="0"/>
              <a:buChar char="→"/>
            </a:pPr>
            <a:r>
              <a:rPr lang="en-US" dirty="0" smtClean="0">
                <a:solidFill>
                  <a:schemeClr val="accent6"/>
                </a:solidFill>
                <a:latin typeface="+mj-lt"/>
              </a:rPr>
              <a:t>Necessity of </a:t>
            </a:r>
            <a:r>
              <a:rPr lang="en-US" dirty="0" smtClean="0">
                <a:solidFill>
                  <a:schemeClr val="accent6"/>
                </a:solidFill>
                <a:latin typeface="+mj-lt"/>
              </a:rPr>
              <a:t>a 3</a:t>
            </a:r>
            <a:r>
              <a:rPr lang="en-US" baseline="30000" dirty="0" smtClean="0">
                <a:solidFill>
                  <a:schemeClr val="accent6"/>
                </a:solidFill>
                <a:latin typeface="+mj-lt"/>
              </a:rPr>
              <a:t>rd</a:t>
            </a:r>
            <a:r>
              <a:rPr lang="en-US" dirty="0" smtClean="0">
                <a:solidFill>
                  <a:schemeClr val="accent6"/>
                </a:solidFill>
                <a:latin typeface="+mj-lt"/>
              </a:rPr>
              <a:t> </a:t>
            </a:r>
            <a:r>
              <a:rPr lang="en-US" dirty="0" smtClean="0">
                <a:solidFill>
                  <a:schemeClr val="accent6"/>
                </a:solidFill>
                <a:latin typeface="+mj-lt"/>
              </a:rPr>
              <a:t>shaft for the accelerator </a:t>
            </a:r>
            <a:r>
              <a:rPr lang="en-US" dirty="0" smtClean="0">
                <a:solidFill>
                  <a:schemeClr val="accent6"/>
                </a:solidFill>
                <a:latin typeface="+mj-lt"/>
              </a:rPr>
              <a:t>has to </a:t>
            </a:r>
            <a:r>
              <a:rPr lang="en-US" dirty="0" smtClean="0">
                <a:solidFill>
                  <a:schemeClr val="accent6"/>
                </a:solidFill>
                <a:latin typeface="+mj-lt"/>
              </a:rPr>
              <a:t>be assessed</a:t>
            </a:r>
          </a:p>
          <a:p>
            <a:pPr lvl="1" algn="just">
              <a:spcAft>
                <a:spcPts val="0"/>
              </a:spcAft>
              <a:buClr>
                <a:srgbClr val="FF0000"/>
              </a:buClr>
              <a:buFont typeface="Times New Roman" pitchFamily="18" charset="0"/>
              <a:buChar char="→"/>
            </a:pPr>
            <a:endParaRPr lang="en-US" sz="1200" dirty="0" smtClean="0">
              <a:solidFill>
                <a:schemeClr val="accent6"/>
              </a:solidFill>
              <a:latin typeface="+mj-lt"/>
            </a:endParaRPr>
          </a:p>
          <a:p>
            <a:pPr algn="just">
              <a:spcAft>
                <a:spcPts val="0"/>
              </a:spcAft>
              <a:buClr>
                <a:srgbClr val="FF0000"/>
              </a:buClr>
              <a:buFont typeface="Times New Roman" pitchFamily="18" charset="0"/>
              <a:buChar char="→"/>
            </a:pPr>
            <a:r>
              <a:rPr lang="en-US" dirty="0" smtClean="0">
                <a:solidFill>
                  <a:schemeClr val="accent6"/>
                </a:solidFill>
                <a:latin typeface="+mj-lt"/>
              </a:rPr>
              <a:t>Feedback from Detector community</a:t>
            </a:r>
          </a:p>
          <a:p>
            <a:pPr lvl="1" algn="just">
              <a:spcAft>
                <a:spcPts val="0"/>
              </a:spcAft>
              <a:buClr>
                <a:srgbClr val="FF0000"/>
              </a:buClr>
              <a:buFont typeface="Times New Roman" pitchFamily="18" charset="0"/>
              <a:buChar char="→"/>
            </a:pPr>
            <a:r>
              <a:rPr lang="en-US" dirty="0" smtClean="0">
                <a:solidFill>
                  <a:schemeClr val="accent6"/>
                </a:solidFill>
                <a:latin typeface="+mj-lt"/>
              </a:rPr>
              <a:t> A dew point regulation system should be foreseen – humidity control</a:t>
            </a:r>
          </a:p>
          <a:p>
            <a:pPr lvl="2" algn="just">
              <a:spcAft>
                <a:spcPts val="0"/>
              </a:spcAft>
              <a:buClr>
                <a:srgbClr val="FF0000"/>
              </a:buClr>
              <a:buFont typeface="Times New Roman" pitchFamily="18" charset="0"/>
              <a:buChar char="→"/>
            </a:pPr>
            <a:r>
              <a:rPr lang="en-US" dirty="0" smtClean="0">
                <a:solidFill>
                  <a:schemeClr val="accent6"/>
                </a:solidFill>
                <a:latin typeface="+mj-lt"/>
              </a:rPr>
              <a:t>T=20</a:t>
            </a:r>
            <a:r>
              <a:rPr lang="en-US" dirty="0" smtClean="0">
                <a:solidFill>
                  <a:schemeClr val="accent6"/>
                </a:solidFill>
                <a:latin typeface="+mj-lt"/>
                <a:cs typeface="Times New Roman"/>
              </a:rPr>
              <a:t>°C, Humidity [40%-60%]</a:t>
            </a:r>
          </a:p>
          <a:p>
            <a:pPr lvl="1" algn="just">
              <a:spcAft>
                <a:spcPts val="0"/>
              </a:spcAft>
              <a:buClr>
                <a:srgbClr val="FF0000"/>
              </a:buClr>
              <a:buFont typeface="Times New Roman" pitchFamily="18" charset="0"/>
              <a:buChar char="→"/>
            </a:pPr>
            <a:r>
              <a:rPr lang="en-US" dirty="0" smtClean="0">
                <a:solidFill>
                  <a:schemeClr val="accent6"/>
                </a:solidFill>
                <a:latin typeface="+mj-lt"/>
                <a:cs typeface="Times New Roman"/>
              </a:rPr>
              <a:t>Heat load in experimental hall = 125kW +/- 50%</a:t>
            </a:r>
          </a:p>
          <a:p>
            <a:pPr lvl="1" algn="just">
              <a:spcAft>
                <a:spcPts val="0"/>
              </a:spcAft>
              <a:buClr>
                <a:srgbClr val="FF0000"/>
              </a:buClr>
              <a:buFont typeface="Times New Roman" pitchFamily="18" charset="0"/>
              <a:buChar char="→"/>
            </a:pPr>
            <a:r>
              <a:rPr lang="en-US" dirty="0" smtClean="0">
                <a:solidFill>
                  <a:schemeClr val="accent6"/>
                </a:solidFill>
                <a:latin typeface="+mj-lt"/>
                <a:cs typeface="Times New Roman"/>
              </a:rPr>
              <a:t>Dynamic confinement might not be needed, more radiation protection studies needed</a:t>
            </a:r>
          </a:p>
          <a:p>
            <a:pPr lvl="1" algn="just">
              <a:spcAft>
                <a:spcPts val="0"/>
              </a:spcAft>
              <a:buClr>
                <a:srgbClr val="FF0000"/>
              </a:buClr>
              <a:buFont typeface="Times New Roman" pitchFamily="18" charset="0"/>
              <a:buChar char="→"/>
            </a:pPr>
            <a:r>
              <a:rPr lang="en-US" dirty="0" smtClean="0">
                <a:solidFill>
                  <a:schemeClr val="accent6"/>
                </a:solidFill>
                <a:latin typeface="+mj-lt"/>
                <a:cs typeface="Times New Roman"/>
              </a:rPr>
              <a:t>Purge system might not be needed</a:t>
            </a:r>
          </a:p>
          <a:p>
            <a:pPr lvl="1" algn="just">
              <a:spcAft>
                <a:spcPts val="0"/>
              </a:spcAft>
              <a:buClr>
                <a:srgbClr val="FF0000"/>
              </a:buClr>
              <a:buFont typeface="Times New Roman" pitchFamily="18" charset="0"/>
              <a:buChar char="→"/>
            </a:pPr>
            <a:r>
              <a:rPr lang="en-US" dirty="0" smtClean="0">
                <a:solidFill>
                  <a:schemeClr val="accent6"/>
                </a:solidFill>
                <a:latin typeface="+mj-lt"/>
                <a:cs typeface="Times New Roman"/>
              </a:rPr>
              <a:t>Gas extraction system has to be foreseen. Should be the same as for CMS</a:t>
            </a:r>
          </a:p>
          <a:p>
            <a:pPr lvl="1" algn="just">
              <a:spcAft>
                <a:spcPts val="0"/>
              </a:spcAft>
              <a:buClr>
                <a:srgbClr val="FF0000"/>
              </a:buClr>
              <a:buFont typeface="Times New Roman" pitchFamily="18" charset="0"/>
              <a:buChar char="→"/>
            </a:pPr>
            <a:r>
              <a:rPr lang="en-US" dirty="0" smtClean="0">
                <a:solidFill>
                  <a:schemeClr val="accent6"/>
                </a:solidFill>
                <a:latin typeface="+mj-lt"/>
                <a:cs typeface="Times New Roman"/>
              </a:rPr>
              <a:t>Pumping station has to be far enough from the IP as to not introduce vibration. Maybe, should they be installed at the extremity of the main </a:t>
            </a:r>
            <a:r>
              <a:rPr lang="en-US" dirty="0" err="1" smtClean="0">
                <a:solidFill>
                  <a:schemeClr val="accent6"/>
                </a:solidFill>
                <a:latin typeface="+mj-lt"/>
                <a:cs typeface="Times New Roman"/>
              </a:rPr>
              <a:t>linac</a:t>
            </a:r>
            <a:r>
              <a:rPr lang="en-US" dirty="0" smtClean="0">
                <a:solidFill>
                  <a:schemeClr val="accent6"/>
                </a:solidFill>
                <a:latin typeface="+mj-lt"/>
                <a:cs typeface="Times New Roman"/>
              </a:rPr>
              <a:t>.</a:t>
            </a:r>
          </a:p>
          <a:p>
            <a:pPr lvl="1" algn="just">
              <a:spcAft>
                <a:spcPts val="0"/>
              </a:spcAft>
              <a:buClr>
                <a:srgbClr val="FF0000"/>
              </a:buClr>
              <a:buFont typeface="Times New Roman" pitchFamily="18" charset="0"/>
              <a:buChar char="→"/>
            </a:pPr>
            <a:endParaRPr lang="en-US" sz="1200" dirty="0" smtClean="0">
              <a:solidFill>
                <a:schemeClr val="accent6"/>
              </a:solidFill>
              <a:latin typeface="+mj-lt"/>
              <a:cs typeface="Times New Roman"/>
            </a:endParaRPr>
          </a:p>
          <a:p>
            <a:pPr algn="just">
              <a:spcAft>
                <a:spcPts val="0"/>
              </a:spcAft>
              <a:buClr>
                <a:srgbClr val="FF0000"/>
              </a:buClr>
              <a:buFont typeface="Times New Roman" pitchFamily="18" charset="0"/>
              <a:buChar char="→"/>
            </a:pPr>
            <a:r>
              <a:rPr lang="en-US" dirty="0" smtClean="0">
                <a:solidFill>
                  <a:schemeClr val="accent6"/>
                </a:solidFill>
                <a:latin typeface="+mj-lt"/>
                <a:cs typeface="Times New Roman"/>
              </a:rPr>
              <a:t>Next steps:</a:t>
            </a:r>
          </a:p>
          <a:p>
            <a:pPr lvl="1" algn="just">
              <a:spcAft>
                <a:spcPts val="0"/>
              </a:spcAft>
              <a:buClr>
                <a:srgbClr val="FF0000"/>
              </a:buClr>
              <a:buFont typeface="Times New Roman" pitchFamily="18" charset="0"/>
              <a:buChar char="→"/>
            </a:pPr>
            <a:r>
              <a:rPr lang="en-US" dirty="0" smtClean="0">
                <a:solidFill>
                  <a:schemeClr val="accent6"/>
                </a:solidFill>
                <a:latin typeface="+mj-lt"/>
                <a:cs typeface="Times New Roman"/>
              </a:rPr>
              <a:t>Come up with a draft shaft cross section including lift, ventilation ducts, elements of detector, staircase, cable trays</a:t>
            </a:r>
          </a:p>
          <a:p>
            <a:pPr lvl="1" algn="just">
              <a:spcAft>
                <a:spcPts val="0"/>
              </a:spcAft>
              <a:buClr>
                <a:srgbClr val="FF0000"/>
              </a:buClr>
              <a:buFont typeface="Times New Roman" pitchFamily="18" charset="0"/>
              <a:buChar char="→"/>
            </a:pPr>
            <a:r>
              <a:rPr lang="en-US" dirty="0" smtClean="0">
                <a:solidFill>
                  <a:schemeClr val="accent6"/>
                </a:solidFill>
                <a:latin typeface="+mj-lt"/>
                <a:cs typeface="Times New Roman"/>
              </a:rPr>
              <a:t>Come up with a draft layout of surface assembly halls. One idea to investigate would be to have only one gantry crane</a:t>
            </a:r>
            <a:endParaRPr lang="en-US" dirty="0" smtClean="0">
              <a:solidFill>
                <a:schemeClr val="accent6"/>
              </a:solidFill>
              <a:latin typeface="+mj-lt"/>
            </a:endParaRPr>
          </a:p>
          <a:p>
            <a:pPr marL="1257300" lvl="2" indent="-342900" algn="just">
              <a:spcAft>
                <a:spcPts val="0"/>
              </a:spcAft>
            </a:pPr>
            <a:endParaRPr lang="en-US" sz="2400" dirty="0">
              <a:solidFill>
                <a:schemeClr val="accent6"/>
              </a:solidFill>
              <a:latin typeface="+mj-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3214678" y="1071546"/>
            <a:ext cx="2590800" cy="5381625"/>
          </a:xfrm>
          <a:prstGeom prst="rect">
            <a:avLst/>
          </a:prstGeom>
          <a:noFill/>
          <a:ln w="9525">
            <a:noFill/>
            <a:miter lim="800000"/>
            <a:headEnd/>
            <a:tailEnd/>
          </a:ln>
        </p:spPr>
      </p:pic>
      <p:sp>
        <p:nvSpPr>
          <p:cNvPr id="5" name="Text Box 3"/>
          <p:cNvSpPr txBox="1">
            <a:spLocks noChangeArrowheads="1"/>
          </p:cNvSpPr>
          <p:nvPr/>
        </p:nvSpPr>
        <p:spPr bwMode="auto">
          <a:xfrm>
            <a:off x="342872" y="3181354"/>
            <a:ext cx="2500313" cy="954107"/>
          </a:xfrm>
          <a:prstGeom prst="rect">
            <a:avLst/>
          </a:prstGeom>
          <a:solidFill>
            <a:srgbClr val="FF6600"/>
          </a:solidFill>
          <a:ln w="9525">
            <a:noFill/>
            <a:miter lim="800000"/>
            <a:headEnd/>
            <a:tailEnd/>
          </a:ln>
        </p:spPr>
        <p:txBody>
          <a:bodyPr>
            <a:spAutoFit/>
          </a:bodyPr>
          <a:lstStyle/>
          <a:p>
            <a:pPr>
              <a:spcBef>
                <a:spcPct val="50000"/>
              </a:spcBef>
            </a:pPr>
            <a:r>
              <a:rPr lang="en-US" sz="1600" dirty="0" smtClean="0"/>
              <a:t>Machine By-Pass added</a:t>
            </a:r>
          </a:p>
          <a:p>
            <a:pPr>
              <a:spcBef>
                <a:spcPct val="50000"/>
              </a:spcBef>
            </a:pPr>
            <a:r>
              <a:rPr lang="en-US" sz="1600" dirty="0" smtClean="0"/>
              <a:t>To be moved away from cavern volume</a:t>
            </a:r>
            <a:endParaRPr lang="en-GB" sz="1600" dirty="0"/>
          </a:p>
        </p:txBody>
      </p:sp>
      <p:sp>
        <p:nvSpPr>
          <p:cNvPr id="8" name="Text Box 3"/>
          <p:cNvSpPr txBox="1">
            <a:spLocks noChangeArrowheads="1"/>
          </p:cNvSpPr>
          <p:nvPr/>
        </p:nvSpPr>
        <p:spPr bwMode="auto">
          <a:xfrm>
            <a:off x="5715008" y="5643578"/>
            <a:ext cx="2500313" cy="338554"/>
          </a:xfrm>
          <a:prstGeom prst="rect">
            <a:avLst/>
          </a:prstGeom>
          <a:solidFill>
            <a:srgbClr val="FF6600"/>
          </a:solidFill>
          <a:ln w="9525">
            <a:noFill/>
            <a:miter lim="800000"/>
            <a:headEnd/>
            <a:tailEnd/>
          </a:ln>
        </p:spPr>
        <p:txBody>
          <a:bodyPr>
            <a:spAutoFit/>
          </a:bodyPr>
          <a:lstStyle/>
          <a:p>
            <a:pPr>
              <a:spcBef>
                <a:spcPct val="50000"/>
              </a:spcBef>
            </a:pPr>
            <a:r>
              <a:rPr lang="en-US" sz="1600" dirty="0" smtClean="0"/>
              <a:t>Survey gallery added</a:t>
            </a:r>
            <a:endParaRPr lang="en-GB" sz="1600" dirty="0"/>
          </a:p>
        </p:txBody>
      </p:sp>
      <p:sp>
        <p:nvSpPr>
          <p:cNvPr id="12" name="Text Box 3"/>
          <p:cNvSpPr txBox="1">
            <a:spLocks noChangeArrowheads="1"/>
          </p:cNvSpPr>
          <p:nvPr/>
        </p:nvSpPr>
        <p:spPr bwMode="auto">
          <a:xfrm>
            <a:off x="6286512" y="1857364"/>
            <a:ext cx="2500313" cy="584775"/>
          </a:xfrm>
          <a:prstGeom prst="rect">
            <a:avLst/>
          </a:prstGeom>
          <a:solidFill>
            <a:srgbClr val="FF6600"/>
          </a:solidFill>
          <a:ln w="9525">
            <a:noFill/>
            <a:miter lim="800000"/>
            <a:headEnd/>
            <a:tailEnd/>
          </a:ln>
        </p:spPr>
        <p:txBody>
          <a:bodyPr>
            <a:spAutoFit/>
          </a:bodyPr>
          <a:lstStyle/>
          <a:p>
            <a:pPr>
              <a:spcBef>
                <a:spcPct val="50000"/>
              </a:spcBef>
            </a:pPr>
            <a:r>
              <a:rPr lang="en-US" sz="1600" dirty="0" smtClean="0"/>
              <a:t>Emergency escape tunnel</a:t>
            </a:r>
            <a:endParaRPr lang="en-GB" sz="1600" dirty="0"/>
          </a:p>
        </p:txBody>
      </p:sp>
      <p:cxnSp>
        <p:nvCxnSpPr>
          <p:cNvPr id="16" name="Straight Arrow Connector 15"/>
          <p:cNvCxnSpPr>
            <a:stCxn id="8" idx="1"/>
          </p:cNvCxnSpPr>
          <p:nvPr/>
        </p:nvCxnSpPr>
        <p:spPr>
          <a:xfrm rot="10800000">
            <a:off x="4857752" y="4500571"/>
            <a:ext cx="857256" cy="131228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2" idx="1"/>
          </p:cNvCxnSpPr>
          <p:nvPr/>
        </p:nvCxnSpPr>
        <p:spPr>
          <a:xfrm rot="10800000" flipV="1">
            <a:off x="4929190" y="2149752"/>
            <a:ext cx="1357322" cy="77918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5" idx="2"/>
          </p:cNvCxnSpPr>
          <p:nvPr/>
        </p:nvCxnSpPr>
        <p:spPr>
          <a:xfrm rot="16200000" flipH="1">
            <a:off x="2454671" y="3273818"/>
            <a:ext cx="484164" cy="220744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Freeform 25"/>
          <p:cNvSpPr/>
          <p:nvPr/>
        </p:nvSpPr>
        <p:spPr>
          <a:xfrm>
            <a:off x="4489704" y="1161288"/>
            <a:ext cx="210312" cy="1042416"/>
          </a:xfrm>
          <a:custGeom>
            <a:avLst/>
            <a:gdLst>
              <a:gd name="connsiteX0" fmla="*/ 0 w 210312"/>
              <a:gd name="connsiteY0" fmla="*/ 0 h 1042416"/>
              <a:gd name="connsiteX1" fmla="*/ 0 w 210312"/>
              <a:gd name="connsiteY1" fmla="*/ 0 h 1042416"/>
              <a:gd name="connsiteX2" fmla="*/ 182880 w 210312"/>
              <a:gd name="connsiteY2" fmla="*/ 0 h 1042416"/>
              <a:gd name="connsiteX3" fmla="*/ 210312 w 210312"/>
              <a:gd name="connsiteY3" fmla="*/ 1042416 h 1042416"/>
              <a:gd name="connsiteX4" fmla="*/ 18288 w 210312"/>
              <a:gd name="connsiteY4" fmla="*/ 1042416 h 1042416"/>
              <a:gd name="connsiteX5" fmla="*/ 0 w 210312"/>
              <a:gd name="connsiteY5" fmla="*/ 0 h 104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0312" h="1042416">
                <a:moveTo>
                  <a:pt x="0" y="0"/>
                </a:moveTo>
                <a:lnTo>
                  <a:pt x="0" y="0"/>
                </a:lnTo>
                <a:lnTo>
                  <a:pt x="182880" y="0"/>
                </a:lnTo>
                <a:lnTo>
                  <a:pt x="210312" y="1042416"/>
                </a:lnTo>
                <a:lnTo>
                  <a:pt x="18288" y="1042416"/>
                </a:lnTo>
                <a:lnTo>
                  <a:pt x="0" y="0"/>
                </a:lnTo>
                <a:close/>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reeform 27"/>
          <p:cNvSpPr/>
          <p:nvPr/>
        </p:nvSpPr>
        <p:spPr>
          <a:xfrm>
            <a:off x="4489704" y="5358384"/>
            <a:ext cx="201168" cy="1024128"/>
          </a:xfrm>
          <a:custGeom>
            <a:avLst/>
            <a:gdLst>
              <a:gd name="connsiteX0" fmla="*/ 0 w 201168"/>
              <a:gd name="connsiteY0" fmla="*/ 1024128 h 1024128"/>
              <a:gd name="connsiteX1" fmla="*/ 27432 w 201168"/>
              <a:gd name="connsiteY1" fmla="*/ 0 h 1024128"/>
              <a:gd name="connsiteX2" fmla="*/ 201168 w 201168"/>
              <a:gd name="connsiteY2" fmla="*/ 0 h 1024128"/>
              <a:gd name="connsiteX3" fmla="*/ 192024 w 201168"/>
              <a:gd name="connsiteY3" fmla="*/ 1014984 h 1024128"/>
              <a:gd name="connsiteX4" fmla="*/ 0 w 201168"/>
              <a:gd name="connsiteY4" fmla="*/ 1024128 h 102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168" h="1024128">
                <a:moveTo>
                  <a:pt x="0" y="1024128"/>
                </a:moveTo>
                <a:lnTo>
                  <a:pt x="27432" y="0"/>
                </a:lnTo>
                <a:lnTo>
                  <a:pt x="201168" y="0"/>
                </a:lnTo>
                <a:lnTo>
                  <a:pt x="192024" y="1014984"/>
                </a:lnTo>
                <a:lnTo>
                  <a:pt x="0" y="1024128"/>
                </a:lnTo>
                <a:close/>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 Box 3"/>
          <p:cNvSpPr txBox="1">
            <a:spLocks noChangeArrowheads="1"/>
          </p:cNvSpPr>
          <p:nvPr/>
        </p:nvSpPr>
        <p:spPr bwMode="auto">
          <a:xfrm>
            <a:off x="71406" y="1053756"/>
            <a:ext cx="4143404" cy="584775"/>
          </a:xfrm>
          <a:prstGeom prst="rect">
            <a:avLst/>
          </a:prstGeom>
          <a:solidFill>
            <a:srgbClr val="FF6600"/>
          </a:solidFill>
          <a:ln w="9525">
            <a:noFill/>
            <a:miter lim="800000"/>
            <a:headEnd/>
            <a:tailEnd/>
          </a:ln>
        </p:spPr>
        <p:txBody>
          <a:bodyPr wrap="square">
            <a:spAutoFit/>
          </a:bodyPr>
          <a:lstStyle/>
          <a:p>
            <a:pPr>
              <a:spcBef>
                <a:spcPts val="0"/>
              </a:spcBef>
            </a:pPr>
            <a:r>
              <a:rPr lang="en-US" sz="1600" dirty="0" smtClean="0"/>
              <a:t>First draft Experimental area layout as presented at CES</a:t>
            </a:r>
            <a:endParaRPr lang="en-GB" sz="1400" dirty="0"/>
          </a:p>
        </p:txBody>
      </p:sp>
      <p:sp>
        <p:nvSpPr>
          <p:cNvPr id="13" name="Date Placeholder 12"/>
          <p:cNvSpPr>
            <a:spLocks noGrp="1"/>
          </p:cNvSpPr>
          <p:nvPr>
            <p:ph type="dt" sz="half" idx="10"/>
          </p:nvPr>
        </p:nvSpPr>
        <p:spPr>
          <a:xfrm>
            <a:off x="457200" y="6245225"/>
            <a:ext cx="2133600" cy="476250"/>
          </a:xfrm>
        </p:spPr>
        <p:txBody>
          <a:bodyPr/>
          <a:lstStyle/>
          <a:p>
            <a:pPr>
              <a:defRPr/>
            </a:pPr>
            <a:r>
              <a:rPr lang="en-US" smtClean="0"/>
              <a:t>11/06/2010</a:t>
            </a:r>
            <a:endParaRPr lang="en-GB"/>
          </a:p>
        </p:txBody>
      </p:sp>
      <p:sp>
        <p:nvSpPr>
          <p:cNvPr id="15" name="Footer Placeholder 14"/>
          <p:cNvSpPr>
            <a:spLocks noGrp="1"/>
          </p:cNvSpPr>
          <p:nvPr>
            <p:ph type="ftr" sz="quarter" idx="11"/>
          </p:nvPr>
        </p:nvSpPr>
        <p:spPr/>
        <p:txBody>
          <a:bodyPr/>
          <a:lstStyle/>
          <a:p>
            <a:r>
              <a:rPr lang="en-GB" dirty="0" smtClean="0"/>
              <a:t>martin.gastal@cern.ch</a:t>
            </a:r>
            <a:endParaRPr lang="en-GB" dirty="0"/>
          </a:p>
        </p:txBody>
      </p:sp>
      <p:sp>
        <p:nvSpPr>
          <p:cNvPr id="17" name="Slide Number Placeholder 16"/>
          <p:cNvSpPr>
            <a:spLocks noGrp="1"/>
          </p:cNvSpPr>
          <p:nvPr>
            <p:ph type="sldNum" sz="quarter" idx="12"/>
          </p:nvPr>
        </p:nvSpPr>
        <p:spPr/>
        <p:txBody>
          <a:bodyPr/>
          <a:lstStyle/>
          <a:p>
            <a:fld id="{CC29EB5A-5FAA-4D26-8F08-19D637B5681D}" type="slidenum">
              <a:rPr lang="en-GB" smtClean="0"/>
              <a:pPr/>
              <a:t>3</a:t>
            </a:fld>
            <a:endParaRPr lang="en-GB"/>
          </a:p>
        </p:txBody>
      </p:sp>
      <p:sp>
        <p:nvSpPr>
          <p:cNvPr id="19" name="Text Box 3"/>
          <p:cNvSpPr txBox="1">
            <a:spLocks noChangeArrowheads="1"/>
          </p:cNvSpPr>
          <p:nvPr/>
        </p:nvSpPr>
        <p:spPr bwMode="auto">
          <a:xfrm>
            <a:off x="6419863" y="2581264"/>
            <a:ext cx="1238238" cy="338554"/>
          </a:xfrm>
          <a:prstGeom prst="rect">
            <a:avLst/>
          </a:prstGeom>
          <a:solidFill>
            <a:srgbClr val="FF6600"/>
          </a:solidFill>
          <a:ln w="9525">
            <a:noFill/>
            <a:miter lim="800000"/>
            <a:headEnd/>
            <a:tailEnd/>
          </a:ln>
        </p:spPr>
        <p:txBody>
          <a:bodyPr wrap="square">
            <a:spAutoFit/>
          </a:bodyPr>
          <a:lstStyle/>
          <a:p>
            <a:pPr>
              <a:spcBef>
                <a:spcPct val="50000"/>
              </a:spcBef>
            </a:pPr>
            <a:r>
              <a:rPr lang="en-US" sz="1600" dirty="0" smtClean="0"/>
              <a:t>No Alcoves</a:t>
            </a:r>
            <a:endParaRPr lang="en-GB" sz="1600" dirty="0"/>
          </a:p>
        </p:txBody>
      </p:sp>
      <p:cxnSp>
        <p:nvCxnSpPr>
          <p:cNvPr id="20" name="Straight Arrow Connector 19"/>
          <p:cNvCxnSpPr>
            <a:stCxn id="19" idx="1"/>
          </p:cNvCxnSpPr>
          <p:nvPr/>
        </p:nvCxnSpPr>
        <p:spPr>
          <a:xfrm rot="10800000" flipV="1">
            <a:off x="5410203" y="2750541"/>
            <a:ext cx="1009661" cy="96420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idx="4294967295"/>
          </p:nvPr>
        </p:nvSpPr>
        <p:spPr bwMode="auto">
          <a:xfrm>
            <a:off x="457200" y="304800"/>
            <a:ext cx="8382000" cy="1295400"/>
          </a:xfrm>
          <a:prstGeom prst="rect">
            <a:avLst/>
          </a:prstGeom>
          <a:solidFill>
            <a:srgbClr val="FFFFFF"/>
          </a:solidFill>
          <a:ln>
            <a:solidFill>
              <a:srgbClr val="000000"/>
            </a:solidFill>
            <a:miter lim="800000"/>
            <a:headEnd/>
            <a:tailEnd/>
          </a:ln>
        </p:spPr>
        <p:txBody>
          <a:bodyPr anchor="ctr">
            <a:prstTxWarp prst="textNoShape">
              <a:avLst/>
            </a:prstTxWarp>
            <a:normAutofit fontScale="90000"/>
          </a:bodyPr>
          <a:lstStyle/>
          <a:p>
            <a:r>
              <a:rPr lang="en-US" smtClean="0">
                <a:solidFill>
                  <a:srgbClr val="008000"/>
                </a:solidFill>
              </a:rPr>
              <a:t>For CDR proposal of a cavern</a:t>
            </a:r>
            <a:br>
              <a:rPr lang="en-US" smtClean="0">
                <a:solidFill>
                  <a:srgbClr val="008000"/>
                </a:solidFill>
              </a:rPr>
            </a:br>
            <a:r>
              <a:rPr lang="en-US" smtClean="0">
                <a:solidFill>
                  <a:srgbClr val="008000"/>
                </a:solidFill>
              </a:rPr>
              <a:t>in a deep CERN type clay</a:t>
            </a:r>
          </a:p>
        </p:txBody>
      </p:sp>
      <p:pic>
        <p:nvPicPr>
          <p:cNvPr id="43011" name="Espace réservé du contenu 12" descr="2010-06-04_144921.jpg"/>
          <p:cNvPicPr>
            <a:picLocks noGrp="1" noChangeAspect="1"/>
          </p:cNvPicPr>
          <p:nvPr>
            <p:ph idx="4294967295"/>
          </p:nvPr>
        </p:nvPicPr>
        <p:blipFill>
          <a:blip r:embed="rId2" cstate="print"/>
          <a:srcRect l="-17461" r="-17461"/>
          <a:stretch>
            <a:fillRect/>
          </a:stretch>
        </p:blipFill>
        <p:spPr bwMode="auto">
          <a:xfrm>
            <a:off x="457200" y="1676400"/>
            <a:ext cx="8577263" cy="4540250"/>
          </a:xfrm>
          <a:prstGeom prst="rect">
            <a:avLst/>
          </a:prstGeom>
          <a:solidFill>
            <a:srgbClr val="FFFFFF"/>
          </a:solidFill>
          <a:ln>
            <a:solidFill>
              <a:srgbClr val="000000"/>
            </a:solidFill>
            <a:miter lim="800000"/>
            <a:headEnd/>
            <a:tailEnd/>
          </a:ln>
        </p:spPr>
      </p:pic>
      <p:sp>
        <p:nvSpPr>
          <p:cNvPr id="4" name="Date Placeholder 3"/>
          <p:cNvSpPr txBox="1">
            <a:spLocks noGrp="1"/>
          </p:cNvSpPr>
          <p:nvPr/>
        </p:nvSpPr>
        <p:spPr>
          <a:xfrm>
            <a:off x="457200" y="6356350"/>
            <a:ext cx="2133600" cy="365125"/>
          </a:xfrm>
          <a:prstGeom prst="rect">
            <a:avLst/>
          </a:prstGeom>
          <a:noFill/>
        </p:spPr>
        <p:txBody>
          <a:bodyPr anchor="ctr"/>
          <a:lstStyle/>
          <a:p>
            <a:pPr defTabSz="457200" fontAlgn="auto">
              <a:spcBef>
                <a:spcPts val="0"/>
              </a:spcBef>
              <a:spcAft>
                <a:spcPts val="0"/>
              </a:spcAft>
              <a:defRPr/>
            </a:pPr>
            <a:r>
              <a:rPr lang="en-US" sz="1200">
                <a:solidFill>
                  <a:prstClr val="black">
                    <a:tint val="75000"/>
                  </a:prstClr>
                </a:solidFill>
                <a:latin typeface="Calibri"/>
              </a:rPr>
              <a:t>7  May 2010</a:t>
            </a:r>
          </a:p>
        </p:txBody>
      </p:sp>
      <p:sp>
        <p:nvSpPr>
          <p:cNvPr id="5" name="Footer Placeholder 4"/>
          <p:cNvSpPr txBox="1">
            <a:spLocks noGrp="1"/>
          </p:cNvSpPr>
          <p:nvPr/>
        </p:nvSpPr>
        <p:spPr>
          <a:xfrm>
            <a:off x="3124200" y="6356350"/>
            <a:ext cx="2895600" cy="365125"/>
          </a:xfrm>
          <a:prstGeom prst="rect">
            <a:avLst/>
          </a:prstGeom>
          <a:noFill/>
        </p:spPr>
        <p:txBody>
          <a:bodyPr anchor="ctr"/>
          <a:lstStyle/>
          <a:p>
            <a:pPr algn="ctr" defTabSz="457200" fontAlgn="auto">
              <a:spcBef>
                <a:spcPts val="0"/>
              </a:spcBef>
              <a:spcAft>
                <a:spcPts val="0"/>
              </a:spcAft>
              <a:defRPr/>
            </a:pPr>
            <a:r>
              <a:rPr lang="en-US" sz="1200">
                <a:solidFill>
                  <a:prstClr val="black">
                    <a:tint val="75000"/>
                  </a:prstClr>
                </a:solidFill>
                <a:latin typeface="Calibri"/>
              </a:rPr>
              <a:t>H. Gerwig - 13th MDI</a:t>
            </a:r>
          </a:p>
        </p:txBody>
      </p:sp>
      <p:sp>
        <p:nvSpPr>
          <p:cNvPr id="6" name="Slide Number Placeholder 5"/>
          <p:cNvSpPr txBox="1">
            <a:spLocks noGrp="1"/>
          </p:cNvSpPr>
          <p:nvPr/>
        </p:nvSpPr>
        <p:spPr>
          <a:xfrm>
            <a:off x="6553200" y="6356350"/>
            <a:ext cx="2133600" cy="365125"/>
          </a:xfrm>
          <a:prstGeom prst="rect">
            <a:avLst/>
          </a:prstGeom>
          <a:noFill/>
        </p:spPr>
        <p:txBody>
          <a:bodyPr anchor="ctr"/>
          <a:lstStyle/>
          <a:p>
            <a:pPr algn="r" defTabSz="457200" fontAlgn="auto">
              <a:spcBef>
                <a:spcPts val="0"/>
              </a:spcBef>
              <a:spcAft>
                <a:spcPts val="0"/>
              </a:spcAft>
              <a:defRPr/>
            </a:pPr>
            <a:fld id="{56F788FD-1F37-9F44-B1DC-3F8ED1879058}" type="slidenum">
              <a:rPr lang="en-US" sz="1200">
                <a:solidFill>
                  <a:prstClr val="black">
                    <a:tint val="75000"/>
                  </a:prstClr>
                </a:solidFill>
                <a:latin typeface="Calibri"/>
              </a:rPr>
              <a:pPr algn="r" defTabSz="457200" fontAlgn="auto">
                <a:spcBef>
                  <a:spcPts val="0"/>
                </a:spcBef>
                <a:spcAft>
                  <a:spcPts val="0"/>
                </a:spcAft>
                <a:defRPr/>
              </a:pPr>
              <a:t>4</a:t>
            </a:fld>
            <a:endParaRPr lang="en-US" sz="1200">
              <a:solidFill>
                <a:prstClr val="black">
                  <a:tint val="75000"/>
                </a:prstClr>
              </a:solidFill>
              <a:latin typeface="Calibri"/>
            </a:endParaRPr>
          </a:p>
        </p:txBody>
      </p:sp>
      <p:sp>
        <p:nvSpPr>
          <p:cNvPr id="43015" name="TextBox 7"/>
          <p:cNvSpPr txBox="1">
            <a:spLocks noChangeArrowheads="1"/>
          </p:cNvSpPr>
          <p:nvPr/>
        </p:nvSpPr>
        <p:spPr bwMode="auto">
          <a:xfrm>
            <a:off x="533400" y="3429000"/>
            <a:ext cx="1847850" cy="830263"/>
          </a:xfrm>
          <a:prstGeom prst="rect">
            <a:avLst/>
          </a:prstGeom>
          <a:noFill/>
          <a:ln w="9525">
            <a:noFill/>
            <a:miter lim="800000"/>
            <a:headEnd/>
            <a:tailEnd/>
          </a:ln>
        </p:spPr>
        <p:txBody>
          <a:bodyPr wrap="none">
            <a:prstTxWarp prst="textNoShape">
              <a:avLst/>
            </a:prstTxWarp>
            <a:spAutoFit/>
          </a:bodyPr>
          <a:lstStyle/>
          <a:p>
            <a:pPr defTabSz="457200" fontAlgn="auto">
              <a:spcBef>
                <a:spcPts val="0"/>
              </a:spcBef>
              <a:spcAft>
                <a:spcPts val="0"/>
              </a:spcAft>
            </a:pPr>
            <a:r>
              <a:rPr lang="en-US">
                <a:solidFill>
                  <a:prstClr val="black"/>
                </a:solidFill>
                <a:latin typeface="Calibri" charset="0"/>
              </a:rPr>
              <a:t>Hall</a:t>
            </a:r>
            <a:br>
              <a:rPr lang="en-US">
                <a:solidFill>
                  <a:prstClr val="black"/>
                </a:solidFill>
                <a:latin typeface="Calibri" charset="0"/>
              </a:rPr>
            </a:br>
            <a:r>
              <a:rPr lang="en-US">
                <a:solidFill>
                  <a:prstClr val="black"/>
                </a:solidFill>
                <a:latin typeface="Calibri" charset="0"/>
              </a:rPr>
              <a:t>Experiment 1</a:t>
            </a:r>
          </a:p>
        </p:txBody>
      </p:sp>
      <p:sp>
        <p:nvSpPr>
          <p:cNvPr id="43016" name="TextBox 8"/>
          <p:cNvSpPr txBox="1">
            <a:spLocks noChangeArrowheads="1"/>
          </p:cNvSpPr>
          <p:nvPr/>
        </p:nvSpPr>
        <p:spPr bwMode="auto">
          <a:xfrm>
            <a:off x="7010400" y="3048000"/>
            <a:ext cx="1847850" cy="830263"/>
          </a:xfrm>
          <a:prstGeom prst="rect">
            <a:avLst/>
          </a:prstGeom>
          <a:noFill/>
          <a:ln w="9525">
            <a:noFill/>
            <a:miter lim="800000"/>
            <a:headEnd/>
            <a:tailEnd/>
          </a:ln>
        </p:spPr>
        <p:txBody>
          <a:bodyPr wrap="none">
            <a:prstTxWarp prst="textNoShape">
              <a:avLst/>
            </a:prstTxWarp>
            <a:spAutoFit/>
          </a:bodyPr>
          <a:lstStyle/>
          <a:p>
            <a:pPr defTabSz="457200" fontAlgn="auto">
              <a:spcBef>
                <a:spcPts val="0"/>
              </a:spcBef>
              <a:spcAft>
                <a:spcPts val="0"/>
              </a:spcAft>
            </a:pPr>
            <a:r>
              <a:rPr lang="en-US" dirty="0">
                <a:solidFill>
                  <a:prstClr val="black"/>
                </a:solidFill>
                <a:latin typeface="Calibri" charset="0"/>
              </a:rPr>
              <a:t>Hall</a:t>
            </a:r>
          </a:p>
          <a:p>
            <a:pPr defTabSz="457200" fontAlgn="auto">
              <a:spcBef>
                <a:spcPts val="0"/>
              </a:spcBef>
              <a:spcAft>
                <a:spcPts val="0"/>
              </a:spcAft>
            </a:pPr>
            <a:r>
              <a:rPr lang="en-US" dirty="0">
                <a:solidFill>
                  <a:prstClr val="black"/>
                </a:solidFill>
                <a:latin typeface="Calibri" charset="0"/>
              </a:rPr>
              <a:t>Experiment 2</a:t>
            </a:r>
          </a:p>
        </p:txBody>
      </p:sp>
      <p:sp>
        <p:nvSpPr>
          <p:cNvPr id="43017" name="TextBox 9"/>
          <p:cNvSpPr txBox="1">
            <a:spLocks noChangeArrowheads="1"/>
          </p:cNvSpPr>
          <p:nvPr/>
        </p:nvSpPr>
        <p:spPr bwMode="auto">
          <a:xfrm>
            <a:off x="3429000" y="1676400"/>
            <a:ext cx="2143125" cy="830263"/>
          </a:xfrm>
          <a:prstGeom prst="rect">
            <a:avLst/>
          </a:prstGeom>
          <a:noFill/>
          <a:ln w="9525">
            <a:noFill/>
            <a:miter lim="800000"/>
            <a:headEnd/>
            <a:tailEnd/>
          </a:ln>
        </p:spPr>
        <p:txBody>
          <a:bodyPr wrap="none">
            <a:prstTxWarp prst="textNoShape">
              <a:avLst/>
            </a:prstTxWarp>
            <a:spAutoFit/>
          </a:bodyPr>
          <a:lstStyle/>
          <a:p>
            <a:pPr algn="ctr" defTabSz="457200" fontAlgn="auto">
              <a:spcBef>
                <a:spcPts val="0"/>
              </a:spcBef>
              <a:spcAft>
                <a:spcPts val="0"/>
              </a:spcAft>
            </a:pPr>
            <a:r>
              <a:rPr lang="en-US">
                <a:solidFill>
                  <a:prstClr val="black"/>
                </a:solidFill>
                <a:latin typeface="Calibri" charset="0"/>
              </a:rPr>
              <a:t>Transfer tunnel </a:t>
            </a:r>
          </a:p>
          <a:p>
            <a:pPr algn="ctr" defTabSz="457200" fontAlgn="auto">
              <a:spcBef>
                <a:spcPts val="0"/>
              </a:spcBef>
              <a:spcAft>
                <a:spcPts val="0"/>
              </a:spcAft>
            </a:pPr>
            <a:r>
              <a:rPr lang="en-US">
                <a:solidFill>
                  <a:prstClr val="black"/>
                </a:solidFill>
                <a:latin typeface="Calibri" charset="0"/>
              </a:rPr>
              <a:t>with IP</a:t>
            </a:r>
          </a:p>
        </p:txBody>
      </p:sp>
      <p:cxnSp>
        <p:nvCxnSpPr>
          <p:cNvPr id="12" name="Straight Arrow Connector 11"/>
          <p:cNvCxnSpPr>
            <a:stCxn id="43017" idx="2"/>
          </p:cNvCxnSpPr>
          <p:nvPr/>
        </p:nvCxnSpPr>
        <p:spPr>
          <a:xfrm rot="16200000" flipH="1">
            <a:off x="3879850" y="3127376"/>
            <a:ext cx="1527175" cy="2857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1"/>
          <p:cNvCxnSpPr/>
          <p:nvPr/>
        </p:nvCxnSpPr>
        <p:spPr>
          <a:xfrm rot="10800000" flipV="1">
            <a:off x="5410200" y="3429000"/>
            <a:ext cx="16002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1"/>
          <p:cNvCxnSpPr/>
          <p:nvPr/>
        </p:nvCxnSpPr>
        <p:spPr>
          <a:xfrm>
            <a:off x="1600200" y="3733800"/>
            <a:ext cx="19812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021" name="TextBox 8"/>
          <p:cNvSpPr txBox="1">
            <a:spLocks noChangeArrowheads="1"/>
          </p:cNvSpPr>
          <p:nvPr/>
        </p:nvSpPr>
        <p:spPr bwMode="auto">
          <a:xfrm>
            <a:off x="4419600" y="5334000"/>
            <a:ext cx="1471613" cy="830263"/>
          </a:xfrm>
          <a:prstGeom prst="rect">
            <a:avLst/>
          </a:prstGeom>
          <a:noFill/>
          <a:ln w="9525">
            <a:noFill/>
            <a:miter lim="800000"/>
            <a:headEnd/>
            <a:tailEnd/>
          </a:ln>
        </p:spPr>
        <p:txBody>
          <a:bodyPr wrap="none">
            <a:prstTxWarp prst="textNoShape">
              <a:avLst/>
            </a:prstTxWarp>
            <a:spAutoFit/>
          </a:bodyPr>
          <a:lstStyle/>
          <a:p>
            <a:pPr defTabSz="457200" fontAlgn="auto">
              <a:spcBef>
                <a:spcPts val="0"/>
              </a:spcBef>
              <a:spcAft>
                <a:spcPts val="0"/>
              </a:spcAft>
            </a:pPr>
            <a:r>
              <a:rPr lang="en-US">
                <a:solidFill>
                  <a:prstClr val="black"/>
                </a:solidFill>
                <a:latin typeface="Calibri" charset="0"/>
              </a:rPr>
              <a:t>Alignment</a:t>
            </a:r>
            <a:br>
              <a:rPr lang="en-US">
                <a:solidFill>
                  <a:prstClr val="black"/>
                </a:solidFill>
                <a:latin typeface="Calibri" charset="0"/>
              </a:rPr>
            </a:br>
            <a:r>
              <a:rPr lang="en-US">
                <a:solidFill>
                  <a:prstClr val="black"/>
                </a:solidFill>
                <a:latin typeface="Calibri" charset="0"/>
              </a:rPr>
              <a:t>Tunnel</a:t>
            </a:r>
          </a:p>
        </p:txBody>
      </p:sp>
      <p:cxnSp>
        <p:nvCxnSpPr>
          <p:cNvPr id="25" name="Straight Arrow Connector 11"/>
          <p:cNvCxnSpPr/>
          <p:nvPr/>
        </p:nvCxnSpPr>
        <p:spPr>
          <a:xfrm rot="5400000" flipH="1" flipV="1">
            <a:off x="4762500" y="5143500"/>
            <a:ext cx="5334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023" name="ZoneTexte 27"/>
          <p:cNvSpPr txBox="1">
            <a:spLocks noChangeArrowheads="1"/>
          </p:cNvSpPr>
          <p:nvPr/>
        </p:nvSpPr>
        <p:spPr bwMode="auto">
          <a:xfrm>
            <a:off x="457200" y="5334000"/>
            <a:ext cx="3554413" cy="830263"/>
          </a:xfrm>
          <a:prstGeom prst="rect">
            <a:avLst/>
          </a:prstGeom>
          <a:noFill/>
          <a:ln w="9525">
            <a:noFill/>
            <a:miter lim="800000"/>
            <a:headEnd/>
            <a:tailEnd/>
          </a:ln>
        </p:spPr>
        <p:txBody>
          <a:bodyPr wrap="none">
            <a:prstTxWarp prst="textNoShape">
              <a:avLst/>
            </a:prstTxWarp>
            <a:spAutoFit/>
          </a:bodyPr>
          <a:lstStyle/>
          <a:p>
            <a:pPr defTabSz="457200" fontAlgn="auto">
              <a:spcBef>
                <a:spcPts val="0"/>
              </a:spcBef>
              <a:spcAft>
                <a:spcPts val="0"/>
              </a:spcAft>
            </a:pPr>
            <a:r>
              <a:rPr lang="en-US">
                <a:solidFill>
                  <a:srgbClr val="FF0000"/>
                </a:solidFill>
                <a:latin typeface="Calibri"/>
              </a:rPr>
              <a:t>Discussed with</a:t>
            </a:r>
            <a:br>
              <a:rPr lang="en-US">
                <a:solidFill>
                  <a:srgbClr val="FF0000"/>
                </a:solidFill>
                <a:latin typeface="Calibri"/>
              </a:rPr>
            </a:br>
            <a:r>
              <a:rPr lang="en-US">
                <a:solidFill>
                  <a:srgbClr val="FF0000"/>
                </a:solidFill>
                <a:latin typeface="Calibri"/>
              </a:rPr>
              <a:t>J. Osborne &amp; M. Gastal</a:t>
            </a:r>
          </a:p>
        </p:txBody>
      </p:sp>
      <p:sp>
        <p:nvSpPr>
          <p:cNvPr id="43024" name="ZoneTexte 28"/>
          <p:cNvSpPr txBox="1">
            <a:spLocks noChangeArrowheads="1"/>
          </p:cNvSpPr>
          <p:nvPr/>
        </p:nvSpPr>
        <p:spPr bwMode="auto">
          <a:xfrm>
            <a:off x="7162800" y="4038600"/>
            <a:ext cx="1981200" cy="2308225"/>
          </a:xfrm>
          <a:prstGeom prst="rect">
            <a:avLst/>
          </a:prstGeom>
          <a:noFill/>
          <a:ln w="9525">
            <a:noFill/>
            <a:miter lim="800000"/>
            <a:headEnd/>
            <a:tailEnd/>
          </a:ln>
        </p:spPr>
        <p:txBody>
          <a:bodyPr>
            <a:prstTxWarp prst="textNoShape">
              <a:avLst/>
            </a:prstTxWarp>
            <a:spAutoFit/>
          </a:bodyPr>
          <a:lstStyle/>
          <a:p>
            <a:pPr defTabSz="457200" fontAlgn="auto">
              <a:spcBef>
                <a:spcPts val="0"/>
              </a:spcBef>
              <a:spcAft>
                <a:spcPts val="0"/>
              </a:spcAft>
            </a:pPr>
            <a:r>
              <a:rPr lang="en-US">
                <a:solidFill>
                  <a:srgbClr val="FF0000"/>
                </a:solidFill>
                <a:latin typeface="Calibri"/>
              </a:rPr>
              <a:t>Excavated volume is less than for a standard hall </a:t>
            </a:r>
          </a:p>
        </p:txBody>
      </p:sp>
      <p:sp>
        <p:nvSpPr>
          <p:cNvPr id="17" name="TextBox 8"/>
          <p:cNvSpPr txBox="1">
            <a:spLocks noChangeArrowheads="1"/>
          </p:cNvSpPr>
          <p:nvPr/>
        </p:nvSpPr>
        <p:spPr bwMode="auto">
          <a:xfrm>
            <a:off x="7172325" y="5019675"/>
            <a:ext cx="1399870" cy="646331"/>
          </a:xfrm>
          <a:prstGeom prst="rect">
            <a:avLst/>
          </a:prstGeom>
          <a:noFill/>
          <a:ln w="9525">
            <a:noFill/>
            <a:miter lim="800000"/>
            <a:headEnd/>
            <a:tailEnd/>
          </a:ln>
        </p:spPr>
        <p:txBody>
          <a:bodyPr wrap="none">
            <a:prstTxWarp prst="textNoShape">
              <a:avLst/>
            </a:prstTxWarp>
            <a:spAutoFit/>
          </a:bodyPr>
          <a:lstStyle/>
          <a:p>
            <a:pPr defTabSz="457200" fontAlgn="auto">
              <a:spcBef>
                <a:spcPts val="0"/>
              </a:spcBef>
              <a:spcAft>
                <a:spcPts val="0"/>
              </a:spcAft>
            </a:pPr>
            <a:r>
              <a:rPr lang="en-US" dirty="0" smtClean="0">
                <a:solidFill>
                  <a:prstClr val="black"/>
                </a:solidFill>
                <a:latin typeface="Calibri" charset="0"/>
              </a:rPr>
              <a:t>Flat walls on </a:t>
            </a:r>
          </a:p>
          <a:p>
            <a:pPr defTabSz="457200" fontAlgn="auto">
              <a:spcBef>
                <a:spcPts val="0"/>
              </a:spcBef>
              <a:spcAft>
                <a:spcPts val="0"/>
              </a:spcAft>
            </a:pPr>
            <a:r>
              <a:rPr lang="en-US" dirty="0" smtClean="0">
                <a:solidFill>
                  <a:prstClr val="black"/>
                </a:solidFill>
                <a:latin typeface="Calibri" charset="0"/>
              </a:rPr>
              <a:t>tunnel sides</a:t>
            </a:r>
            <a:endParaRPr lang="en-US" dirty="0">
              <a:solidFill>
                <a:prstClr val="black"/>
              </a:solidFill>
              <a:latin typeface="Calibri" charset="0"/>
            </a:endParaRPr>
          </a:p>
        </p:txBody>
      </p:sp>
      <p:cxnSp>
        <p:nvCxnSpPr>
          <p:cNvPr id="19" name="Straight Arrow Connector 11"/>
          <p:cNvCxnSpPr/>
          <p:nvPr/>
        </p:nvCxnSpPr>
        <p:spPr>
          <a:xfrm rot="10800000">
            <a:off x="5943600" y="4648200"/>
            <a:ext cx="1276350" cy="571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22556"/>
            <a:ext cx="8229600" cy="5103608"/>
          </a:xfrm>
        </p:spPr>
        <p:txBody>
          <a:bodyPr/>
          <a:lstStyle/>
          <a:p>
            <a:pPr algn="ctr">
              <a:buNone/>
            </a:pPr>
            <a:r>
              <a:rPr lang="en-US" dirty="0" smtClean="0">
                <a:solidFill>
                  <a:schemeClr val="accent2"/>
                </a:solidFill>
              </a:rPr>
              <a:t>First draft concept for the ventilation system </a:t>
            </a:r>
            <a:br>
              <a:rPr lang="en-US" dirty="0" smtClean="0">
                <a:solidFill>
                  <a:schemeClr val="accent2"/>
                </a:solidFill>
              </a:rPr>
            </a:br>
            <a:r>
              <a:rPr lang="en-US" dirty="0" smtClean="0">
                <a:solidFill>
                  <a:schemeClr val="accent2"/>
                </a:solidFill>
              </a:rPr>
              <a:t>in the CLIC experimental area</a:t>
            </a:r>
            <a:endParaRPr lang="en-GB" dirty="0" smtClean="0">
              <a:solidFill>
                <a:schemeClr val="accent2"/>
              </a:solidFill>
            </a:endParaRPr>
          </a:p>
          <a:p>
            <a:pPr>
              <a:buNone/>
            </a:pPr>
            <a:endParaRPr lang="en-GB" sz="1800" dirty="0" smtClean="0">
              <a:solidFill>
                <a:schemeClr val="accent2"/>
              </a:solidFill>
            </a:endParaRPr>
          </a:p>
          <a:p>
            <a:pPr>
              <a:buNone/>
            </a:pPr>
            <a:r>
              <a:rPr lang="en-GB" dirty="0" smtClean="0">
                <a:solidFill>
                  <a:schemeClr val="accent2"/>
                </a:solidFill>
              </a:rPr>
              <a:t>Warning:</a:t>
            </a:r>
          </a:p>
          <a:p>
            <a:pPr>
              <a:spcBef>
                <a:spcPts val="0"/>
              </a:spcBef>
              <a:buNone/>
            </a:pPr>
            <a:endParaRPr lang="en-GB" dirty="0" smtClean="0">
              <a:solidFill>
                <a:schemeClr val="accent2"/>
              </a:solidFill>
            </a:endParaRPr>
          </a:p>
          <a:p>
            <a:pPr>
              <a:spcBef>
                <a:spcPts val="0"/>
              </a:spcBef>
              <a:buNone/>
            </a:pPr>
            <a:r>
              <a:rPr lang="en-US" sz="2400" dirty="0" smtClean="0">
                <a:solidFill>
                  <a:schemeClr val="accent2"/>
                </a:solidFill>
              </a:rPr>
              <a:t>“The following ventilation concept is a first answer that needs to be confirmed and validated when details on geometry, thermal charges, fire safety and RP issues shall be communicated.</a:t>
            </a:r>
          </a:p>
          <a:p>
            <a:pPr>
              <a:spcBef>
                <a:spcPts val="0"/>
              </a:spcBef>
              <a:buNone/>
            </a:pPr>
            <a:r>
              <a:rPr lang="en-US" sz="2400" dirty="0" smtClean="0">
                <a:solidFill>
                  <a:schemeClr val="accent2"/>
                </a:solidFill>
              </a:rPr>
              <a:t>At the present stage is not possible to size the installations, therefore major modifications can intervene”</a:t>
            </a:r>
          </a:p>
          <a:p>
            <a:pPr>
              <a:spcBef>
                <a:spcPts val="0"/>
              </a:spcBef>
              <a:buNone/>
            </a:pPr>
            <a:r>
              <a:rPr lang="en-US" sz="2400" dirty="0" smtClean="0">
                <a:solidFill>
                  <a:schemeClr val="accent2"/>
                </a:solidFill>
              </a:rPr>
              <a:t>								</a:t>
            </a:r>
            <a:r>
              <a:rPr lang="en-US" sz="2400" i="1" dirty="0" smtClean="0">
                <a:solidFill>
                  <a:schemeClr val="accent2"/>
                </a:solidFill>
              </a:rPr>
              <a:t>M Nonis </a:t>
            </a:r>
          </a:p>
          <a:p>
            <a:pPr>
              <a:buNone/>
            </a:pPr>
            <a:endParaRPr lang="en-GB" dirty="0">
              <a:solidFill>
                <a:schemeClr val="accent2"/>
              </a:solidFill>
            </a:endParaRPr>
          </a:p>
        </p:txBody>
      </p:sp>
      <p:sp>
        <p:nvSpPr>
          <p:cNvPr id="4" name="Date Placeholder 3"/>
          <p:cNvSpPr>
            <a:spLocks noGrp="1"/>
          </p:cNvSpPr>
          <p:nvPr>
            <p:ph type="dt" sz="half" idx="10"/>
          </p:nvPr>
        </p:nvSpPr>
        <p:spPr/>
        <p:txBody>
          <a:bodyPr/>
          <a:lstStyle/>
          <a:p>
            <a:r>
              <a:rPr lang="en-US" smtClean="0"/>
              <a:t>11/06/2010</a:t>
            </a:r>
            <a:endParaRPr lang="en-GB"/>
          </a:p>
        </p:txBody>
      </p:sp>
      <p:sp>
        <p:nvSpPr>
          <p:cNvPr id="5" name="Footer Placeholder 4"/>
          <p:cNvSpPr>
            <a:spLocks noGrp="1"/>
          </p:cNvSpPr>
          <p:nvPr>
            <p:ph type="ftr" sz="quarter" idx="11"/>
          </p:nvPr>
        </p:nvSpPr>
        <p:spPr/>
        <p:txBody>
          <a:bodyPr/>
          <a:lstStyle/>
          <a:p>
            <a:r>
              <a:rPr lang="en-GB" smtClean="0"/>
              <a:t>martin.gastal@cern.ch</a:t>
            </a:r>
            <a:endParaRPr lang="en-GB"/>
          </a:p>
        </p:txBody>
      </p:sp>
      <p:sp>
        <p:nvSpPr>
          <p:cNvPr id="6" name="Slide Number Placeholder 5"/>
          <p:cNvSpPr>
            <a:spLocks noGrp="1"/>
          </p:cNvSpPr>
          <p:nvPr>
            <p:ph type="sldNum" sz="quarter" idx="12"/>
          </p:nvPr>
        </p:nvSpPr>
        <p:spPr/>
        <p:txBody>
          <a:bodyPr/>
          <a:lstStyle/>
          <a:p>
            <a:fld id="{CC29EB5A-5FAA-4D26-8F08-19D637B5681D}" type="slidenum">
              <a:rPr lang="en-GB" smtClean="0"/>
              <a:pPr/>
              <a:t>5</a:t>
            </a:fld>
            <a:endParaRPr lang="en-GB"/>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22556"/>
            <a:ext cx="8229600" cy="5103608"/>
          </a:xfrm>
        </p:spPr>
        <p:txBody>
          <a:bodyPr/>
          <a:lstStyle/>
          <a:p>
            <a:pPr algn="ctr">
              <a:buNone/>
            </a:pPr>
            <a:r>
              <a:rPr lang="en-US" sz="2000" dirty="0" smtClean="0">
                <a:solidFill>
                  <a:schemeClr val="accent2"/>
                </a:solidFill>
              </a:rPr>
              <a:t>FUNCTIONNALITIES ENSURED BY THE VENTILATION: </a:t>
            </a:r>
          </a:p>
          <a:p>
            <a:pPr>
              <a:buNone/>
            </a:pPr>
            <a:endParaRPr lang="en-US" sz="2000" dirty="0" smtClean="0">
              <a:solidFill>
                <a:schemeClr val="accent2"/>
              </a:solidFill>
            </a:endParaRPr>
          </a:p>
          <a:p>
            <a:r>
              <a:rPr lang="en-US" sz="2000" dirty="0" smtClean="0">
                <a:solidFill>
                  <a:schemeClr val="accent2"/>
                </a:solidFill>
              </a:rPr>
              <a:t>Provide fresh air for personnel.</a:t>
            </a:r>
          </a:p>
          <a:p>
            <a:r>
              <a:rPr lang="en-US" sz="2000" dirty="0" smtClean="0">
                <a:solidFill>
                  <a:schemeClr val="accent2"/>
                </a:solidFill>
              </a:rPr>
              <a:t>Treat air according to need: heating, conditioning, dehumidify.</a:t>
            </a:r>
          </a:p>
          <a:p>
            <a:r>
              <a:rPr lang="en-US" sz="2000" dirty="0" smtClean="0">
                <a:solidFill>
                  <a:schemeClr val="accent2"/>
                </a:solidFill>
              </a:rPr>
              <a:t>Evacuate thermal charges.</a:t>
            </a:r>
          </a:p>
          <a:p>
            <a:r>
              <a:rPr lang="en-US" sz="2000" dirty="0" smtClean="0">
                <a:solidFill>
                  <a:schemeClr val="accent2"/>
                </a:solidFill>
              </a:rPr>
              <a:t>Ensure dynamic confinement between machine and accessible areas where 100% air tightness cannot be achieved</a:t>
            </a:r>
          </a:p>
          <a:p>
            <a:r>
              <a:rPr lang="en-US" sz="2000" dirty="0" smtClean="0">
                <a:solidFill>
                  <a:schemeClr val="accent2"/>
                </a:solidFill>
              </a:rPr>
              <a:t>Provide extraction capabilities</a:t>
            </a:r>
          </a:p>
          <a:p>
            <a:r>
              <a:rPr lang="en-US" sz="2000" dirty="0" smtClean="0">
                <a:solidFill>
                  <a:schemeClr val="accent2"/>
                </a:solidFill>
              </a:rPr>
              <a:t>Filtering exhaust air before releasing into the environment.</a:t>
            </a:r>
          </a:p>
          <a:p>
            <a:r>
              <a:rPr lang="en-US" sz="2000" dirty="0" smtClean="0">
                <a:solidFill>
                  <a:schemeClr val="accent2"/>
                </a:solidFill>
              </a:rPr>
              <a:t>Purge of areas (after fire).</a:t>
            </a:r>
          </a:p>
          <a:p>
            <a:endParaRPr lang="en-GB" sz="2000" dirty="0">
              <a:solidFill>
                <a:schemeClr val="accent2"/>
              </a:solidFill>
            </a:endParaRPr>
          </a:p>
        </p:txBody>
      </p:sp>
      <p:sp>
        <p:nvSpPr>
          <p:cNvPr id="4" name="Date Placeholder 3"/>
          <p:cNvSpPr>
            <a:spLocks noGrp="1"/>
          </p:cNvSpPr>
          <p:nvPr>
            <p:ph type="dt" sz="half" idx="10"/>
          </p:nvPr>
        </p:nvSpPr>
        <p:spPr/>
        <p:txBody>
          <a:bodyPr/>
          <a:lstStyle/>
          <a:p>
            <a:r>
              <a:rPr lang="en-US" smtClean="0"/>
              <a:t>11/06/2010</a:t>
            </a:r>
            <a:endParaRPr lang="en-GB"/>
          </a:p>
        </p:txBody>
      </p:sp>
      <p:sp>
        <p:nvSpPr>
          <p:cNvPr id="5" name="Footer Placeholder 4"/>
          <p:cNvSpPr>
            <a:spLocks noGrp="1"/>
          </p:cNvSpPr>
          <p:nvPr>
            <p:ph type="ftr" sz="quarter" idx="11"/>
          </p:nvPr>
        </p:nvSpPr>
        <p:spPr/>
        <p:txBody>
          <a:bodyPr/>
          <a:lstStyle/>
          <a:p>
            <a:r>
              <a:rPr lang="en-GB" smtClean="0"/>
              <a:t>martin.gastal@cern.ch</a:t>
            </a:r>
            <a:endParaRPr lang="en-GB"/>
          </a:p>
        </p:txBody>
      </p:sp>
      <p:sp>
        <p:nvSpPr>
          <p:cNvPr id="6" name="Slide Number Placeholder 5"/>
          <p:cNvSpPr>
            <a:spLocks noGrp="1"/>
          </p:cNvSpPr>
          <p:nvPr>
            <p:ph type="sldNum" sz="quarter" idx="12"/>
          </p:nvPr>
        </p:nvSpPr>
        <p:spPr/>
        <p:txBody>
          <a:bodyPr/>
          <a:lstStyle/>
          <a:p>
            <a:fld id="{CC29EB5A-5FAA-4D26-8F08-19D637B5681D}" type="slidenum">
              <a:rPr lang="en-GB" smtClean="0"/>
              <a:pPr/>
              <a:t>6</a:t>
            </a:fld>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rot="16200000">
            <a:off x="5157464" y="147314"/>
            <a:ext cx="2590800" cy="5381625"/>
          </a:xfrm>
          <a:prstGeom prst="rect">
            <a:avLst/>
          </a:prstGeom>
          <a:noFill/>
          <a:ln w="9525">
            <a:noFill/>
            <a:miter lim="800000"/>
            <a:headEnd/>
            <a:tailEnd/>
          </a:ln>
        </p:spPr>
      </p:pic>
      <p:sp>
        <p:nvSpPr>
          <p:cNvPr id="29" name="Text Box 3"/>
          <p:cNvSpPr txBox="1">
            <a:spLocks noChangeArrowheads="1"/>
          </p:cNvSpPr>
          <p:nvPr/>
        </p:nvSpPr>
        <p:spPr bwMode="auto">
          <a:xfrm>
            <a:off x="0" y="896440"/>
            <a:ext cx="4333447" cy="1815882"/>
          </a:xfrm>
          <a:prstGeom prst="rect">
            <a:avLst/>
          </a:prstGeom>
          <a:noFill/>
          <a:ln w="9525">
            <a:noFill/>
            <a:miter lim="800000"/>
            <a:headEnd/>
            <a:tailEnd/>
          </a:ln>
        </p:spPr>
        <p:txBody>
          <a:bodyPr wrap="square">
            <a:spAutoFit/>
          </a:bodyPr>
          <a:lstStyle/>
          <a:p>
            <a:pPr algn="just">
              <a:spcBef>
                <a:spcPts val="0"/>
              </a:spcBef>
            </a:pPr>
            <a:r>
              <a:rPr lang="en-US" sz="1600" dirty="0" smtClean="0">
                <a:solidFill>
                  <a:schemeClr val="accent2"/>
                </a:solidFill>
              </a:rPr>
              <a:t>Assumption critical for the concept to be validated:</a:t>
            </a:r>
          </a:p>
          <a:p>
            <a:pPr algn="just">
              <a:spcBef>
                <a:spcPts val="0"/>
              </a:spcBef>
            </a:pPr>
            <a:r>
              <a:rPr lang="en-US" sz="1600" dirty="0" smtClean="0">
                <a:solidFill>
                  <a:srgbClr val="FF0000"/>
                </a:solidFill>
              </a:rPr>
              <a:t>→ </a:t>
            </a:r>
            <a:r>
              <a:rPr lang="en-US" sz="1600" dirty="0" smtClean="0">
                <a:solidFill>
                  <a:schemeClr val="accent2"/>
                </a:solidFill>
              </a:rPr>
              <a:t>The airtight sealing of both experimental caverns should maintain a leak rate compatible with the establishment of a pressure differential with respect to the interaction region</a:t>
            </a:r>
          </a:p>
        </p:txBody>
      </p:sp>
      <p:sp>
        <p:nvSpPr>
          <p:cNvPr id="14" name="Rectangle 13"/>
          <p:cNvSpPr/>
          <p:nvPr/>
        </p:nvSpPr>
        <p:spPr>
          <a:xfrm rot="16200000">
            <a:off x="6421567" y="2133693"/>
            <a:ext cx="98697" cy="478972"/>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rot="16200000">
            <a:off x="6417322" y="2858090"/>
            <a:ext cx="98697" cy="478972"/>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a:xfrm>
            <a:off x="457200" y="6245225"/>
            <a:ext cx="2133600" cy="476250"/>
          </a:xfrm>
        </p:spPr>
        <p:txBody>
          <a:bodyPr/>
          <a:lstStyle/>
          <a:p>
            <a:pPr>
              <a:defRPr/>
            </a:pPr>
            <a:r>
              <a:rPr lang="en-US" smtClean="0"/>
              <a:t>11/06/2010</a:t>
            </a:r>
            <a:endParaRPr lang="en-GB"/>
          </a:p>
        </p:txBody>
      </p:sp>
      <p:sp>
        <p:nvSpPr>
          <p:cNvPr id="9" name="Footer Placeholder 8"/>
          <p:cNvSpPr>
            <a:spLocks noGrp="1"/>
          </p:cNvSpPr>
          <p:nvPr>
            <p:ph type="ftr" sz="quarter" idx="11"/>
          </p:nvPr>
        </p:nvSpPr>
        <p:spPr/>
        <p:txBody>
          <a:bodyPr/>
          <a:lstStyle/>
          <a:p>
            <a:r>
              <a:rPr lang="en-GB" smtClean="0"/>
              <a:t>martin.gastal@cern.ch</a:t>
            </a:r>
            <a:endParaRPr lang="en-GB"/>
          </a:p>
        </p:txBody>
      </p:sp>
      <p:sp>
        <p:nvSpPr>
          <p:cNvPr id="10" name="Slide Number Placeholder 9"/>
          <p:cNvSpPr>
            <a:spLocks noGrp="1"/>
          </p:cNvSpPr>
          <p:nvPr>
            <p:ph type="sldNum" sz="quarter" idx="12"/>
          </p:nvPr>
        </p:nvSpPr>
        <p:spPr/>
        <p:txBody>
          <a:bodyPr/>
          <a:lstStyle/>
          <a:p>
            <a:fld id="{CC29EB5A-5FAA-4D26-8F08-19D637B5681D}" type="slidenum">
              <a:rPr lang="en-GB" smtClean="0"/>
              <a:pPr/>
              <a:t>7</a:t>
            </a:fld>
            <a:endParaRPr lang="en-GB"/>
          </a:p>
        </p:txBody>
      </p:sp>
      <p:cxnSp>
        <p:nvCxnSpPr>
          <p:cNvPr id="12" name="Straight Arrow Connector 11"/>
          <p:cNvCxnSpPr/>
          <p:nvPr/>
        </p:nvCxnSpPr>
        <p:spPr>
          <a:xfrm rot="16200000" flipV="1">
            <a:off x="6253309" y="3067665"/>
            <a:ext cx="432620" cy="983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6200000" flipH="1" flipV="1">
            <a:off x="6258224" y="2403987"/>
            <a:ext cx="432620" cy="983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7" name="Content Placeholder 12" descr="TAS_pt5.jpg"/>
          <p:cNvPicPr>
            <a:picLocks noChangeAspect="1"/>
          </p:cNvPicPr>
          <p:nvPr/>
        </p:nvPicPr>
        <p:blipFill>
          <a:blip r:embed="rId3" cstate="print"/>
          <a:srcRect/>
          <a:stretch>
            <a:fillRect/>
          </a:stretch>
        </p:blipFill>
        <p:spPr>
          <a:xfrm>
            <a:off x="0" y="3873500"/>
            <a:ext cx="8229600" cy="2984500"/>
          </a:xfrm>
          <a:prstGeom prst="rect">
            <a:avLst/>
          </a:prstGeom>
        </p:spPr>
      </p:pic>
      <p:sp>
        <p:nvSpPr>
          <p:cNvPr id="18" name="Rectangle 17"/>
          <p:cNvSpPr/>
          <p:nvPr/>
        </p:nvSpPr>
        <p:spPr>
          <a:xfrm>
            <a:off x="6096000" y="6581775"/>
            <a:ext cx="1857375" cy="2571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tx2"/>
                </a:solidFill>
              </a:rPr>
              <a:t>P</a:t>
            </a:r>
            <a:r>
              <a:rPr lang="en-GB" sz="1200" b="1" baseline="-25000" dirty="0" smtClean="0">
                <a:solidFill>
                  <a:schemeClr val="tx2"/>
                </a:solidFill>
              </a:rPr>
              <a:t>USC55</a:t>
            </a:r>
            <a:r>
              <a:rPr lang="en-GB" sz="1200" b="1" dirty="0" smtClean="0">
                <a:solidFill>
                  <a:schemeClr val="tx2"/>
                </a:solidFill>
              </a:rPr>
              <a:t> – P</a:t>
            </a:r>
            <a:r>
              <a:rPr lang="en-GB" sz="1200" b="1" baseline="-25000" dirty="0" smtClean="0">
                <a:solidFill>
                  <a:schemeClr val="tx2"/>
                </a:solidFill>
              </a:rPr>
              <a:t>UXC55</a:t>
            </a:r>
            <a:r>
              <a:rPr lang="en-GB" sz="1200" b="1" dirty="0" smtClean="0">
                <a:solidFill>
                  <a:schemeClr val="tx2"/>
                </a:solidFill>
              </a:rPr>
              <a:t> = 20Pa</a:t>
            </a:r>
            <a:endParaRPr lang="en-GB" sz="1200" b="1" dirty="0">
              <a:solidFill>
                <a:schemeClr val="tx2"/>
              </a:solidFill>
            </a:endParaRPr>
          </a:p>
        </p:txBody>
      </p:sp>
      <p:cxnSp>
        <p:nvCxnSpPr>
          <p:cNvPr id="19" name="Straight Arrow Connector 18"/>
          <p:cNvCxnSpPr>
            <a:endCxn id="18" idx="1"/>
          </p:cNvCxnSpPr>
          <p:nvPr/>
        </p:nvCxnSpPr>
        <p:spPr>
          <a:xfrm>
            <a:off x="4724432" y="5888058"/>
            <a:ext cx="1371568" cy="82230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528612" y="6500812"/>
            <a:ext cx="1857375" cy="2571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err="1" smtClean="0">
                <a:solidFill>
                  <a:schemeClr val="tx2"/>
                </a:solidFill>
              </a:rPr>
              <a:t>P</a:t>
            </a:r>
            <a:r>
              <a:rPr lang="en-GB" sz="1200" b="1" baseline="-25000" dirty="0" err="1" smtClean="0">
                <a:solidFill>
                  <a:schemeClr val="tx2"/>
                </a:solidFill>
              </a:rPr>
              <a:t>Shelter</a:t>
            </a:r>
            <a:r>
              <a:rPr lang="en-GB" sz="1200" b="1" dirty="0" smtClean="0">
                <a:solidFill>
                  <a:schemeClr val="tx2"/>
                </a:solidFill>
              </a:rPr>
              <a:t> – P</a:t>
            </a:r>
            <a:r>
              <a:rPr lang="en-GB" sz="1200" b="1" baseline="-25000" dirty="0" smtClean="0">
                <a:solidFill>
                  <a:schemeClr val="tx2"/>
                </a:solidFill>
              </a:rPr>
              <a:t>USC55</a:t>
            </a:r>
            <a:r>
              <a:rPr lang="en-GB" sz="1200" b="1" dirty="0" smtClean="0">
                <a:solidFill>
                  <a:schemeClr val="tx2"/>
                </a:solidFill>
              </a:rPr>
              <a:t> = 20Pa</a:t>
            </a:r>
            <a:endParaRPr lang="en-GB" sz="1200" b="1" dirty="0">
              <a:solidFill>
                <a:schemeClr val="tx2"/>
              </a:solidFill>
            </a:endParaRPr>
          </a:p>
        </p:txBody>
      </p:sp>
      <p:cxnSp>
        <p:nvCxnSpPr>
          <p:cNvPr id="21" name="Straight Arrow Connector 20"/>
          <p:cNvCxnSpPr>
            <a:endCxn id="20" idx="3"/>
          </p:cNvCxnSpPr>
          <p:nvPr/>
        </p:nvCxnSpPr>
        <p:spPr>
          <a:xfrm rot="10800000" flipV="1">
            <a:off x="2385988" y="6211904"/>
            <a:ext cx="1890767" cy="41749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1904984" y="4348146"/>
            <a:ext cx="1857375" cy="25717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tx2"/>
                </a:solidFill>
              </a:rPr>
              <a:t>P</a:t>
            </a:r>
            <a:r>
              <a:rPr lang="en-GB" sz="1200" b="1" baseline="-25000" dirty="0" smtClean="0">
                <a:solidFill>
                  <a:schemeClr val="tx2"/>
                </a:solidFill>
              </a:rPr>
              <a:t>UXC55</a:t>
            </a:r>
            <a:r>
              <a:rPr lang="en-GB" sz="1200" b="1" dirty="0" smtClean="0">
                <a:solidFill>
                  <a:schemeClr val="tx2"/>
                </a:solidFill>
              </a:rPr>
              <a:t> – P</a:t>
            </a:r>
            <a:r>
              <a:rPr lang="en-GB" sz="1200" b="1" baseline="-25000" dirty="0" smtClean="0">
                <a:solidFill>
                  <a:schemeClr val="tx2"/>
                </a:solidFill>
              </a:rPr>
              <a:t>S45</a:t>
            </a:r>
            <a:r>
              <a:rPr lang="en-GB" sz="1200" b="1" dirty="0" smtClean="0">
                <a:solidFill>
                  <a:schemeClr val="tx2"/>
                </a:solidFill>
              </a:rPr>
              <a:t> = 20Pa</a:t>
            </a:r>
            <a:endParaRPr lang="en-GB" sz="1200" b="1" dirty="0">
              <a:solidFill>
                <a:schemeClr val="tx2"/>
              </a:solidFill>
            </a:endParaRPr>
          </a:p>
        </p:txBody>
      </p:sp>
      <p:cxnSp>
        <p:nvCxnSpPr>
          <p:cNvPr id="23" name="Straight Arrow Connector 22"/>
          <p:cNvCxnSpPr>
            <a:endCxn id="22" idx="2"/>
          </p:cNvCxnSpPr>
          <p:nvPr/>
        </p:nvCxnSpPr>
        <p:spPr>
          <a:xfrm rot="10800000">
            <a:off x="2833672" y="4605321"/>
            <a:ext cx="833482" cy="59693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5548322" y="4305285"/>
            <a:ext cx="1857375" cy="2571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tx2"/>
                </a:solidFill>
              </a:rPr>
              <a:t>P</a:t>
            </a:r>
            <a:r>
              <a:rPr lang="en-GB" sz="1200" b="1" baseline="-25000" dirty="0" smtClean="0">
                <a:solidFill>
                  <a:schemeClr val="tx2"/>
                </a:solidFill>
              </a:rPr>
              <a:t>UXC55</a:t>
            </a:r>
            <a:r>
              <a:rPr lang="en-GB" sz="1200" b="1" dirty="0" smtClean="0">
                <a:solidFill>
                  <a:schemeClr val="tx2"/>
                </a:solidFill>
              </a:rPr>
              <a:t> – P</a:t>
            </a:r>
            <a:r>
              <a:rPr lang="en-GB" sz="1200" b="1" baseline="-25000" dirty="0" smtClean="0">
                <a:solidFill>
                  <a:schemeClr val="tx2"/>
                </a:solidFill>
              </a:rPr>
              <a:t>S56</a:t>
            </a:r>
            <a:r>
              <a:rPr lang="en-GB" sz="1200" b="1" dirty="0" smtClean="0">
                <a:solidFill>
                  <a:schemeClr val="tx2"/>
                </a:solidFill>
              </a:rPr>
              <a:t> = 20Pa</a:t>
            </a:r>
            <a:endParaRPr lang="en-GB" sz="1200" b="1" dirty="0">
              <a:solidFill>
                <a:schemeClr val="tx2"/>
              </a:solidFill>
            </a:endParaRPr>
          </a:p>
        </p:txBody>
      </p:sp>
      <p:sp>
        <p:nvSpPr>
          <p:cNvPr id="25" name="Right Arrow 24"/>
          <p:cNvSpPr/>
          <p:nvPr/>
        </p:nvSpPr>
        <p:spPr>
          <a:xfrm rot="10800000">
            <a:off x="3357586" y="5159383"/>
            <a:ext cx="571504" cy="214314"/>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ight Arrow 25"/>
          <p:cNvSpPr/>
          <p:nvPr/>
        </p:nvSpPr>
        <p:spPr>
          <a:xfrm>
            <a:off x="5357850" y="5159384"/>
            <a:ext cx="571504" cy="214314"/>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ight Arrow 26"/>
          <p:cNvSpPr/>
          <p:nvPr/>
        </p:nvSpPr>
        <p:spPr>
          <a:xfrm>
            <a:off x="4138638" y="6092840"/>
            <a:ext cx="357190" cy="142876"/>
          </a:xfrm>
          <a:prstGeom prst="right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ight Arrow 27"/>
          <p:cNvSpPr/>
          <p:nvPr/>
        </p:nvSpPr>
        <p:spPr>
          <a:xfrm rot="16200000" flipV="1">
            <a:off x="4429156" y="5659449"/>
            <a:ext cx="428628" cy="285753"/>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Straight Arrow Connector 29"/>
          <p:cNvCxnSpPr>
            <a:endCxn id="24" idx="2"/>
          </p:cNvCxnSpPr>
          <p:nvPr/>
        </p:nvCxnSpPr>
        <p:spPr>
          <a:xfrm flipV="1">
            <a:off x="5562629" y="4562460"/>
            <a:ext cx="914381" cy="65884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rot="5400000">
            <a:off x="4935360" y="4763625"/>
            <a:ext cx="1704082" cy="115437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86813" y="3598606"/>
            <a:ext cx="1864613" cy="369332"/>
          </a:xfrm>
          <a:prstGeom prst="rect">
            <a:avLst/>
          </a:prstGeom>
          <a:solidFill>
            <a:schemeClr val="accent5"/>
          </a:solidFill>
        </p:spPr>
        <p:txBody>
          <a:bodyPr wrap="none" rtlCol="0">
            <a:spAutoFit/>
          </a:bodyPr>
          <a:lstStyle/>
          <a:p>
            <a:r>
              <a:rPr lang="en-GB" dirty="0" smtClean="0">
                <a:solidFill>
                  <a:schemeClr val="accent2"/>
                </a:solidFill>
              </a:rPr>
              <a:t>Scheme at CMS</a:t>
            </a:r>
            <a:endParaRPr lang="en-GB" dirty="0">
              <a:solidFill>
                <a:schemeClr val="accent2"/>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3"/>
          <p:cNvSpPr txBox="1">
            <a:spLocks noChangeArrowheads="1"/>
          </p:cNvSpPr>
          <p:nvPr/>
        </p:nvSpPr>
        <p:spPr bwMode="auto">
          <a:xfrm>
            <a:off x="71405" y="1053756"/>
            <a:ext cx="4549756" cy="1077218"/>
          </a:xfrm>
          <a:prstGeom prst="rect">
            <a:avLst/>
          </a:prstGeom>
          <a:noFill/>
          <a:ln w="9525">
            <a:noFill/>
            <a:miter lim="800000"/>
            <a:headEnd/>
            <a:tailEnd/>
          </a:ln>
        </p:spPr>
        <p:txBody>
          <a:bodyPr wrap="square">
            <a:spAutoFit/>
          </a:bodyPr>
          <a:lstStyle/>
          <a:p>
            <a:pPr algn="just">
              <a:spcBef>
                <a:spcPts val="0"/>
              </a:spcBef>
            </a:pPr>
            <a:r>
              <a:rPr lang="en-US" sz="1600" dirty="0" smtClean="0">
                <a:solidFill>
                  <a:schemeClr val="accent2"/>
                </a:solidFill>
              </a:rPr>
              <a:t>First idea:</a:t>
            </a:r>
          </a:p>
          <a:p>
            <a:pPr algn="just">
              <a:spcBef>
                <a:spcPts val="0"/>
              </a:spcBef>
            </a:pPr>
            <a:r>
              <a:rPr lang="en-US" sz="1600" dirty="0" smtClean="0">
                <a:solidFill>
                  <a:schemeClr val="accent2"/>
                </a:solidFill>
              </a:rPr>
              <a:t>Use of mobile shielding in conjunction with inflatable seal and expanding fire proofing sacks (TX54)</a:t>
            </a:r>
          </a:p>
        </p:txBody>
      </p:sp>
      <p:pic>
        <p:nvPicPr>
          <p:cNvPr id="13" name="Picture 12" descr="layout.jpg"/>
          <p:cNvPicPr>
            <a:picLocks noChangeAspect="1"/>
          </p:cNvPicPr>
          <p:nvPr/>
        </p:nvPicPr>
        <p:blipFill>
          <a:blip r:embed="rId2" cstate="print"/>
          <a:stretch>
            <a:fillRect/>
          </a:stretch>
        </p:blipFill>
        <p:spPr>
          <a:xfrm>
            <a:off x="151085" y="2365092"/>
            <a:ext cx="4494115" cy="3170469"/>
          </a:xfrm>
          <a:prstGeom prst="rect">
            <a:avLst/>
          </a:prstGeom>
        </p:spPr>
      </p:pic>
      <p:sp>
        <p:nvSpPr>
          <p:cNvPr id="7" name="Date Placeholder 6"/>
          <p:cNvSpPr>
            <a:spLocks noGrp="1"/>
          </p:cNvSpPr>
          <p:nvPr>
            <p:ph type="dt" sz="half" idx="10"/>
          </p:nvPr>
        </p:nvSpPr>
        <p:spPr>
          <a:xfrm>
            <a:off x="457200" y="6245225"/>
            <a:ext cx="2133600" cy="476250"/>
          </a:xfrm>
        </p:spPr>
        <p:txBody>
          <a:bodyPr/>
          <a:lstStyle/>
          <a:p>
            <a:pPr>
              <a:defRPr/>
            </a:pPr>
            <a:r>
              <a:rPr lang="en-US" smtClean="0"/>
              <a:t>11/06/2010</a:t>
            </a:r>
            <a:endParaRPr lang="en-GB"/>
          </a:p>
        </p:txBody>
      </p:sp>
      <p:sp>
        <p:nvSpPr>
          <p:cNvPr id="9" name="Footer Placeholder 8"/>
          <p:cNvSpPr>
            <a:spLocks noGrp="1"/>
          </p:cNvSpPr>
          <p:nvPr>
            <p:ph type="ftr" sz="quarter" idx="11"/>
          </p:nvPr>
        </p:nvSpPr>
        <p:spPr/>
        <p:txBody>
          <a:bodyPr/>
          <a:lstStyle/>
          <a:p>
            <a:r>
              <a:rPr lang="en-GB" smtClean="0"/>
              <a:t>martin.gastal@cern.ch</a:t>
            </a:r>
            <a:endParaRPr lang="en-GB"/>
          </a:p>
        </p:txBody>
      </p:sp>
      <p:sp>
        <p:nvSpPr>
          <p:cNvPr id="10" name="Slide Number Placeholder 9"/>
          <p:cNvSpPr>
            <a:spLocks noGrp="1"/>
          </p:cNvSpPr>
          <p:nvPr>
            <p:ph type="sldNum" sz="quarter" idx="12"/>
          </p:nvPr>
        </p:nvSpPr>
        <p:spPr/>
        <p:txBody>
          <a:bodyPr/>
          <a:lstStyle/>
          <a:p>
            <a:fld id="{CC29EB5A-5FAA-4D26-8F08-19D637B5681D}" type="slidenum">
              <a:rPr lang="en-GB" smtClean="0"/>
              <a:pPr/>
              <a:t>8</a:t>
            </a:fld>
            <a:endParaRPr lang="en-GB"/>
          </a:p>
        </p:txBody>
      </p:sp>
      <p:pic>
        <p:nvPicPr>
          <p:cNvPr id="18" name="Picture 17" descr="fireproofbags.jpg"/>
          <p:cNvPicPr>
            <a:picLocks noChangeAspect="1"/>
          </p:cNvPicPr>
          <p:nvPr/>
        </p:nvPicPr>
        <p:blipFill>
          <a:blip r:embed="rId3" cstate="print"/>
          <a:stretch>
            <a:fillRect/>
          </a:stretch>
        </p:blipFill>
        <p:spPr>
          <a:xfrm>
            <a:off x="4853990" y="1012623"/>
            <a:ext cx="4096512" cy="5462016"/>
          </a:xfrm>
          <a:prstGeom prst="rect">
            <a:avLst/>
          </a:prstGeom>
        </p:spPr>
      </p:pic>
      <p:cxnSp>
        <p:nvCxnSpPr>
          <p:cNvPr id="19" name="Straight Arrow Connector 18"/>
          <p:cNvCxnSpPr/>
          <p:nvPr/>
        </p:nvCxnSpPr>
        <p:spPr>
          <a:xfrm>
            <a:off x="6764594" y="2123768"/>
            <a:ext cx="1258529" cy="44245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0" y="2238375"/>
            <a:ext cx="5429250" cy="3724275"/>
          </a:xfrm>
          <a:prstGeom prst="rect">
            <a:avLst/>
          </a:prstGeom>
          <a:solidFill>
            <a:schemeClr val="accent3">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p:cNvPicPr>
            <a:picLocks noChangeAspect="1" noChangeArrowheads="1"/>
          </p:cNvPicPr>
          <p:nvPr/>
        </p:nvPicPr>
        <p:blipFill>
          <a:blip r:embed="rId2" cstate="print"/>
          <a:srcRect/>
          <a:stretch>
            <a:fillRect/>
          </a:stretch>
        </p:blipFill>
        <p:spPr bwMode="auto">
          <a:xfrm>
            <a:off x="5167303" y="1071546"/>
            <a:ext cx="2590800" cy="5381625"/>
          </a:xfrm>
          <a:prstGeom prst="rect">
            <a:avLst/>
          </a:prstGeom>
          <a:noFill/>
          <a:ln w="9525">
            <a:noFill/>
            <a:miter lim="800000"/>
            <a:headEnd/>
            <a:tailEnd/>
          </a:ln>
        </p:spPr>
      </p:pic>
      <p:sp>
        <p:nvSpPr>
          <p:cNvPr id="29" name="Text Box 3"/>
          <p:cNvSpPr txBox="1">
            <a:spLocks noChangeArrowheads="1"/>
          </p:cNvSpPr>
          <p:nvPr/>
        </p:nvSpPr>
        <p:spPr bwMode="auto">
          <a:xfrm>
            <a:off x="71405" y="768006"/>
            <a:ext cx="5159356" cy="1077218"/>
          </a:xfrm>
          <a:prstGeom prst="rect">
            <a:avLst/>
          </a:prstGeom>
          <a:noFill/>
          <a:ln w="9525">
            <a:noFill/>
            <a:miter lim="800000"/>
            <a:headEnd/>
            <a:tailEnd/>
          </a:ln>
        </p:spPr>
        <p:txBody>
          <a:bodyPr wrap="square">
            <a:spAutoFit/>
          </a:bodyPr>
          <a:lstStyle/>
          <a:p>
            <a:pPr algn="just">
              <a:spcBef>
                <a:spcPts val="0"/>
              </a:spcBef>
            </a:pPr>
            <a:r>
              <a:rPr lang="en-US" sz="1600" dirty="0" smtClean="0">
                <a:solidFill>
                  <a:schemeClr val="accent2"/>
                </a:solidFill>
              </a:rPr>
              <a:t>First idea:</a:t>
            </a:r>
          </a:p>
          <a:p>
            <a:pPr algn="just">
              <a:spcBef>
                <a:spcPts val="0"/>
              </a:spcBef>
            </a:pPr>
            <a:r>
              <a:rPr lang="en-US" sz="1600" dirty="0" smtClean="0">
                <a:solidFill>
                  <a:schemeClr val="accent2"/>
                </a:solidFill>
              </a:rPr>
              <a:t>For CLIC moveable shielding walls, the cavern side of the opening to the transfer tunnel could be equipped similarly</a:t>
            </a:r>
          </a:p>
        </p:txBody>
      </p:sp>
      <p:sp>
        <p:nvSpPr>
          <p:cNvPr id="14" name="Rectangle 13"/>
          <p:cNvSpPr/>
          <p:nvPr/>
        </p:nvSpPr>
        <p:spPr>
          <a:xfrm>
            <a:off x="6145349" y="3529874"/>
            <a:ext cx="98697" cy="478972"/>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869613" y="3537130"/>
            <a:ext cx="98697" cy="478972"/>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a:xfrm>
            <a:off x="457200" y="6245225"/>
            <a:ext cx="2133600" cy="476250"/>
          </a:xfrm>
        </p:spPr>
        <p:txBody>
          <a:bodyPr/>
          <a:lstStyle/>
          <a:p>
            <a:pPr>
              <a:defRPr/>
            </a:pPr>
            <a:r>
              <a:rPr lang="en-US" smtClean="0"/>
              <a:t>11/06/2010</a:t>
            </a:r>
            <a:endParaRPr lang="en-GB"/>
          </a:p>
        </p:txBody>
      </p:sp>
      <p:sp>
        <p:nvSpPr>
          <p:cNvPr id="9" name="Footer Placeholder 8"/>
          <p:cNvSpPr>
            <a:spLocks noGrp="1"/>
          </p:cNvSpPr>
          <p:nvPr>
            <p:ph type="ftr" sz="quarter" idx="11"/>
          </p:nvPr>
        </p:nvSpPr>
        <p:spPr/>
        <p:txBody>
          <a:bodyPr/>
          <a:lstStyle/>
          <a:p>
            <a:r>
              <a:rPr lang="en-GB" smtClean="0"/>
              <a:t>martin.gastal@cern.ch</a:t>
            </a:r>
            <a:endParaRPr lang="en-GB"/>
          </a:p>
        </p:txBody>
      </p:sp>
      <p:sp>
        <p:nvSpPr>
          <p:cNvPr id="10" name="Slide Number Placeholder 9"/>
          <p:cNvSpPr>
            <a:spLocks noGrp="1"/>
          </p:cNvSpPr>
          <p:nvPr>
            <p:ph type="sldNum" sz="quarter" idx="12"/>
          </p:nvPr>
        </p:nvSpPr>
        <p:spPr/>
        <p:txBody>
          <a:bodyPr/>
          <a:lstStyle/>
          <a:p>
            <a:fld id="{CC29EB5A-5FAA-4D26-8F08-19D637B5681D}" type="slidenum">
              <a:rPr lang="en-GB" smtClean="0"/>
              <a:pPr/>
              <a:t>9</a:t>
            </a:fld>
            <a:endParaRPr lang="en-GB"/>
          </a:p>
        </p:txBody>
      </p:sp>
      <p:cxnSp>
        <p:nvCxnSpPr>
          <p:cNvPr id="12" name="Straight Arrow Connector 11"/>
          <p:cNvCxnSpPr/>
          <p:nvPr/>
        </p:nvCxnSpPr>
        <p:spPr>
          <a:xfrm rot="10800000" flipV="1">
            <a:off x="6685935" y="3755923"/>
            <a:ext cx="432620" cy="983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flipH="1" flipV="1">
            <a:off x="5953431" y="3780503"/>
            <a:ext cx="432620" cy="983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698090" y="2458065"/>
            <a:ext cx="3293807" cy="35002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1115958" y="2851357"/>
            <a:ext cx="2443318" cy="3102077"/>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37345" y="1824499"/>
            <a:ext cx="1907895" cy="369332"/>
          </a:xfrm>
          <a:prstGeom prst="rect">
            <a:avLst/>
          </a:prstGeom>
          <a:noFill/>
        </p:spPr>
        <p:txBody>
          <a:bodyPr wrap="none" rtlCol="0">
            <a:spAutoFit/>
          </a:bodyPr>
          <a:lstStyle/>
          <a:p>
            <a:r>
              <a:rPr lang="en-GB" dirty="0" smtClean="0">
                <a:solidFill>
                  <a:schemeClr val="accent1">
                    <a:lumMod val="50000"/>
                  </a:schemeClr>
                </a:solidFill>
              </a:rPr>
              <a:t>1</a:t>
            </a:r>
            <a:r>
              <a:rPr lang="en-GB" baseline="30000" dirty="0" smtClean="0">
                <a:solidFill>
                  <a:schemeClr val="accent1">
                    <a:lumMod val="50000"/>
                  </a:schemeClr>
                </a:solidFill>
              </a:rPr>
              <a:t>st</a:t>
            </a:r>
            <a:r>
              <a:rPr lang="en-GB" dirty="0" smtClean="0">
                <a:solidFill>
                  <a:schemeClr val="accent1">
                    <a:lumMod val="50000"/>
                  </a:schemeClr>
                </a:solidFill>
              </a:rPr>
              <a:t> layer of sacks</a:t>
            </a:r>
            <a:endParaRPr lang="en-GB" dirty="0">
              <a:solidFill>
                <a:schemeClr val="accent1">
                  <a:lumMod val="50000"/>
                </a:schemeClr>
              </a:solidFill>
            </a:endParaRPr>
          </a:p>
        </p:txBody>
      </p:sp>
      <p:sp>
        <p:nvSpPr>
          <p:cNvPr id="23" name="Rectangle 22"/>
          <p:cNvSpPr/>
          <p:nvPr/>
        </p:nvSpPr>
        <p:spPr>
          <a:xfrm>
            <a:off x="1455174" y="3185652"/>
            <a:ext cx="1750142" cy="2772696"/>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1799303" y="3490454"/>
            <a:ext cx="1081548" cy="24728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3377074" y="1820812"/>
            <a:ext cx="1646605" cy="369332"/>
          </a:xfrm>
          <a:prstGeom prst="rect">
            <a:avLst/>
          </a:prstGeom>
          <a:noFill/>
        </p:spPr>
        <p:txBody>
          <a:bodyPr wrap="none" rtlCol="0">
            <a:spAutoFit/>
          </a:bodyPr>
          <a:lstStyle/>
          <a:p>
            <a:r>
              <a:rPr lang="en-GB" dirty="0" smtClean="0">
                <a:solidFill>
                  <a:schemeClr val="accent3">
                    <a:lumMod val="50000"/>
                  </a:schemeClr>
                </a:solidFill>
              </a:rPr>
              <a:t>Inflatable Seal</a:t>
            </a:r>
            <a:endParaRPr lang="en-GB" dirty="0">
              <a:solidFill>
                <a:schemeClr val="accent3">
                  <a:lumMod val="50000"/>
                </a:schemeClr>
              </a:solidFill>
            </a:endParaRPr>
          </a:p>
        </p:txBody>
      </p:sp>
      <p:sp>
        <p:nvSpPr>
          <p:cNvPr id="26" name="TextBox 25"/>
          <p:cNvSpPr txBox="1"/>
          <p:nvPr/>
        </p:nvSpPr>
        <p:spPr>
          <a:xfrm>
            <a:off x="2816943" y="6051755"/>
            <a:ext cx="2092239" cy="369332"/>
          </a:xfrm>
          <a:prstGeom prst="rect">
            <a:avLst/>
          </a:prstGeom>
          <a:noFill/>
        </p:spPr>
        <p:txBody>
          <a:bodyPr wrap="none" rtlCol="0">
            <a:spAutoFit/>
          </a:bodyPr>
          <a:lstStyle/>
          <a:p>
            <a:r>
              <a:rPr lang="en-GB" b="1" dirty="0" smtClean="0">
                <a:solidFill>
                  <a:srgbClr val="92D050"/>
                </a:solidFill>
              </a:rPr>
              <a:t>2</a:t>
            </a:r>
            <a:r>
              <a:rPr lang="en-GB" b="1" baseline="30000" dirty="0" smtClean="0">
                <a:solidFill>
                  <a:srgbClr val="92D050"/>
                </a:solidFill>
              </a:rPr>
              <a:t>nd</a:t>
            </a:r>
            <a:r>
              <a:rPr lang="en-GB" b="1" dirty="0" smtClean="0">
                <a:solidFill>
                  <a:srgbClr val="92D050"/>
                </a:solidFill>
              </a:rPr>
              <a:t> layer of sacks</a:t>
            </a:r>
            <a:endParaRPr lang="en-GB" b="1" dirty="0">
              <a:solidFill>
                <a:srgbClr val="92D050"/>
              </a:solidFill>
            </a:endParaRPr>
          </a:p>
        </p:txBody>
      </p:sp>
      <p:cxnSp>
        <p:nvCxnSpPr>
          <p:cNvPr id="28" name="Straight Arrow Connector 27"/>
          <p:cNvCxnSpPr>
            <a:stCxn id="22" idx="2"/>
          </p:cNvCxnSpPr>
          <p:nvPr/>
        </p:nvCxnSpPr>
        <p:spPr>
          <a:xfrm rot="16200000" flipH="1">
            <a:off x="1052012" y="2233111"/>
            <a:ext cx="396969" cy="31840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25" idx="2"/>
          </p:cNvCxnSpPr>
          <p:nvPr/>
        </p:nvCxnSpPr>
        <p:spPr>
          <a:xfrm rot="5400000">
            <a:off x="3295274" y="2114321"/>
            <a:ext cx="829281" cy="98092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26" idx="0"/>
          </p:cNvCxnSpPr>
          <p:nvPr/>
        </p:nvCxnSpPr>
        <p:spPr>
          <a:xfrm rot="16200000" flipV="1">
            <a:off x="3054867" y="5243559"/>
            <a:ext cx="771832" cy="84456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24" idx="1"/>
            <a:endCxn id="24" idx="3"/>
          </p:cNvCxnSpPr>
          <p:nvPr/>
        </p:nvCxnSpPr>
        <p:spPr>
          <a:xfrm rot="10800000" flipH="1">
            <a:off x="1799303" y="4726861"/>
            <a:ext cx="1081548" cy="0"/>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905769" y="5314950"/>
            <a:ext cx="843243" cy="523220"/>
          </a:xfrm>
          <a:prstGeom prst="rect">
            <a:avLst/>
          </a:prstGeom>
          <a:noFill/>
        </p:spPr>
        <p:txBody>
          <a:bodyPr wrap="none" rtlCol="0">
            <a:spAutoFit/>
          </a:bodyPr>
          <a:lstStyle/>
          <a:p>
            <a:pPr algn="ctr"/>
            <a:r>
              <a:rPr lang="en-GB" sz="1400" dirty="0" smtClean="0"/>
              <a:t>Transfer</a:t>
            </a:r>
          </a:p>
          <a:p>
            <a:pPr algn="ctr"/>
            <a:r>
              <a:rPr lang="en-GB" sz="1400" dirty="0" smtClean="0"/>
              <a:t>Tunnel</a:t>
            </a:r>
            <a:endParaRPr lang="en-GB" sz="1400"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16009</TotalTime>
  <Words>1312</Words>
  <Application>Microsoft Office PowerPoint</Application>
  <PresentationFormat>On-screen Show (4:3)</PresentationFormat>
  <Paragraphs>259</Paragraphs>
  <Slides>24</Slides>
  <Notes>1</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24</vt:i4>
      </vt:variant>
    </vt:vector>
  </HeadingPairs>
  <TitlesOfParts>
    <vt:vector size="28" baseType="lpstr">
      <vt:lpstr>Default Design</vt:lpstr>
      <vt:lpstr>Thème Office</vt:lpstr>
      <vt:lpstr>1_Thème Office</vt:lpstr>
      <vt:lpstr>Acrobat Document</vt:lpstr>
      <vt:lpstr>13th MDI: Latest news on civil engineering and services First draft concept for the ventilation system  in the CLIC experimental area       </vt:lpstr>
      <vt:lpstr>Slide 2</vt:lpstr>
      <vt:lpstr>Slide 3</vt:lpstr>
      <vt:lpstr>For CDR proposal of a cavern in a deep CERN type clay</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Basic data to be provided in order to reach a more detailed proposal</vt:lpstr>
      <vt:lpstr>Experimental Area Organization</vt:lpstr>
      <vt:lpstr>Slide 21</vt:lpstr>
      <vt:lpstr>Slide 22</vt:lpstr>
      <vt:lpstr>Slide 23</vt:lpstr>
      <vt:lpstr>Slide 24</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josborne</dc:creator>
  <cp:lastModifiedBy>mgastal</cp:lastModifiedBy>
  <cp:revision>230</cp:revision>
  <dcterms:created xsi:type="dcterms:W3CDTF">2007-09-24T13:10:14Z</dcterms:created>
  <dcterms:modified xsi:type="dcterms:W3CDTF">2010-07-13T10:58:48Z</dcterms:modified>
</cp:coreProperties>
</file>