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20"/>
  </p:notesMasterIdLst>
  <p:sldIdLst>
    <p:sldId id="278" r:id="rId2"/>
    <p:sldId id="256" r:id="rId3"/>
    <p:sldId id="265" r:id="rId4"/>
    <p:sldId id="267" r:id="rId5"/>
    <p:sldId id="260" r:id="rId6"/>
    <p:sldId id="269" r:id="rId7"/>
    <p:sldId id="262" r:id="rId8"/>
    <p:sldId id="272" r:id="rId9"/>
    <p:sldId id="273" r:id="rId10"/>
    <p:sldId id="274" r:id="rId11"/>
    <p:sldId id="268" r:id="rId12"/>
    <p:sldId id="280" r:id="rId13"/>
    <p:sldId id="276" r:id="rId14"/>
    <p:sldId id="282" r:id="rId15"/>
    <p:sldId id="279" r:id="rId16"/>
    <p:sldId id="275" r:id="rId17"/>
    <p:sldId id="277" r:id="rId18"/>
    <p:sldId id="283" r:id="rId19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67" autoAdjust="0"/>
    <p:restoredTop sz="94660"/>
  </p:normalViewPr>
  <p:slideViewPr>
    <p:cSldViewPr>
      <p:cViewPr varScale="1">
        <p:scale>
          <a:sx n="68" d="100"/>
          <a:sy n="68" d="100"/>
        </p:scale>
        <p:origin x="-127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F88A6E8B-AE77-41DC-BFA7-92EED10C7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9B93200-2966-45BE-8178-100F4897D6DE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55B0E5E-8E14-47A0-AC6D-075F0796FC41}" type="slidenum">
              <a:rPr lang="en-US"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140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17412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3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6424C89-5035-421B-9F15-CDC6A22D1714}" type="slidenum">
              <a:rPr lang="en-US"/>
              <a:pPr/>
              <a:t>5</a:t>
            </a:fld>
            <a:endParaRPr lang="en-US"/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6FEA17D4-8EF4-48A6-B59C-930F4ECCE2D4}" type="slidenum">
              <a:rPr lang="en-US"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40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18436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035CA71-F147-4CD0-9441-ECCA5D223BCD}" type="slidenum">
              <a:rPr lang="en-US"/>
              <a:pPr/>
              <a:t>7</a:t>
            </a:fld>
            <a:endParaRPr lang="en-US"/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D8351B02-FAAE-4893-8946-02AE23281981}" type="slidenum">
              <a:rPr lang="en-US"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40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1946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6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5259" y="1511935"/>
            <a:ext cx="9072563" cy="2015913"/>
          </a:xfrm>
        </p:spPr>
        <p:txBody>
          <a:bodyPr vert="horz" lIns="50397" tIns="0" rIns="5039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3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6D5452-713F-47A2-BB90-0FBB0B0D7D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12094" y="3672580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8C346E-A0CC-4CD2-977D-3F00CDCB62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2268141" cy="645022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732F0-8D33-45EF-B086-7D7512C4D1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0"/>
            <a:ext cx="7812088" cy="1008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092200"/>
            <a:ext cx="4208463" cy="588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092200"/>
            <a:ext cx="4208462" cy="588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17500" y="7142163"/>
            <a:ext cx="3122613" cy="417512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N.Solyak, RTML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138988"/>
            <a:ext cx="4719638" cy="3365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ALCPG 2009,Albuquerque, Oct.2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94B6E3-22BE-480B-A56F-A6B8013EC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94E517-C0B7-43EB-B3CD-46CB7CB6AB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110" y="671971"/>
            <a:ext cx="7812484" cy="2015913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3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4110" y="2764370"/>
            <a:ext cx="7812484" cy="1664178"/>
          </a:xfrm>
        </p:spPr>
        <p:txBody>
          <a:bodyPr anchor="t"/>
          <a:lstStyle>
            <a:lvl1pPr marL="80635" indent="0" algn="l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542" y="7073196"/>
            <a:ext cx="840052" cy="402483"/>
          </a:xfrm>
        </p:spPr>
        <p:txBody>
          <a:bodyPr/>
          <a:lstStyle/>
          <a:p>
            <a:pPr>
              <a:defRPr/>
            </a:pPr>
            <a:fld id="{2D9F166C-7554-4EAE-9455-CD39B9F1B1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4452276" cy="4989036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63925"/>
            <a:ext cx="4452276" cy="4989036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1D0B05-E04C-43EB-BF6F-9B1AE71093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0987"/>
            <a:ext cx="9072563" cy="1259946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7"/>
            <a:ext cx="4454027" cy="827714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20818" y="1692177"/>
            <a:ext cx="4455776" cy="827714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4031" y="2603889"/>
            <a:ext cx="4454027" cy="41490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603889"/>
            <a:ext cx="4455776" cy="41490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BD47CF-8351-4561-AE24-C6272B1DDB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109D2-A140-43D1-87DF-150B903F34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C80C4-A295-46CD-9333-8E1CC932F0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00987"/>
            <a:ext cx="3316456" cy="1280945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4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4032" y="1679929"/>
            <a:ext cx="3316456" cy="5073032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41245" y="300988"/>
            <a:ext cx="5635349" cy="6451973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C072A-21E3-4628-A043-EA60AFEE32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671971"/>
            <a:ext cx="6048375" cy="575726"/>
          </a:xfrm>
        </p:spPr>
        <p:txBody>
          <a:bodyPr lIns="50397" rIns="50397" bIns="0" anchor="b">
            <a:sp3d prstMaterial="softEdge"/>
          </a:bodyPr>
          <a:lstStyle>
            <a:lvl1pPr algn="ctr">
              <a:buNone/>
              <a:defRPr sz="2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2019413"/>
            <a:ext cx="6048375" cy="4367812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5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1286167"/>
            <a:ext cx="6048375" cy="584615"/>
          </a:xfrm>
        </p:spPr>
        <p:txBody>
          <a:bodyPr lIns="50397" tIns="50397" rIns="50397" anchor="t"/>
          <a:lstStyle>
            <a:lvl1pPr marL="0" indent="0" algn="ctr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6E898-C137-4182-BA73-8BAA27CC9B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04031" y="1763924"/>
            <a:ext cx="9072563" cy="5190977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04031" y="7073196"/>
            <a:ext cx="2352146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l" eaLnBrk="1" latinLnBrk="0" hangingPunct="1">
              <a:defRPr kumimoji="0" sz="13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8/2/2010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44214" y="7073196"/>
            <a:ext cx="3192198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ctr" eaLnBrk="1" latinLnBrk="0" hangingPunct="1">
              <a:defRPr kumimoji="0" sz="13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736542" y="7073196"/>
            <a:ext cx="840052" cy="402483"/>
          </a:xfrm>
          <a:prstGeom prst="rect">
            <a:avLst/>
          </a:prstGeom>
        </p:spPr>
        <p:txBody>
          <a:bodyPr vert="horz" lIns="0" tIns="50397" rIns="0" bIns="50397" anchor="b"/>
          <a:lstStyle>
            <a:lvl1pPr algn="r" eaLnBrk="1" latinLnBrk="0" hangingPunct="1">
              <a:defRPr kumimoji="0" sz="13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BC29718-1F08-4331-B1C4-C7902D0FD1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1" latinLnBrk="0" hangingPunct="1">
        <a:spcBef>
          <a:spcPct val="0"/>
        </a:spcBef>
        <a:buNone/>
        <a:defRPr kumimoji="0" sz="45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04766" indent="-453574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57546" indent="-312462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49849" indent="-251986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91756" indent="-20158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703424" indent="-201589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330" indent="-201589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67078" indent="-20158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88825" indent="-20158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573" indent="-20158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1712" y="1417637"/>
            <a:ext cx="8382001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6000" dirty="0" smtClean="0">
                <a:solidFill>
                  <a:srgbClr val="000080"/>
                </a:solidFill>
              </a:rPr>
              <a:t>RTML layout in SB2009</a:t>
            </a:r>
            <a:endParaRPr lang="en-US" sz="6000" dirty="0">
              <a:solidFill>
                <a:srgbClr val="00008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1512" y="3170237"/>
            <a:ext cx="4038600" cy="607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err="1" smtClean="0">
                <a:solidFill>
                  <a:srgbClr val="002060"/>
                </a:solidFill>
              </a:rPr>
              <a:t>Nikolay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Solyak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4712" y="5684837"/>
            <a:ext cx="6324600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CFS/Area system Workshop 2, </a:t>
            </a:r>
          </a:p>
          <a:p>
            <a:pPr algn="ctr"/>
            <a:r>
              <a:rPr lang="en-US" sz="2400" dirty="0" smtClean="0"/>
              <a:t>SLAC, August 2-3, 2010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1687512" y="0"/>
            <a:ext cx="7812087" cy="579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RTML configuration </a:t>
            </a:r>
            <a:r>
              <a:rPr lang="en-US" sz="3600" dirty="0" smtClean="0"/>
              <a:t>proposal (3)</a:t>
            </a:r>
            <a:endParaRPr lang="en-US" sz="3600" dirty="0" smtClean="0"/>
          </a:p>
        </p:txBody>
      </p:sp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0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algn="r" defTabSz="1008063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Times New Roman" pitchFamily="16" charset="0"/>
              </a:rPr>
              <a:t>N.Solyak, RTML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444875" y="7138988"/>
            <a:ext cx="4719638" cy="336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1008063"/>
            <a:r>
              <a:rPr lang="en-US"/>
              <a:t>ALCPG 2009,Albuquerque, Oct.2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1713" y="7138988"/>
            <a:ext cx="1206500" cy="336550"/>
          </a:xfrm>
          <a:noFill/>
        </p:spPr>
        <p:txBody>
          <a:bodyPr/>
          <a:lstStyle/>
          <a:p>
            <a:pPr defTabSz="1008063"/>
            <a:fld id="{AB908579-828F-4D8F-B5B8-5DE711978710}" type="slidenum">
              <a:rPr lang="en-US"/>
              <a:pPr defTabSz="1008063"/>
              <a:t>10</a:t>
            </a:fld>
            <a:endParaRPr lang="en-US"/>
          </a:p>
        </p:txBody>
      </p:sp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0" y="884238"/>
            <a:ext cx="8621713" cy="579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Line 5"/>
          <p:cNvSpPr>
            <a:spLocks noChangeShapeType="1"/>
          </p:cNvSpPr>
          <p:nvPr/>
        </p:nvSpPr>
        <p:spPr bwMode="auto">
          <a:xfrm flipH="1">
            <a:off x="239713" y="4618037"/>
            <a:ext cx="1066799" cy="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Text Box 6"/>
          <p:cNvSpPr txBox="1">
            <a:spLocks noChangeArrowheads="1"/>
          </p:cNvSpPr>
          <p:nvPr/>
        </p:nvSpPr>
        <p:spPr bwMode="auto">
          <a:xfrm>
            <a:off x="1992313" y="2103438"/>
            <a:ext cx="2743200" cy="4365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8925" indent="-288925"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Berlin Sans FB" pitchFamily="34" charset="0"/>
              </a:rPr>
              <a:t>RTML Return Line </a:t>
            </a:r>
          </a:p>
        </p:txBody>
      </p:sp>
      <p:sp>
        <p:nvSpPr>
          <p:cNvPr id="12298" name="Line 7"/>
          <p:cNvSpPr>
            <a:spLocks noChangeShapeType="1"/>
          </p:cNvSpPr>
          <p:nvPr/>
        </p:nvSpPr>
        <p:spPr bwMode="auto">
          <a:xfrm flipH="1">
            <a:off x="849312" y="2560637"/>
            <a:ext cx="2286000" cy="198119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8"/>
          <p:cNvSpPr>
            <a:spLocks noChangeShapeType="1"/>
          </p:cNvSpPr>
          <p:nvPr/>
        </p:nvSpPr>
        <p:spPr bwMode="auto">
          <a:xfrm flipH="1">
            <a:off x="239713" y="4465638"/>
            <a:ext cx="3810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0" name="Line 9"/>
          <p:cNvSpPr>
            <a:spLocks noChangeShapeType="1"/>
          </p:cNvSpPr>
          <p:nvPr/>
        </p:nvSpPr>
        <p:spPr bwMode="auto">
          <a:xfrm flipH="1" flipV="1">
            <a:off x="239713" y="4618038"/>
            <a:ext cx="3810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44511" y="0"/>
            <a:ext cx="9536113" cy="1008063"/>
          </a:xfrm>
        </p:spPr>
        <p:txBody>
          <a:bodyPr>
            <a:noAutofit/>
          </a:bodyPr>
          <a:lstStyle/>
          <a:p>
            <a:r>
              <a:rPr lang="en-US" sz="3200" dirty="0" smtClean="0"/>
              <a:t>RTML in </a:t>
            </a:r>
            <a:r>
              <a:rPr lang="en-US" sz="3200" dirty="0" smtClean="0"/>
              <a:t>DR-BDS Transfer tunnel (SB2009</a:t>
            </a:r>
            <a:r>
              <a:rPr lang="en-US" sz="3200" dirty="0" smtClean="0"/>
              <a:t>)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808038"/>
            <a:ext cx="982027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11912" y="3856037"/>
            <a:ext cx="3352800" cy="8652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Rockwell" pitchFamily="18" charset="0"/>
              </a:rPr>
              <a:t>Need more details on RTML beam-line in this Area: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Rockwell" pitchFamily="18" charset="0"/>
              </a:rPr>
              <a:t> </a:t>
            </a:r>
            <a:r>
              <a:rPr lang="en-US" i="1" dirty="0" smtClean="0">
                <a:solidFill>
                  <a:srgbClr val="C00000"/>
                </a:solidFill>
                <a:latin typeface="Rockwell" pitchFamily="18" charset="0"/>
              </a:rPr>
              <a:t>Extraction line and Dump?</a:t>
            </a:r>
            <a:endParaRPr lang="en-US" i="1" dirty="0">
              <a:solidFill>
                <a:srgbClr val="C00000"/>
              </a:solidFill>
              <a:latin typeface="Rockwell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01337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3512" y="3703637"/>
            <a:ext cx="2895600" cy="60760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RTML already on ceiling level in BDS tunnel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92312" y="4313237"/>
            <a:ext cx="3810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038700"/>
          </a:xfrm>
        </p:spPr>
        <p:txBody>
          <a:bodyPr/>
          <a:lstStyle/>
          <a:p>
            <a:r>
              <a:rPr lang="en-US" dirty="0" smtClean="0"/>
              <a:t>Power, water</a:t>
            </a:r>
            <a:r>
              <a:rPr lang="en-US" dirty="0" smtClean="0"/>
              <a:t>, </a:t>
            </a:r>
            <a:r>
              <a:rPr lang="en-US" dirty="0" err="1" smtClean="0"/>
              <a:t>Cryo</a:t>
            </a:r>
            <a:r>
              <a:rPr lang="en-US" dirty="0" smtClean="0"/>
              <a:t> Tables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39712" y="1722437"/>
            <a:ext cx="9576594" cy="5190977"/>
          </a:xfrm>
        </p:spPr>
        <p:txBody>
          <a:bodyPr/>
          <a:lstStyle/>
          <a:p>
            <a:r>
              <a:rPr lang="en-US" dirty="0" smtClean="0"/>
              <a:t>Some discrepancy in RTML tables were found in the table, distributed by Vick on </a:t>
            </a:r>
            <a:r>
              <a:rPr lang="en-US" dirty="0" err="1" smtClean="0"/>
              <a:t>Daresbury</a:t>
            </a:r>
            <a:r>
              <a:rPr lang="en-US" dirty="0" smtClean="0"/>
              <a:t> Workshop, July 12-13, 2010</a:t>
            </a:r>
          </a:p>
          <a:p>
            <a:pPr lvl="1"/>
            <a:r>
              <a:rPr lang="en-US" dirty="0" smtClean="0"/>
              <a:t>RF scaled properly from RDR, but our proposal is include pre-</a:t>
            </a:r>
            <a:r>
              <a:rPr lang="en-US" dirty="0" err="1" smtClean="0"/>
              <a:t>linac</a:t>
            </a:r>
            <a:r>
              <a:rPr lang="en-US" dirty="0" smtClean="0"/>
              <a:t> (36 CM’s/side) to ML budget. Only 6 CM/side needed for single stage BC. (Total RF power ML+RTML still the same)</a:t>
            </a:r>
          </a:p>
          <a:p>
            <a:pPr lvl="1"/>
            <a:r>
              <a:rPr lang="en-US" dirty="0" smtClean="0"/>
              <a:t>Same for </a:t>
            </a:r>
            <a:r>
              <a:rPr lang="en-US" dirty="0" err="1" smtClean="0"/>
              <a:t>Cryo</a:t>
            </a:r>
            <a:endParaRPr lang="en-US" dirty="0" smtClean="0"/>
          </a:p>
          <a:p>
            <a:pPr lvl="1"/>
            <a:r>
              <a:rPr lang="en-US" dirty="0" smtClean="0"/>
              <a:t>Number of conventional RT magnets was increased in SB2009 because of longer RTML line. Table with magnet counts was distributed in Oct.28, 2009.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1008063"/>
            <a:r>
              <a:rPr lang="en-US"/>
              <a:t>N.Solyak, RTML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1008063"/>
            <a:r>
              <a:rPr lang="en-US"/>
              <a:t>ALCPG 2009,Albuquerque, Oct.2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1008063"/>
            <a:fld id="{8AB9CFDA-478D-4FB0-8232-0867536E10B3}" type="slidenum">
              <a:rPr lang="en-US"/>
              <a:pPr defTabSz="1008063"/>
              <a:t>14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849312" y="274638"/>
            <a:ext cx="8650288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Single stage Bunch compressor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712" y="4922837"/>
            <a:ext cx="8915400" cy="137160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en-US" dirty="0" smtClean="0"/>
              <a:t>Length saving: 1114 - 800  </a:t>
            </a:r>
            <a:r>
              <a:rPr lang="en-US" dirty="0" smtClean="0">
                <a:cs typeface="Arial" charset="0"/>
              </a:rPr>
              <a:t>≈</a:t>
            </a:r>
            <a:r>
              <a:rPr lang="en-US" dirty="0" smtClean="0"/>
              <a:t>  314 </a:t>
            </a:r>
            <a:r>
              <a:rPr lang="en-US" dirty="0" smtClean="0"/>
              <a:t>m</a:t>
            </a:r>
          </a:p>
          <a:p>
            <a:pPr eaLnBrk="1" hangingPunct="1"/>
            <a:r>
              <a:rPr lang="en-US" dirty="0" smtClean="0"/>
              <a:t>Cryogenic line for 6 CM in Bunch compressor</a:t>
            </a:r>
          </a:p>
          <a:p>
            <a:pPr eaLnBrk="1" hangingPunct="1"/>
            <a:r>
              <a:rPr lang="en-US" dirty="0" smtClean="0"/>
              <a:t>4 SC solenoids in Spin rotator are locally cooled by </a:t>
            </a:r>
            <a:r>
              <a:rPr lang="en-US" dirty="0" err="1" smtClean="0"/>
              <a:t>cryo</a:t>
            </a:r>
            <a:r>
              <a:rPr lang="en-US" dirty="0" smtClean="0"/>
              <a:t>-head, same as </a:t>
            </a:r>
            <a:r>
              <a:rPr lang="en-US" dirty="0" err="1" smtClean="0"/>
              <a:t>undulator</a:t>
            </a:r>
            <a:r>
              <a:rPr lang="en-US" dirty="0" smtClean="0"/>
              <a:t> (no need for </a:t>
            </a:r>
            <a:r>
              <a:rPr lang="en-US" dirty="0" err="1" smtClean="0"/>
              <a:t>cryo</a:t>
            </a:r>
            <a:r>
              <a:rPr lang="en-US" dirty="0" smtClean="0"/>
              <a:t>-line)</a:t>
            </a:r>
            <a:endParaRPr lang="en-US" dirty="0" smtClean="0"/>
          </a:p>
        </p:txBody>
      </p:sp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6488112" y="3932237"/>
            <a:ext cx="2514599" cy="8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</a:rPr>
              <a:t>Now this is a part of ML (after conversation with Chris </a:t>
            </a:r>
            <a:r>
              <a:rPr lang="en-US" dirty="0" err="1">
                <a:solidFill>
                  <a:schemeClr val="tx1"/>
                </a:solidFill>
              </a:rPr>
              <a:t>Adolphsen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138" name="Rectangle 23"/>
          <p:cNvSpPr>
            <a:spLocks noChangeArrowheads="1"/>
          </p:cNvSpPr>
          <p:nvPr/>
        </p:nvSpPr>
        <p:spPr bwMode="auto">
          <a:xfrm>
            <a:off x="5116512" y="3627437"/>
            <a:ext cx="838200" cy="381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/>
              <a:t>Dump</a:t>
            </a:r>
          </a:p>
        </p:txBody>
      </p:sp>
      <p:sp>
        <p:nvSpPr>
          <p:cNvPr id="5139" name="Rectangle 25"/>
          <p:cNvSpPr>
            <a:spLocks noChangeArrowheads="1"/>
          </p:cNvSpPr>
          <p:nvPr/>
        </p:nvSpPr>
        <p:spPr bwMode="auto">
          <a:xfrm>
            <a:off x="4125913" y="3017838"/>
            <a:ext cx="838200" cy="381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/>
              <a:t>Dump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12" y="1493837"/>
            <a:ext cx="9855809" cy="2057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5" name="Line 19"/>
          <p:cNvSpPr>
            <a:spLocks noChangeShapeType="1"/>
          </p:cNvSpPr>
          <p:nvPr/>
        </p:nvSpPr>
        <p:spPr bwMode="auto">
          <a:xfrm>
            <a:off x="4735513" y="3094037"/>
            <a:ext cx="457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4" name="Line 19"/>
          <p:cNvSpPr>
            <a:spLocks noChangeShapeType="1"/>
          </p:cNvSpPr>
          <p:nvPr/>
        </p:nvSpPr>
        <p:spPr bwMode="auto">
          <a:xfrm flipH="1" flipV="1">
            <a:off x="7478712" y="3017837"/>
            <a:ext cx="228599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5053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RTML Magnet Count (Oct.28,2009)</a:t>
            </a:r>
            <a:endParaRPr lang="en-US" sz="36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52399" y="884237"/>
          <a:ext cx="9764713" cy="6502934"/>
        </p:xfrm>
        <a:graphic>
          <a:graphicData uri="http://schemas.openxmlformats.org/presentationml/2006/ole">
            <p:oleObj spid="_x0000_s32772" name="Worksheet" r:id="rId3" imgW="7810500" imgH="500053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450"/>
            <a:ext cx="10080625" cy="742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Oval 4"/>
          <p:cNvSpPr>
            <a:spLocks noChangeArrowheads="1"/>
          </p:cNvSpPr>
          <p:nvPr/>
        </p:nvSpPr>
        <p:spPr bwMode="auto">
          <a:xfrm>
            <a:off x="8012112" y="2789237"/>
            <a:ext cx="609600" cy="381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39712" y="4465637"/>
            <a:ext cx="4049712" cy="266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8125" indent="-238125"/>
            <a:r>
              <a:rPr lang="en-US" sz="2000" dirty="0" smtClean="0">
                <a:latin typeface="Berlin Sans FB" pitchFamily="34" charset="0"/>
              </a:rPr>
              <a:t>Discrepancies in RTML </a:t>
            </a:r>
            <a:r>
              <a:rPr lang="en-US" sz="2000" dirty="0" err="1" smtClean="0">
                <a:latin typeface="Berlin Sans FB" pitchFamily="34" charset="0"/>
              </a:rPr>
              <a:t>tabble</a:t>
            </a:r>
            <a:r>
              <a:rPr lang="en-US" sz="2000" dirty="0" smtClean="0">
                <a:latin typeface="Berlin Sans FB" pitchFamily="34" charset="0"/>
              </a:rPr>
              <a:t>: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sz="2000" dirty="0" smtClean="0">
                <a:latin typeface="Berlin Sans FB" pitchFamily="34" charset="0"/>
              </a:rPr>
              <a:t>No </a:t>
            </a:r>
            <a:r>
              <a:rPr lang="en-US" sz="2000" dirty="0" err="1" smtClean="0">
                <a:latin typeface="Berlin Sans FB" pitchFamily="34" charset="0"/>
              </a:rPr>
              <a:t>cryo</a:t>
            </a:r>
            <a:r>
              <a:rPr lang="en-US" sz="2000" dirty="0" smtClean="0">
                <a:latin typeface="Berlin Sans FB" pitchFamily="34" charset="0"/>
              </a:rPr>
              <a:t> power (RDR / SB2009)?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sz="2000" dirty="0" smtClean="0">
                <a:latin typeface="Berlin Sans FB" pitchFamily="34" charset="0"/>
              </a:rPr>
              <a:t>NC power increases in SB2009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sz="2000" dirty="0" smtClean="0">
                <a:latin typeface="Berlin Sans FB" pitchFamily="34" charset="0"/>
              </a:rPr>
              <a:t>Same for water </a:t>
            </a:r>
          </a:p>
          <a:p>
            <a:pPr marL="238125" indent="-238125"/>
            <a:endParaRPr lang="en-US" sz="2000" dirty="0">
              <a:latin typeface="Berlin Sans FB" pitchFamily="34" charset="0"/>
            </a:endParaRPr>
          </a:p>
          <a:p>
            <a:pPr marL="225425" indent="-225425"/>
            <a:r>
              <a:rPr lang="en-US" sz="2000" dirty="0" smtClean="0">
                <a:latin typeface="Berlin Sans FB" pitchFamily="34" charset="0"/>
              </a:rPr>
              <a:t>Proposal</a:t>
            </a:r>
            <a:r>
              <a:rPr lang="en-US" sz="2000" dirty="0">
                <a:latin typeface="Berlin Sans FB" pitchFamily="34" charset="0"/>
              </a:rPr>
              <a:t>: </a:t>
            </a:r>
            <a:r>
              <a:rPr lang="en-US" sz="2000" dirty="0" smtClean="0">
                <a:latin typeface="Berlin Sans FB" pitchFamily="34" charset="0"/>
              </a:rPr>
              <a:t>move </a:t>
            </a:r>
            <a:r>
              <a:rPr lang="en-US" sz="2000" dirty="0">
                <a:latin typeface="Berlin Sans FB" pitchFamily="34" charset="0"/>
              </a:rPr>
              <a:t>all </a:t>
            </a:r>
            <a:r>
              <a:rPr lang="en-US" sz="2000" dirty="0" err="1">
                <a:latin typeface="Berlin Sans FB" pitchFamily="34" charset="0"/>
              </a:rPr>
              <a:t>cryomodules</a:t>
            </a:r>
            <a:r>
              <a:rPr lang="en-US" sz="2000" dirty="0">
                <a:latin typeface="Berlin Sans FB" pitchFamily="34" charset="0"/>
              </a:rPr>
              <a:t> (except 6 in each side, needed for single stage BC) with RF </a:t>
            </a:r>
            <a:r>
              <a:rPr lang="en-US" sz="2000" dirty="0" smtClean="0">
                <a:latin typeface="Berlin Sans FB" pitchFamily="34" charset="0"/>
              </a:rPr>
              <a:t>to </a:t>
            </a:r>
            <a:r>
              <a:rPr lang="en-US" sz="2000" dirty="0">
                <a:latin typeface="Berlin Sans FB" pitchFamily="34" charset="0"/>
              </a:rPr>
              <a:t>ML budget</a:t>
            </a:r>
            <a:r>
              <a:rPr lang="en-US" sz="2000" dirty="0" smtClean="0">
                <a:latin typeface="Berlin Sans FB" pitchFamily="34" charset="0"/>
              </a:rPr>
              <a:t>.</a:t>
            </a:r>
            <a:endParaRPr lang="en-US" sz="2000" dirty="0">
              <a:latin typeface="Berlin Sans FB" pitchFamily="34" charset="0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6792912" y="2789237"/>
            <a:ext cx="609600" cy="381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2" y="198437"/>
            <a:ext cx="9072563" cy="6577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RTML tables, need correction accordingly </a:t>
            </a:r>
            <a:endParaRPr lang="en-US" sz="3200" dirty="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12" y="1036637"/>
            <a:ext cx="9917113" cy="644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2" y="1951037"/>
            <a:ext cx="9072563" cy="4657577"/>
          </a:xfrm>
        </p:spPr>
        <p:txBody>
          <a:bodyPr/>
          <a:lstStyle/>
          <a:p>
            <a:r>
              <a:rPr lang="en-US" dirty="0" smtClean="0"/>
              <a:t>Some changes in table are needed to accommodate changes in RTML layout proposed for SB2009 baseline.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468312" y="1417637"/>
            <a:ext cx="9296400" cy="556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8080" rIns="0" bIns="0"/>
          <a:lstStyle/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Single-stage </a:t>
            </a:r>
            <a:r>
              <a:rPr lang="en-GB" sz="2400" dirty="0">
                <a:solidFill>
                  <a:srgbClr val="000000"/>
                </a:solidFill>
              </a:rPr>
              <a:t>bunch </a:t>
            </a:r>
            <a:r>
              <a:rPr lang="en-GB" sz="2400" dirty="0" smtClean="0">
                <a:solidFill>
                  <a:srgbClr val="000000"/>
                </a:solidFill>
              </a:rPr>
              <a:t>compressor (shorter by ~314 m)</a:t>
            </a:r>
            <a:endParaRPr lang="en-GB" sz="2400" dirty="0">
              <a:solidFill>
                <a:srgbClr val="000000"/>
              </a:solidFill>
            </a:endParaRP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Remove 15 </a:t>
            </a:r>
            <a:r>
              <a:rPr lang="en-GB" sz="2400" dirty="0" err="1">
                <a:solidFill>
                  <a:srgbClr val="000000"/>
                </a:solidFill>
              </a:rPr>
              <a:t>GeV</a:t>
            </a:r>
            <a:r>
              <a:rPr lang="en-GB" sz="2400" dirty="0">
                <a:solidFill>
                  <a:srgbClr val="000000"/>
                </a:solidFill>
              </a:rPr>
              <a:t> extraction line and beam </a:t>
            </a:r>
            <a:r>
              <a:rPr lang="en-GB" sz="2400" dirty="0" smtClean="0">
                <a:solidFill>
                  <a:srgbClr val="000000"/>
                </a:solidFill>
              </a:rPr>
              <a:t>dump  (ELBC2)</a:t>
            </a:r>
            <a:endParaRPr lang="en-GB" sz="2400" dirty="0">
              <a:solidFill>
                <a:srgbClr val="000000"/>
              </a:solidFill>
            </a:endParaRP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Redesigning of the second extraction line (after single-stage bunch compressor) to accommodate larger energy spread (4% vs. 2.5%)</a:t>
            </a: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Re-designing of the RTML lattice in central integration area, associated with new layouts of the DR, electron and positron sources and BDS</a:t>
            </a:r>
          </a:p>
          <a:p>
            <a:pPr marL="1230313" lvl="2" indent="-322263">
              <a:lnSpc>
                <a:spcPts val="2400"/>
              </a:lnSpc>
              <a:spcAft>
                <a:spcPts val="850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i="1" dirty="0">
                <a:solidFill>
                  <a:srgbClr val="22228B"/>
                </a:solidFill>
                <a:latin typeface="Calisto MT" pitchFamily="16" charset="0"/>
              </a:rPr>
              <a:t>S-shape curved DR-to-</a:t>
            </a:r>
            <a:r>
              <a:rPr lang="en-GB" sz="2400" i="1" dirty="0" err="1">
                <a:solidFill>
                  <a:srgbClr val="22228B"/>
                </a:solidFill>
                <a:latin typeface="Calisto MT" pitchFamily="16" charset="0"/>
              </a:rPr>
              <a:t>Linac</a:t>
            </a:r>
            <a:r>
              <a:rPr lang="en-GB" sz="2400" i="1" dirty="0">
                <a:solidFill>
                  <a:srgbClr val="22228B"/>
                </a:solidFill>
                <a:latin typeface="Calisto MT" pitchFamily="16" charset="0"/>
              </a:rPr>
              <a:t> transition (in horizontal plane)</a:t>
            </a:r>
          </a:p>
          <a:p>
            <a:pPr marL="1230313" lvl="2" indent="-322263">
              <a:lnSpc>
                <a:spcPts val="2400"/>
              </a:lnSpc>
              <a:spcAft>
                <a:spcPts val="850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i="1" dirty="0">
                <a:solidFill>
                  <a:srgbClr val="22228B"/>
                </a:solidFill>
                <a:latin typeface="Calisto MT" pitchFamily="16" charset="0"/>
              </a:rPr>
              <a:t>Vertical </a:t>
            </a:r>
            <a:r>
              <a:rPr lang="en-GB" sz="2400" i="1" dirty="0" smtClean="0">
                <a:solidFill>
                  <a:srgbClr val="22228B"/>
                </a:solidFill>
                <a:latin typeface="Calisto MT" pitchFamily="16" charset="0"/>
              </a:rPr>
              <a:t>dogleg  (different for e+ and </a:t>
            </a:r>
            <a:r>
              <a:rPr lang="en-GB" sz="2400" i="1" dirty="0">
                <a:solidFill>
                  <a:srgbClr val="22228B"/>
                </a:solidFill>
                <a:latin typeface="Calisto MT" pitchFamily="16" charset="0"/>
              </a:rPr>
              <a:t>e</a:t>
            </a:r>
            <a:r>
              <a:rPr lang="en-GB" sz="2400" i="1" dirty="0" smtClean="0">
                <a:solidFill>
                  <a:srgbClr val="22228B"/>
                </a:solidFill>
                <a:latin typeface="Calisto MT" pitchFamily="16" charset="0"/>
              </a:rPr>
              <a:t>-)</a:t>
            </a:r>
            <a:endParaRPr lang="en-GB" sz="2400" i="1" dirty="0">
              <a:solidFill>
                <a:srgbClr val="22228B"/>
              </a:solidFill>
              <a:latin typeface="Calisto MT" pitchFamily="16" charset="0"/>
            </a:endParaRPr>
          </a:p>
          <a:p>
            <a:pPr marL="1230313" lvl="2" indent="-322263">
              <a:lnSpc>
                <a:spcPts val="2400"/>
              </a:lnSpc>
              <a:spcAft>
                <a:spcPts val="850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i="1" dirty="0">
                <a:solidFill>
                  <a:srgbClr val="22228B"/>
                </a:solidFill>
                <a:latin typeface="Calisto MT" pitchFamily="16" charset="0"/>
              </a:rPr>
              <a:t>Extraction </a:t>
            </a:r>
            <a:r>
              <a:rPr lang="en-GB" sz="2400" i="1" dirty="0" smtClean="0">
                <a:solidFill>
                  <a:srgbClr val="22228B"/>
                </a:solidFill>
                <a:latin typeface="Calisto MT" pitchFamily="16" charset="0"/>
              </a:rPr>
              <a:t>line in </a:t>
            </a:r>
            <a:endParaRPr lang="en-GB" sz="2400" i="1" dirty="0">
              <a:solidFill>
                <a:srgbClr val="22228B"/>
              </a:solidFill>
              <a:latin typeface="Calisto MT" pitchFamily="16" charset="0"/>
            </a:endParaRPr>
          </a:p>
          <a:p>
            <a:pPr marL="1230313" lvl="2" indent="-322263">
              <a:lnSpc>
                <a:spcPts val="2400"/>
              </a:lnSpc>
              <a:spcAft>
                <a:spcPts val="850"/>
              </a:spcAft>
              <a:buSzPct val="45000"/>
              <a:buFont typeface="Wingdings" charset="2"/>
              <a:buChar char=""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2400" i="1" dirty="0">
                <a:solidFill>
                  <a:srgbClr val="22228B"/>
                </a:solidFill>
                <a:latin typeface="Calisto MT" pitchFamily="16" charset="0"/>
              </a:rPr>
              <a:t>Correction, Diagnostics and Collimation </a:t>
            </a:r>
            <a:r>
              <a:rPr lang="en-GB" sz="2400" i="1" dirty="0" smtClean="0">
                <a:solidFill>
                  <a:srgbClr val="22228B"/>
                </a:solidFill>
                <a:latin typeface="Calisto MT" pitchFamily="16" charset="0"/>
              </a:rPr>
              <a:t>sections in BDS straight tunnel</a:t>
            </a:r>
            <a:endParaRPr lang="en-GB" sz="2400" i="1" dirty="0">
              <a:solidFill>
                <a:srgbClr val="22228B"/>
              </a:solidFill>
              <a:latin typeface="Calisto MT" pitchFamily="1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8312" y="579437"/>
            <a:ext cx="8386763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0213" lvl="0" indent="-323850">
              <a:spcAft>
                <a:spcPts val="1425"/>
              </a:spcAft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GB" sz="3200" dirty="0">
                <a:solidFill>
                  <a:srgbClr val="262699"/>
                </a:solidFill>
              </a:rPr>
              <a:t>Major modifications to the RTML lattice are:</a:t>
            </a:r>
            <a:endParaRPr lang="en-GB" sz="3200" dirty="0">
              <a:solidFill>
                <a:srgbClr val="262699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773113" y="0"/>
            <a:ext cx="8850312" cy="75565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CC0066"/>
                </a:solidFill>
                <a:latin typeface="Arial Rounded MT Bold" pitchFamily="32" charset="0"/>
              </a:rPr>
              <a:t>RDR 2-stage BC vs. SB2009 single-stage BC</a:t>
            </a:r>
          </a:p>
        </p:txBody>
      </p:sp>
      <p:sp>
        <p:nvSpPr>
          <p:cNvPr id="4098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08063"/>
            <a:r>
              <a:rPr lang="en-US"/>
              <a:t>N.Solyak, RTML</a:t>
            </a:r>
          </a:p>
        </p:txBody>
      </p:sp>
      <p:sp>
        <p:nvSpPr>
          <p:cNvPr id="409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08063"/>
            <a:r>
              <a:rPr lang="en-US"/>
              <a:t>ALCPG 2009,Albuquerque, Oct.2</a:t>
            </a:r>
          </a:p>
        </p:txBody>
      </p:sp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1008063"/>
            <a:fld id="{8E66F042-F739-4DC6-93CA-ECEA207F0643}" type="slidenum">
              <a:rPr lang="en-US"/>
              <a:pPr defTabSz="1008063"/>
              <a:t>3</a:t>
            </a:fld>
            <a:endParaRPr lang="en-US" dirty="0"/>
          </a:p>
        </p:txBody>
      </p:sp>
      <p:grpSp>
        <p:nvGrpSpPr>
          <p:cNvPr id="4102" name="Group 25"/>
          <p:cNvGrpSpPr>
            <a:grpSpLocks/>
          </p:cNvGrpSpPr>
          <p:nvPr/>
        </p:nvGrpSpPr>
        <p:grpSpPr bwMode="auto">
          <a:xfrm>
            <a:off x="163512" y="960437"/>
            <a:ext cx="9840913" cy="2590800"/>
            <a:chOff x="151" y="413"/>
            <a:chExt cx="6199" cy="2188"/>
          </a:xfrm>
        </p:grpSpPr>
        <p:pic>
          <p:nvPicPr>
            <p:cNvPr id="410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1" y="413"/>
              <a:ext cx="6199" cy="2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8" name="Text Box 8"/>
            <p:cNvSpPr txBox="1">
              <a:spLocks noChangeArrowheads="1"/>
            </p:cNvSpPr>
            <p:nvPr/>
          </p:nvSpPr>
          <p:spPr bwMode="auto">
            <a:xfrm>
              <a:off x="871" y="749"/>
              <a:ext cx="265" cy="15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lIns="10070" tIns="10070" rIns="10070" bIns="10070">
              <a:spAutoFit/>
            </a:bodyPr>
            <a:lstStyle/>
            <a:p>
              <a:pPr defTabSz="503238" eaLnBrk="0" font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500"/>
                <a:t>RF1</a:t>
              </a:r>
            </a:p>
          </p:txBody>
        </p:sp>
        <p:sp>
          <p:nvSpPr>
            <p:cNvPr id="4109" name="Text Box 9"/>
            <p:cNvSpPr txBox="1">
              <a:spLocks noChangeArrowheads="1"/>
            </p:cNvSpPr>
            <p:nvPr/>
          </p:nvSpPr>
          <p:spPr bwMode="auto">
            <a:xfrm>
              <a:off x="2311" y="749"/>
              <a:ext cx="1102" cy="16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070" tIns="10070" rIns="10070" bIns="10070">
              <a:spAutoFit/>
            </a:bodyPr>
            <a:lstStyle/>
            <a:p>
              <a:pPr algn="ctr" defTabSz="503238" eaLnBrk="0" font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500"/>
                <a:t>RF2</a:t>
              </a:r>
            </a:p>
          </p:txBody>
        </p:sp>
        <p:sp>
          <p:nvSpPr>
            <p:cNvPr id="4110" name="Text Box 10"/>
            <p:cNvSpPr txBox="1">
              <a:spLocks noChangeArrowheads="1"/>
            </p:cNvSpPr>
            <p:nvPr/>
          </p:nvSpPr>
          <p:spPr bwMode="auto">
            <a:xfrm>
              <a:off x="1159" y="797"/>
              <a:ext cx="476" cy="137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lIns="10070" tIns="10070" rIns="10070" bIns="10070">
              <a:spAutoFit/>
            </a:bodyPr>
            <a:lstStyle/>
            <a:p>
              <a:pPr defTabSz="503238" eaLnBrk="0" font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300"/>
                <a:t>Wiggler 1</a:t>
              </a:r>
            </a:p>
          </p:txBody>
        </p:sp>
        <p:sp>
          <p:nvSpPr>
            <p:cNvPr id="4111" name="Text Box 11"/>
            <p:cNvSpPr txBox="1">
              <a:spLocks noChangeArrowheads="1"/>
            </p:cNvSpPr>
            <p:nvPr/>
          </p:nvSpPr>
          <p:spPr bwMode="auto">
            <a:xfrm>
              <a:off x="4423" y="1181"/>
              <a:ext cx="465" cy="137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0" tIns="10070" rIns="30209" bIns="10070">
              <a:spAutoFit/>
            </a:bodyPr>
            <a:lstStyle/>
            <a:p>
              <a:pPr defTabSz="503238" eaLnBrk="0" font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300"/>
                <a:t>Wiggler 2</a:t>
              </a:r>
            </a:p>
          </p:txBody>
        </p:sp>
        <p:sp>
          <p:nvSpPr>
            <p:cNvPr id="4112" name="Line 12"/>
            <p:cNvSpPr>
              <a:spLocks noChangeShapeType="1"/>
            </p:cNvSpPr>
            <p:nvPr/>
          </p:nvSpPr>
          <p:spPr bwMode="auto">
            <a:xfrm>
              <a:off x="3319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13"/>
            <p:cNvSpPr>
              <a:spLocks noChangeShapeType="1"/>
            </p:cNvSpPr>
            <p:nvPr/>
          </p:nvSpPr>
          <p:spPr bwMode="auto">
            <a:xfrm>
              <a:off x="3367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Line 14"/>
            <p:cNvSpPr>
              <a:spLocks noChangeShapeType="1"/>
            </p:cNvSpPr>
            <p:nvPr/>
          </p:nvSpPr>
          <p:spPr bwMode="auto">
            <a:xfrm>
              <a:off x="3415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Line 15"/>
            <p:cNvSpPr>
              <a:spLocks noChangeShapeType="1"/>
            </p:cNvSpPr>
            <p:nvPr/>
          </p:nvSpPr>
          <p:spPr bwMode="auto">
            <a:xfrm>
              <a:off x="3463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16"/>
            <p:cNvSpPr>
              <a:spLocks noChangeShapeType="1"/>
            </p:cNvSpPr>
            <p:nvPr/>
          </p:nvSpPr>
          <p:spPr bwMode="auto">
            <a:xfrm>
              <a:off x="3511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17"/>
            <p:cNvSpPr>
              <a:spLocks noChangeShapeType="1"/>
            </p:cNvSpPr>
            <p:nvPr/>
          </p:nvSpPr>
          <p:spPr bwMode="auto">
            <a:xfrm>
              <a:off x="3559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18"/>
            <p:cNvSpPr>
              <a:spLocks noChangeShapeType="1"/>
            </p:cNvSpPr>
            <p:nvPr/>
          </p:nvSpPr>
          <p:spPr bwMode="auto">
            <a:xfrm>
              <a:off x="3607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19"/>
            <p:cNvSpPr>
              <a:spLocks noChangeShapeType="1"/>
            </p:cNvSpPr>
            <p:nvPr/>
          </p:nvSpPr>
          <p:spPr bwMode="auto">
            <a:xfrm>
              <a:off x="3655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0"/>
            <p:cNvSpPr>
              <a:spLocks noChangeShapeType="1"/>
            </p:cNvSpPr>
            <p:nvPr/>
          </p:nvSpPr>
          <p:spPr bwMode="auto">
            <a:xfrm>
              <a:off x="3703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1"/>
            <p:cNvSpPr>
              <a:spLocks noChangeShapeType="1"/>
            </p:cNvSpPr>
            <p:nvPr/>
          </p:nvSpPr>
          <p:spPr bwMode="auto">
            <a:xfrm>
              <a:off x="3751" y="2477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10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2" y="4008437"/>
            <a:ext cx="3962401" cy="2971799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</p:pic>
      <p:sp>
        <p:nvSpPr>
          <p:cNvPr id="6154" name="Text Box 31"/>
          <p:cNvSpPr txBox="1">
            <a:spLocks noChangeArrowheads="1"/>
          </p:cNvSpPr>
          <p:nvPr/>
        </p:nvSpPr>
        <p:spPr bwMode="auto">
          <a:xfrm>
            <a:off x="4365625" y="4618038"/>
            <a:ext cx="5475287" cy="186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latin typeface="Berlin Sans FB Demi" pitchFamily="34" charset="0"/>
              </a:rPr>
              <a:t>  Pre-</a:t>
            </a:r>
            <a:r>
              <a:rPr lang="en-US" sz="3200" b="1" dirty="0" err="1">
                <a:latin typeface="Berlin Sans FB Demi" pitchFamily="34" charset="0"/>
              </a:rPr>
              <a:t>linac</a:t>
            </a:r>
            <a:r>
              <a:rPr lang="en-US" sz="3200" b="1" dirty="0">
                <a:latin typeface="Berlin Sans FB Demi" pitchFamily="34" charset="0"/>
              </a:rPr>
              <a:t> is now </a:t>
            </a:r>
            <a:r>
              <a:rPr lang="en-US" sz="3200" b="1" dirty="0">
                <a:latin typeface="Berlin Sans FB Demi" pitchFamily="34" charset="0"/>
                <a:sym typeface="Wingdings" charset="2"/>
              </a:rPr>
              <a:t>part of ML</a:t>
            </a:r>
            <a:r>
              <a:rPr lang="en-US" sz="3200" b="1" dirty="0" smtClean="0">
                <a:latin typeface="Berlin Sans FB Demi" pitchFamily="34" charset="0"/>
                <a:sym typeface="Wingdings" charset="2"/>
              </a:rPr>
              <a:t>:</a:t>
            </a:r>
          </a:p>
          <a:p>
            <a:pPr>
              <a:defRPr/>
            </a:pPr>
            <a:endParaRPr lang="en-US" sz="800" b="1" dirty="0">
              <a:latin typeface="Berlin Sans FB Demi" pitchFamily="34" charset="0"/>
              <a:sym typeface="Wingdings" charset="2"/>
            </a:endParaRPr>
          </a:p>
          <a:p>
            <a:pPr marL="457200" indent="-171450">
              <a:buFont typeface="Arial" pitchFamily="34" charset="0"/>
              <a:buChar char="•"/>
              <a:defRPr/>
            </a:pPr>
            <a:r>
              <a:rPr lang="en-US" sz="2800" i="1" dirty="0">
                <a:latin typeface="Calibri" pitchFamily="34" charset="0"/>
                <a:sym typeface="Wingdings" charset="2"/>
              </a:rPr>
              <a:t>Length ~ 460 m</a:t>
            </a:r>
          </a:p>
          <a:p>
            <a:pPr marL="457200" indent="-171450">
              <a:buFont typeface="Arial" pitchFamily="34" charset="0"/>
              <a:buChar char="•"/>
              <a:defRPr/>
            </a:pPr>
            <a:r>
              <a:rPr lang="en-US" sz="2800" i="1" dirty="0">
                <a:latin typeface="Calibri" pitchFamily="34" charset="0"/>
              </a:rPr>
              <a:t>Acceleration: 4.3</a:t>
            </a:r>
            <a:r>
              <a:rPr lang="en-US" sz="2800" i="1" dirty="0">
                <a:latin typeface="Calibri" pitchFamily="34" charset="0"/>
                <a:sym typeface="Wingdings" charset="2"/>
              </a:rPr>
              <a:t>15 </a:t>
            </a:r>
            <a:r>
              <a:rPr lang="en-US" sz="2800" i="1" dirty="0" err="1">
                <a:latin typeface="Calibri" pitchFamily="34" charset="0"/>
                <a:sym typeface="Wingdings" charset="2"/>
              </a:rPr>
              <a:t>GeV</a:t>
            </a:r>
            <a:endParaRPr lang="en-US" sz="2800" i="1" dirty="0">
              <a:latin typeface="Calibri" pitchFamily="34" charset="0"/>
              <a:sym typeface="Wingdings" charset="2"/>
            </a:endParaRPr>
          </a:p>
          <a:p>
            <a:pPr marL="457200" indent="-171450">
              <a:buFont typeface="Arial" pitchFamily="34" charset="0"/>
              <a:buChar char="•"/>
              <a:defRPr/>
            </a:pPr>
            <a:r>
              <a:rPr lang="en-US" sz="2800" i="1" dirty="0">
                <a:latin typeface="Calibri" pitchFamily="34" charset="0"/>
                <a:sym typeface="Wingdings" charset="2"/>
              </a:rPr>
              <a:t>36 CM’s (12 klystrons)</a:t>
            </a:r>
          </a:p>
        </p:txBody>
      </p:sp>
      <p:sp>
        <p:nvSpPr>
          <p:cNvPr id="4105" name="TextBox 24"/>
          <p:cNvSpPr txBox="1">
            <a:spLocks noChangeArrowheads="1"/>
          </p:cNvSpPr>
          <p:nvPr/>
        </p:nvSpPr>
        <p:spPr bwMode="auto">
          <a:xfrm>
            <a:off x="239713" y="3551238"/>
            <a:ext cx="1524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70C0"/>
                </a:solidFill>
              </a:rPr>
              <a:t>SB2009</a:t>
            </a:r>
          </a:p>
        </p:txBody>
      </p:sp>
      <p:sp>
        <p:nvSpPr>
          <p:cNvPr id="4106" name="TextBox 25"/>
          <p:cNvSpPr txBox="1">
            <a:spLocks noChangeArrowheads="1"/>
          </p:cNvSpPr>
          <p:nvPr/>
        </p:nvSpPr>
        <p:spPr bwMode="auto">
          <a:xfrm>
            <a:off x="315913" y="884238"/>
            <a:ext cx="9144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70C0"/>
                </a:solidFill>
              </a:rPr>
              <a:t>RDR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306513" y="76200"/>
            <a:ext cx="7812087" cy="808038"/>
          </a:xfrm>
        </p:spPr>
        <p:txBody>
          <a:bodyPr/>
          <a:lstStyle/>
          <a:p>
            <a:r>
              <a:rPr lang="en-US" dirty="0" smtClean="0"/>
              <a:t>ELBC1 - Extraction </a:t>
            </a:r>
            <a:r>
              <a:rPr lang="en-US" dirty="0" smtClean="0"/>
              <a:t>Line 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7809" y="3627437"/>
            <a:ext cx="5583104" cy="363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60438"/>
            <a:ext cx="98409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21"/>
          <p:cNvSpPr txBox="1">
            <a:spLocks noChangeArrowheads="1"/>
          </p:cNvSpPr>
          <p:nvPr/>
        </p:nvSpPr>
        <p:spPr bwMode="auto">
          <a:xfrm>
            <a:off x="4354513" y="1722438"/>
            <a:ext cx="1905000" cy="3492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Sextupoles</a:t>
            </a: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713" y="3703637"/>
            <a:ext cx="3962399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Box 23"/>
          <p:cNvSpPr txBox="1">
            <a:spLocks noChangeArrowheads="1"/>
          </p:cNvSpPr>
          <p:nvPr/>
        </p:nvSpPr>
        <p:spPr bwMode="auto">
          <a:xfrm>
            <a:off x="1001713" y="6675438"/>
            <a:ext cx="3048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Length = 24 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620712" y="350837"/>
            <a:ext cx="9070975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8880" rIns="0" bIns="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>
                <a:solidFill>
                  <a:srgbClr val="000080"/>
                </a:solidFill>
              </a:rPr>
              <a:t>Two-stage vs. single-stage BC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>
                <a:solidFill>
                  <a:srgbClr val="000080"/>
                </a:solidFill>
              </a:rPr>
              <a:t>(BC1+BC2</a:t>
            </a:r>
            <a:r>
              <a:rPr lang="en-US" sz="3600" dirty="0">
                <a:solidFill>
                  <a:srgbClr val="000080"/>
                </a:solidFill>
              </a:rPr>
              <a:t>)  vs.  (</a:t>
            </a:r>
            <a:r>
              <a:rPr lang="en-US" sz="3600" dirty="0" smtClean="0">
                <a:solidFill>
                  <a:srgbClr val="000080"/>
                </a:solidFill>
              </a:rPr>
              <a:t>BC1S + pre-</a:t>
            </a:r>
            <a:r>
              <a:rPr lang="en-US" sz="3600" dirty="0" err="1" smtClean="0">
                <a:solidFill>
                  <a:srgbClr val="000080"/>
                </a:solidFill>
              </a:rPr>
              <a:t>Linac</a:t>
            </a:r>
            <a:r>
              <a:rPr lang="en-US" sz="3600" dirty="0">
                <a:solidFill>
                  <a:srgbClr val="000080"/>
                </a:solidFill>
              </a:rPr>
              <a:t>)</a:t>
            </a:r>
          </a:p>
        </p:txBody>
      </p:sp>
      <p:graphicFrame>
        <p:nvGraphicFramePr>
          <p:cNvPr id="7170" name="Group 2"/>
          <p:cNvGraphicFramePr>
            <a:graphicFrameLocks noGrp="1"/>
          </p:cNvGraphicFramePr>
          <p:nvPr/>
        </p:nvGraphicFramePr>
        <p:xfrm>
          <a:off x="1077912" y="1493837"/>
          <a:ext cx="7704138" cy="3557281"/>
        </p:xfrm>
        <a:graphic>
          <a:graphicData uri="http://schemas.openxmlformats.org/drawingml/2006/table">
            <a:tbl>
              <a:tblPr/>
              <a:tblGrid>
                <a:gridCol w="3045822"/>
                <a:gridCol w="1916738"/>
                <a:gridCol w="2741578"/>
              </a:tblGrid>
              <a:tr h="508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92124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E6FF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BC1+BC2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E6FF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BC1S+preLinac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7FF"/>
                    </a:solidFill>
                  </a:tcPr>
                </a:tc>
              </a:tr>
              <a:tr h="5081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Length [m]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1114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800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</a:tr>
              <a:tr h="5081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RF units/klystrons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16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14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081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Cryomodules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48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42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</a:tr>
              <a:tr h="5081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Cavities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414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360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081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Quadrupoles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88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61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8FF"/>
                    </a:solidFill>
                  </a:tcPr>
                </a:tc>
              </a:tr>
              <a:tr h="5081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BPMs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84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7000"/>
                        </a:lnSpc>
                        <a:spcBef>
                          <a:spcPts val="88"/>
                        </a:spcBef>
                        <a:spcAft>
                          <a:spcPts val="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59</a:t>
                      </a:r>
                    </a:p>
                  </a:txBody>
                  <a:tcPr marL="90000" marR="90000" marT="107352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244" name="Group 76"/>
          <p:cNvGraphicFramePr>
            <a:graphicFrameLocks noGrp="1"/>
          </p:cNvGraphicFramePr>
          <p:nvPr/>
        </p:nvGraphicFramePr>
        <p:xfrm>
          <a:off x="1001713" y="5267263"/>
          <a:ext cx="7850188" cy="1593914"/>
        </p:xfrm>
        <a:graphic>
          <a:graphicData uri="http://schemas.openxmlformats.org/drawingml/2006/table">
            <a:tbl>
              <a:tblPr/>
              <a:tblGrid>
                <a:gridCol w="3925920"/>
                <a:gridCol w="3924268"/>
              </a:tblGrid>
              <a:tr h="3935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E6FF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BC1 Instrumentation</a:t>
                      </a:r>
                    </a:p>
                  </a:txBody>
                  <a:tcPr marL="90000" marR="90000" marT="954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E6FF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BC2 Instrumentation (BC1S)</a:t>
                      </a:r>
                    </a:p>
                  </a:txBody>
                  <a:tcPr marL="90000" marR="90000" marT="954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4977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phase monitor, bunch length monitor, LOLA profile monitor</a:t>
                      </a:r>
                    </a:p>
                  </a:txBody>
                  <a:tcPr marL="90000" marR="90000" marT="954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phase monitor, bunch length minitor, LOLA profile monitor</a:t>
                      </a:r>
                    </a:p>
                  </a:txBody>
                  <a:tcPr marL="90000" marR="90000" marT="954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51398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92124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4 laser wires</a:t>
                      </a:r>
                    </a:p>
                  </a:txBody>
                  <a:tcPr marL="90000" marR="90000" marT="954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>
          <a:xfrm>
            <a:off x="315913" y="122238"/>
            <a:ext cx="9459912" cy="60959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Corrections in CFS drawings (LCWS 09)</a:t>
            </a:r>
          </a:p>
        </p:txBody>
      </p:sp>
      <p:sp>
        <p:nvSpPr>
          <p:cNvPr id="7170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226300" y="6886575"/>
            <a:ext cx="2344738" cy="2460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algn="r" defTabSz="1008063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Times New Roman" pitchFamily="16" charset="0"/>
              </a:rPr>
              <a:t>N.Solyak, RTML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444875" y="7138988"/>
            <a:ext cx="4719638" cy="336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1008063"/>
            <a:r>
              <a:rPr lang="en-US" dirty="0"/>
              <a:t>ALCPG 2009,Albuquerque, Oct.2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1713" y="7138988"/>
            <a:ext cx="1206500" cy="336550"/>
          </a:xfrm>
          <a:noFill/>
        </p:spPr>
        <p:txBody>
          <a:bodyPr/>
          <a:lstStyle/>
          <a:p>
            <a:pPr defTabSz="1008063"/>
            <a:fld id="{834F82B0-3D40-4E52-8FCB-7A7342E3A4B0}" type="slidenum">
              <a:rPr lang="en-US"/>
              <a:pPr defTabSz="1008063"/>
              <a:t>6</a:t>
            </a:fld>
            <a:endParaRPr lang="en-US"/>
          </a:p>
        </p:txBody>
      </p:sp>
      <p:pic>
        <p:nvPicPr>
          <p:cNvPr id="7173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5512" y="4160837"/>
            <a:ext cx="8382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112" y="808037"/>
            <a:ext cx="87630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315912" y="6751637"/>
            <a:ext cx="9372600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Final length should be agreed with ML area</a:t>
            </a: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>
            <a:off x="4887913" y="28654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 flipH="1">
            <a:off x="3592513" y="3475038"/>
            <a:ext cx="12954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2068512" y="4389437"/>
            <a:ext cx="3124200" cy="3785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00"/>
                </a:solidFill>
              </a:rPr>
              <a:t>Including 460m pre-</a:t>
            </a:r>
            <a:r>
              <a:rPr lang="en-US" sz="2000" dirty="0" err="1">
                <a:solidFill>
                  <a:srgbClr val="FF0000"/>
                </a:solidFill>
              </a:rPr>
              <a:t>linac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503238" y="346075"/>
            <a:ext cx="9070975" cy="919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8880" rIns="0" bIns="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800" dirty="0" smtClean="0">
                <a:solidFill>
                  <a:srgbClr val="000080"/>
                </a:solidFill>
              </a:rPr>
              <a:t>RTML in Central </a:t>
            </a:r>
            <a:r>
              <a:rPr lang="en-US" sz="4800" dirty="0">
                <a:solidFill>
                  <a:srgbClr val="000080"/>
                </a:solidFill>
              </a:rPr>
              <a:t>Area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15912" y="1570037"/>
            <a:ext cx="9525000" cy="556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240" rIns="0" bIns="0"/>
          <a:lstStyle/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In SB2009 DR circumference has been scaled down to 3.2 km</a:t>
            </a: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RDR design foresaw an extraction at about 1 km from the central plane (IP location) in the direction of the turnaround, now the DR exit is located at about 100 meters from the central </a:t>
            </a:r>
            <a:r>
              <a:rPr lang="en-US" sz="2800" dirty="0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plane </a:t>
            </a:r>
            <a:r>
              <a:rPr lang="en-US" sz="2800" dirty="0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  <a:sym typeface="Wingdings" pitchFamily="2" charset="2"/>
              </a:rPr>
              <a:t> RTML system longer by ~900 m, more RT magnets. </a:t>
            </a:r>
            <a:endParaRPr lang="en-US" sz="2800" dirty="0">
              <a:solidFill>
                <a:schemeClr val="tx1"/>
              </a:solidFill>
              <a:latin typeface="Berlin Sans FB" pitchFamily="34" charset="0"/>
              <a:ea typeface="Tunga" pitchFamily="2"/>
              <a:cs typeface="Tunga" pitchFamily="2"/>
            </a:endParaRP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It </a:t>
            </a:r>
            <a:r>
              <a:rPr lang="en-US" sz="2800" dirty="0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requires </a:t>
            </a: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redesign of the </a:t>
            </a:r>
            <a:r>
              <a:rPr lang="en-US" sz="2800" dirty="0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RDR </a:t>
            </a:r>
            <a:r>
              <a:rPr lang="en-US" sz="2800" dirty="0" err="1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beamlines</a:t>
            </a: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. Possible simplification of overall layout due to  DR in same elevation</a:t>
            </a:r>
            <a:r>
              <a:rPr lang="en-US" sz="2800" dirty="0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.</a:t>
            </a: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 Preliminary lattice exist, no matching and optimization done yet.</a:t>
            </a:r>
            <a:endParaRPr lang="en-US" sz="2800" dirty="0">
              <a:solidFill>
                <a:schemeClr val="tx1"/>
              </a:solidFill>
              <a:latin typeface="Berlin Sans FB" pitchFamily="34" charset="0"/>
              <a:ea typeface="Tunga" pitchFamily="2"/>
              <a:cs typeface="Tunga" pitchFamily="2"/>
            </a:endParaRP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Possible risks might arise from the performances of the new system from the point of view of the low </a:t>
            </a:r>
            <a:r>
              <a:rPr lang="en-US" sz="2800" dirty="0" err="1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emittance</a:t>
            </a:r>
            <a:r>
              <a:rPr lang="en-US" sz="2800" dirty="0">
                <a:solidFill>
                  <a:schemeClr val="tx1"/>
                </a:solidFill>
                <a:latin typeface="Berlin Sans FB" pitchFamily="34" charset="0"/>
                <a:ea typeface="Tunga" pitchFamily="2"/>
                <a:cs typeface="Tunga" pitchFamily="2"/>
              </a:rPr>
              <a:t> transport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1535112" y="76199"/>
            <a:ext cx="7812087" cy="579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RTML configuration </a:t>
            </a:r>
            <a:r>
              <a:rPr lang="en-US" sz="3600" dirty="0" smtClean="0"/>
              <a:t>proposal</a:t>
            </a:r>
            <a:endParaRPr lang="en-US" sz="3600" dirty="0" smtClean="0"/>
          </a:p>
        </p:txBody>
      </p:sp>
      <p:sp>
        <p:nvSpPr>
          <p:cNvPr id="10242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algn="r" defTabSz="1008063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Times New Roman" pitchFamily="16" charset="0"/>
              </a:rPr>
              <a:t>N.Solyak, RTML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444875" y="7138988"/>
            <a:ext cx="4719638" cy="336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1008063"/>
            <a:r>
              <a:rPr lang="en-US"/>
              <a:t>ALCPG 2009,Albuquerque, Oct.2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1713" y="7138988"/>
            <a:ext cx="1206500" cy="336550"/>
          </a:xfrm>
          <a:noFill/>
        </p:spPr>
        <p:txBody>
          <a:bodyPr/>
          <a:lstStyle/>
          <a:p>
            <a:pPr defTabSz="1008063"/>
            <a:fld id="{97D880FE-99E6-4092-8D29-101B5DEB989B}" type="slidenum">
              <a:rPr lang="en-US"/>
              <a:pPr defTabSz="1008063"/>
              <a:t>8</a:t>
            </a:fld>
            <a:endParaRPr lang="en-US"/>
          </a:p>
        </p:txBody>
      </p:sp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2" y="655637"/>
            <a:ext cx="9144000" cy="6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Line 5"/>
          <p:cNvSpPr>
            <a:spLocks noChangeShapeType="1"/>
          </p:cNvSpPr>
          <p:nvPr/>
        </p:nvSpPr>
        <p:spPr bwMode="auto">
          <a:xfrm flipH="1">
            <a:off x="5421313" y="3627438"/>
            <a:ext cx="83820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Text Box 6"/>
          <p:cNvSpPr txBox="1">
            <a:spLocks noChangeArrowheads="1"/>
          </p:cNvSpPr>
          <p:nvPr/>
        </p:nvSpPr>
        <p:spPr bwMode="auto">
          <a:xfrm>
            <a:off x="1763713" y="1189038"/>
            <a:ext cx="3657600" cy="117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3000"/>
              </a:lnSpc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  <a:latin typeface="Berlin Sans FB" pitchFamily="34" charset="0"/>
              </a:rPr>
              <a:t>   </a:t>
            </a:r>
            <a:r>
              <a:rPr lang="en-US" sz="2400" u="sng" dirty="0">
                <a:solidFill>
                  <a:srgbClr val="FF0000"/>
                </a:solidFill>
                <a:latin typeface="Berlin Sans FB" pitchFamily="34" charset="0"/>
              </a:rPr>
              <a:t>Straight line ~ 110m</a:t>
            </a:r>
          </a:p>
          <a:p>
            <a:pPr marL="238125" indent="219075">
              <a:lnSpc>
                <a:spcPts val="16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  <a:latin typeface="Berlin Sans FB" pitchFamily="34" charset="0"/>
              </a:rPr>
              <a:t>Vertical dogleg - 50 m</a:t>
            </a:r>
          </a:p>
          <a:p>
            <a:pPr marL="238125" indent="219075">
              <a:lnSpc>
                <a:spcPts val="1600"/>
              </a:lnSpc>
              <a:spcBef>
                <a:spcPct val="50000"/>
              </a:spcBef>
              <a:buFont typeface="Times New Roman" pitchFamily="16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  <a:latin typeface="Berlin Sans FB" pitchFamily="34" charset="0"/>
              </a:rPr>
              <a:t>Extraction Line – 25 m</a:t>
            </a:r>
          </a:p>
        </p:txBody>
      </p:sp>
      <p:sp>
        <p:nvSpPr>
          <p:cNvPr id="10250" name="Line 7"/>
          <p:cNvSpPr>
            <a:spLocks noChangeShapeType="1"/>
          </p:cNvSpPr>
          <p:nvPr/>
        </p:nvSpPr>
        <p:spPr bwMode="auto">
          <a:xfrm>
            <a:off x="4659313" y="2408238"/>
            <a:ext cx="11430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1" name="Line 8"/>
          <p:cNvSpPr>
            <a:spLocks noChangeShapeType="1"/>
          </p:cNvSpPr>
          <p:nvPr/>
        </p:nvSpPr>
        <p:spPr bwMode="auto">
          <a:xfrm>
            <a:off x="5954713" y="3932238"/>
            <a:ext cx="0" cy="38100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Rectangle 9"/>
          <p:cNvSpPr>
            <a:spLocks noChangeArrowheads="1"/>
          </p:cNvSpPr>
          <p:nvPr/>
        </p:nvSpPr>
        <p:spPr bwMode="auto">
          <a:xfrm>
            <a:off x="5802313" y="4237038"/>
            <a:ext cx="304800" cy="2286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58913" y="198438"/>
            <a:ext cx="7812087" cy="579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RTML configuration </a:t>
            </a:r>
            <a:r>
              <a:rPr lang="en-US" sz="3600" dirty="0" smtClean="0"/>
              <a:t>proposal (2)</a:t>
            </a:r>
            <a:endParaRPr lang="en-US" sz="3600" dirty="0" smtClean="0"/>
          </a:p>
        </p:txBody>
      </p:sp>
      <p:sp>
        <p:nvSpPr>
          <p:cNvPr id="112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6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algn="r" defTabSz="1008063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Times New Roman" pitchFamily="16" charset="0"/>
              </a:rPr>
              <a:t>N.Solyak, RTML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444875" y="7138988"/>
            <a:ext cx="4719638" cy="336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1008063"/>
            <a:r>
              <a:rPr lang="en-US"/>
              <a:t>ALCPG 2009,Albuquerque, Oct.2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1713" y="7138988"/>
            <a:ext cx="1206500" cy="336550"/>
          </a:xfrm>
          <a:noFill/>
        </p:spPr>
        <p:txBody>
          <a:bodyPr/>
          <a:lstStyle/>
          <a:p>
            <a:pPr defTabSz="1008063"/>
            <a:fld id="{B256F742-24B2-459A-8E56-E2F8979F5FD8}" type="slidenum">
              <a:rPr lang="en-US"/>
              <a:pPr defTabSz="1008063"/>
              <a:t>9</a:t>
            </a:fld>
            <a:endParaRPr lang="en-US"/>
          </a:p>
        </p:txBody>
      </p:sp>
      <p:pic>
        <p:nvPicPr>
          <p:cNvPr id="112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0" y="884238"/>
            <a:ext cx="8621713" cy="579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Line 5"/>
          <p:cNvSpPr>
            <a:spLocks noChangeShapeType="1"/>
          </p:cNvSpPr>
          <p:nvPr/>
        </p:nvSpPr>
        <p:spPr bwMode="auto">
          <a:xfrm flipH="1" flipV="1">
            <a:off x="925512" y="4618037"/>
            <a:ext cx="3810001" cy="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 bwMode="auto">
          <a:xfrm>
            <a:off x="1992313" y="1493838"/>
            <a:ext cx="3581400" cy="7794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Berlin Sans FB" pitchFamily="34" charset="0"/>
              </a:rPr>
              <a:t>Skew corr. &amp; Diagn. - 60m</a:t>
            </a:r>
          </a:p>
          <a:p>
            <a:pPr marL="165100" indent="-165100">
              <a:lnSpc>
                <a:spcPct val="43000"/>
              </a:lnSpc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Berlin Sans FB" pitchFamily="34" charset="0"/>
              </a:rPr>
              <a:t>Collimation – 400m</a:t>
            </a:r>
          </a:p>
        </p:txBody>
      </p:sp>
      <p:sp>
        <p:nvSpPr>
          <p:cNvPr id="11274" name="Line 7"/>
          <p:cNvSpPr>
            <a:spLocks noChangeShapeType="1"/>
          </p:cNvSpPr>
          <p:nvPr/>
        </p:nvSpPr>
        <p:spPr bwMode="auto">
          <a:xfrm>
            <a:off x="3363913" y="2255838"/>
            <a:ext cx="533400" cy="2286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4138</TotalTime>
  <Words>739</Words>
  <Application>Microsoft Office PowerPoint</Application>
  <PresentationFormat>Custom</PresentationFormat>
  <Paragraphs>122</Paragraphs>
  <Slides>18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DejaVu Sans</vt:lpstr>
      <vt:lpstr>Times New Roman</vt:lpstr>
      <vt:lpstr>Calisto MT</vt:lpstr>
      <vt:lpstr>Wingdings</vt:lpstr>
      <vt:lpstr>Arial Rounded MT Bold</vt:lpstr>
      <vt:lpstr>Berlin Sans FB Demi</vt:lpstr>
      <vt:lpstr>Calibri</vt:lpstr>
      <vt:lpstr>Berlin Sans FB</vt:lpstr>
      <vt:lpstr>Tunga</vt:lpstr>
      <vt:lpstr>Apex</vt:lpstr>
      <vt:lpstr>Microsoft Office Excel 97-2003 Worksheet</vt:lpstr>
      <vt:lpstr>Slide 1</vt:lpstr>
      <vt:lpstr>Slide 2</vt:lpstr>
      <vt:lpstr>RDR 2-stage BC vs. SB2009 single-stage BC</vt:lpstr>
      <vt:lpstr>ELBC1 - Extraction Line </vt:lpstr>
      <vt:lpstr>Slide 5</vt:lpstr>
      <vt:lpstr>Corrections in CFS drawings (LCWS 09)</vt:lpstr>
      <vt:lpstr>Slide 7</vt:lpstr>
      <vt:lpstr>RTML configuration proposal</vt:lpstr>
      <vt:lpstr>RTML configuration proposal (2)</vt:lpstr>
      <vt:lpstr>RTML configuration proposal (3)</vt:lpstr>
      <vt:lpstr>RTML in DR-BDS Transfer tunnel (SB2009)</vt:lpstr>
      <vt:lpstr>Slide 12</vt:lpstr>
      <vt:lpstr>Power, water, Cryo Tables</vt:lpstr>
      <vt:lpstr>Single stage Bunch compressor</vt:lpstr>
      <vt:lpstr>RTML Magnet Count (Oct.28,2009)</vt:lpstr>
      <vt:lpstr>Slide 16</vt:lpstr>
      <vt:lpstr>RTML tables, need correction accordingly 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RTML for SB2009</dc:title>
  <dc:creator>Andrea Latina</dc:creator>
  <cp:lastModifiedBy>solyak-admin</cp:lastModifiedBy>
  <cp:revision>37</cp:revision>
  <cp:lastPrinted>1601-01-01T00:00:00Z</cp:lastPrinted>
  <dcterms:created xsi:type="dcterms:W3CDTF">2009-11-04T17:56:37Z</dcterms:created>
  <dcterms:modified xsi:type="dcterms:W3CDTF">2010-08-02T17:54:02Z</dcterms:modified>
</cp:coreProperties>
</file>