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3" r:id="rId16"/>
    <p:sldId id="271" r:id="rId17"/>
    <p:sldId id="272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63D2D-55DB-48F7-A0C6-2977F67D94C3}" type="datetimeFigureOut">
              <a:rPr lang="en-US" smtClean="0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83EC9-E13E-4D89-987E-2FDCF9B9C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Tumbling of </a:t>
            </a:r>
            <a:r>
              <a:rPr lang="en-US" dirty="0" smtClean="0"/>
              <a:t>JLab-2</a:t>
            </a:r>
            <a:br>
              <a:rPr lang="en-US" dirty="0" smtClean="0"/>
            </a:br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Tumble</a:t>
            </a:r>
            <a:endParaRPr lang="en-US" dirty="0"/>
          </a:p>
        </p:txBody>
      </p:sp>
      <p:pic>
        <p:nvPicPr>
          <p:cNvPr id="9218" name="Picture 2" descr="M:\Cooper\9CellTumblingPics\9CellTumbling 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Tumbled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Cavity previously processed with bulk EP and 2 light EPs.  Max performance around 31 MV/m.  Has a mode mixing problem.</a:t>
            </a:r>
          </a:p>
          <a:p>
            <a:r>
              <a:rPr lang="en-US" dirty="0" smtClean="0"/>
              <a:t>Tumbled for 5 hours with cutting media (3/8 inch oblong ceramic pyramid)</a:t>
            </a:r>
          </a:p>
          <a:p>
            <a:r>
              <a:rPr lang="en-US" dirty="0" smtClean="0"/>
              <a:t>Removed 40 microns from equator and 10 microns from beam tube. Unknown removal rate on iris.</a:t>
            </a:r>
          </a:p>
          <a:p>
            <a:r>
              <a:rPr lang="en-US" dirty="0" smtClean="0"/>
              <a:t>Tumbling process went well in general but 3 general problems found.</a:t>
            </a:r>
          </a:p>
          <a:p>
            <a:pPr lvl="1"/>
            <a:r>
              <a:rPr lang="en-US" dirty="0" smtClean="0"/>
              <a:t>Plugs Stuck – New Design Being Implemented</a:t>
            </a:r>
          </a:p>
          <a:p>
            <a:pPr lvl="1"/>
            <a:r>
              <a:rPr lang="en-US" dirty="0" smtClean="0"/>
              <a:t>Rinse Wand Had Poor Coverage – New Design Implemented</a:t>
            </a:r>
          </a:p>
          <a:p>
            <a:pPr lvl="1"/>
            <a:r>
              <a:rPr lang="en-US" dirty="0" smtClean="0"/>
              <a:t>Cavity got hot during tumbling (estimated 50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C)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950" y="1600200"/>
            <a:ext cx="4865856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5200"/>
            <a:ext cx="3962400" cy="3104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Defects</a:t>
            </a:r>
            <a:endParaRPr lang="en-US" dirty="0"/>
          </a:p>
        </p:txBody>
      </p:sp>
      <p:pic>
        <p:nvPicPr>
          <p:cNvPr id="11266" name="Picture 2" descr="M:\Cooper\9CellTumblingPics\9CellTumbling 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143000"/>
            <a:ext cx="3443817" cy="2582863"/>
          </a:xfrm>
          <a:prstGeom prst="rect">
            <a:avLst/>
          </a:prstGeom>
          <a:noFill/>
        </p:spPr>
      </p:pic>
      <p:pic>
        <p:nvPicPr>
          <p:cNvPr id="11267" name="Picture 3" descr="M:\Cooper\9CellTumblingPics\9CellTumbling 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962344"/>
            <a:ext cx="3489719" cy="2617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1524000"/>
            <a:ext cx="495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Pit on Input Coupler Sealing Surface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Scratch on Sealing Surface on Field Probe Side HOM Can Flange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Bad etching on inside and outside of HOM cans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HOM Can ID too big.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Clearance between HOM can flange and beam tube too small.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Field Probe weld not full penetration</a:t>
            </a:r>
            <a:endParaRPr lang="en-US" dirty="0"/>
          </a:p>
        </p:txBody>
      </p:sp>
      <p:pic>
        <p:nvPicPr>
          <p:cNvPr id="11269" name="Picture 5" descr="Q:\TD_SCRF\Cavity Imaging\Fermilab\9-cell cavity\tb9jl002\tb9jl002_20100706\fp\tb9jl002_fpX_180.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962400"/>
            <a:ext cx="37338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Iris 1-2</a:t>
            </a:r>
            <a:endParaRPr lang="en-US" dirty="0"/>
          </a:p>
        </p:txBody>
      </p:sp>
      <p:pic>
        <p:nvPicPr>
          <p:cNvPr id="12291" name="Picture 3" descr="Q:\TD_SCRF\Cavity Imaging\Fermilab\9-cell cavity\tb9jl002\tb9jl002_20100706\iris12\tb9jl002_iris12X_226.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352800"/>
            <a:ext cx="4770120" cy="3407229"/>
          </a:xfrm>
          <a:prstGeom prst="rect">
            <a:avLst/>
          </a:prstGeom>
          <a:noFill/>
        </p:spPr>
      </p:pic>
      <p:pic>
        <p:nvPicPr>
          <p:cNvPr id="8" name="Picture 2" descr="Q:\TD_SCRF\Cavity Imaging\Fermilab\9-cell cavity\tb9jl002\tb9jl002_20100614\iris12_defect\tb9jl002_iris12XX_229.5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95400"/>
            <a:ext cx="4996974" cy="3569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Iris 2-3</a:t>
            </a:r>
            <a:endParaRPr lang="en-US" dirty="0"/>
          </a:p>
        </p:txBody>
      </p:sp>
      <p:pic>
        <p:nvPicPr>
          <p:cNvPr id="13315" name="Picture 3" descr="Q:\TD_SCRF\Cavity Imaging\Fermilab\9-cell cavity\tb9jl002\tb9jl002_20100706\iris23\tb9jl002_iris23X_226.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982686"/>
            <a:ext cx="5257800" cy="3755571"/>
          </a:xfrm>
          <a:prstGeom prst="rect">
            <a:avLst/>
          </a:prstGeom>
          <a:noFill/>
        </p:spPr>
      </p:pic>
      <p:pic>
        <p:nvPicPr>
          <p:cNvPr id="7" name="Picture 2" descr="Q:\TD_SCRF\Cavity Imaging\Fermilab\9-cell cavity\tb9jl002\tb9jl002_20100614\iris23_defect\tb9jl002_iris23_defect_allON_229.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19200"/>
            <a:ext cx="4953000" cy="35378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Iris 6-7</a:t>
            </a:r>
            <a:endParaRPr lang="en-US" dirty="0"/>
          </a:p>
        </p:txBody>
      </p:sp>
      <p:pic>
        <p:nvPicPr>
          <p:cNvPr id="14339" name="Picture 3" descr="Q:\TD_SCRF\Cavity Imaging\Fermilab\9-cell cavity\tb9jl002\tb9jl002_20100706\iris67\tb9jl002_iris67X_061.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233056"/>
            <a:ext cx="4846320" cy="3461657"/>
          </a:xfrm>
          <a:prstGeom prst="rect">
            <a:avLst/>
          </a:prstGeom>
          <a:noFill/>
        </p:spPr>
      </p:pic>
      <p:pic>
        <p:nvPicPr>
          <p:cNvPr id="7" name="Picture 2" descr="Q:\TD_SCRF\Cavity Imaging\Fermilab\9-cell cavity\tb9jl002\tb9jl002_20100614\iris67_defect\tb9jl002_iris67defect_allON_065.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143000"/>
            <a:ext cx="4876800" cy="3483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Equator 8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09800"/>
            <a:ext cx="633634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Q:\TD_SCRF\Cavity Imaging\Fermilab\9-cell cavity\tb9jl002\tb9jl002_20100614\eq8t\tb9jl002_eq8tx_341.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9" y="1219200"/>
            <a:ext cx="5440679" cy="3886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 modifying HOM Can Plug</a:t>
            </a:r>
          </a:p>
          <a:p>
            <a:r>
              <a:rPr lang="en-US" dirty="0" smtClean="0"/>
              <a:t>Tumble 3 more steps – polishing </a:t>
            </a:r>
          </a:p>
          <a:p>
            <a:pPr lvl="1"/>
            <a:r>
              <a:rPr lang="en-US" dirty="0" smtClean="0"/>
              <a:t>½ inch plastic cone</a:t>
            </a:r>
          </a:p>
          <a:p>
            <a:pPr lvl="1"/>
            <a:r>
              <a:rPr lang="en-US" dirty="0" smtClean="0"/>
              <a:t>2 mm silicon carbide</a:t>
            </a:r>
          </a:p>
          <a:p>
            <a:pPr lvl="1"/>
            <a:r>
              <a:rPr lang="en-US" dirty="0" smtClean="0"/>
              <a:t>1200 grit alumina</a:t>
            </a:r>
          </a:p>
          <a:p>
            <a:r>
              <a:rPr lang="en-US" dirty="0" smtClean="0"/>
              <a:t>Ultrasonic Degrease/ 20 micron EP at Argonne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Tumbling Prep Process – </a:t>
            </a:r>
            <a:r>
              <a:rPr lang="en-US" sz="3200" dirty="0"/>
              <a:t>U</a:t>
            </a:r>
            <a:r>
              <a:rPr lang="en-US" sz="3200" dirty="0" smtClean="0"/>
              <a:t>nloading Cavity</a:t>
            </a:r>
            <a:endParaRPr lang="en-US" sz="3200" dirty="0"/>
          </a:p>
        </p:txBody>
      </p:sp>
      <p:pic>
        <p:nvPicPr>
          <p:cNvPr id="1026" name="Picture 2" descr="M:\Cooper\9CellTumblingPics\9CellTumbling 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Tumbling Prep Process – Frame Around Cavity</a:t>
            </a:r>
            <a:endParaRPr lang="en-US" sz="3200" dirty="0"/>
          </a:p>
        </p:txBody>
      </p:sp>
      <p:pic>
        <p:nvPicPr>
          <p:cNvPr id="2050" name="Picture 2" descr="M:\Cooper\9CellTumblingPics\9CellTumbling 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Tumbling Prep Process – Input Coupler</a:t>
            </a:r>
            <a:endParaRPr lang="en-US" sz="3200" dirty="0"/>
          </a:p>
        </p:txBody>
      </p:sp>
      <p:pic>
        <p:nvPicPr>
          <p:cNvPr id="3074" name="Picture 2" descr="M:\Cooper\9CellTumblingPics\9CellTumbling 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Tumbling Prep Process – HOM Can</a:t>
            </a:r>
            <a:endParaRPr lang="en-US" sz="3200" dirty="0"/>
          </a:p>
        </p:txBody>
      </p:sp>
      <p:pic>
        <p:nvPicPr>
          <p:cNvPr id="4098" name="Picture 2" descr="M:\Cooper\9CellTumblingPics\9CellTumbling 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Tumbling Prep Process – HOM Can</a:t>
            </a:r>
            <a:endParaRPr lang="en-US" sz="3200" dirty="0"/>
          </a:p>
        </p:txBody>
      </p:sp>
      <p:pic>
        <p:nvPicPr>
          <p:cNvPr id="6146" name="Picture 2" descr="M:\Cooper\9CellTumblingPics\9CellTumbling 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Tumbling Prep Process - Plugs</a:t>
            </a:r>
            <a:endParaRPr lang="en-US" dirty="0"/>
          </a:p>
        </p:txBody>
      </p:sp>
      <p:pic>
        <p:nvPicPr>
          <p:cNvPr id="5122" name="Picture 2" descr="M:\Cooper\9CellTumblingPics\9CellTumbling 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Tumbling Prep Process – Rinse Station</a:t>
            </a:r>
            <a:endParaRPr lang="en-US" sz="3200" dirty="0"/>
          </a:p>
        </p:txBody>
      </p:sp>
      <p:pic>
        <p:nvPicPr>
          <p:cNvPr id="7170" name="Picture 2" descr="M:\Cooper\9CellTumblingPics\9CellTumbling 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Tumbling Prep Process – Load Media</a:t>
            </a:r>
            <a:endParaRPr lang="en-US" dirty="0"/>
          </a:p>
        </p:txBody>
      </p:sp>
      <p:pic>
        <p:nvPicPr>
          <p:cNvPr id="8194" name="Picture 2" descr="M:\Cooper\9CellTumblingPics\9CellTumbling 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238</Words>
  <Application>Microsoft Office PowerPoint</Application>
  <PresentationFormat>On-screen Show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Tumbling of JLab-2 Status</vt:lpstr>
      <vt:lpstr>Tumbling Prep Process – Unloading Cavity</vt:lpstr>
      <vt:lpstr>Tumbling Prep Process – Frame Around Cavity</vt:lpstr>
      <vt:lpstr>Tumbling Prep Process – Input Coupler</vt:lpstr>
      <vt:lpstr>Tumbling Prep Process – HOM Can</vt:lpstr>
      <vt:lpstr>Tumbling Prep Process – HOM Can</vt:lpstr>
      <vt:lpstr>Tumbling Prep Process - Plugs</vt:lpstr>
      <vt:lpstr>Tumbling Prep Process – Rinse Station</vt:lpstr>
      <vt:lpstr>Tumbling Prep Process – Load Media</vt:lpstr>
      <vt:lpstr>Tumble</vt:lpstr>
      <vt:lpstr>Tumbled  </vt:lpstr>
      <vt:lpstr>Slide 12</vt:lpstr>
      <vt:lpstr>Cavity Defects</vt:lpstr>
      <vt:lpstr>Iris 1-2</vt:lpstr>
      <vt:lpstr>Iris 2-3</vt:lpstr>
      <vt:lpstr>Iris 6-7</vt:lpstr>
      <vt:lpstr>Equator 8</vt:lpstr>
      <vt:lpstr>Next Steps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Tumbling of JLab-2</dc:title>
  <dc:creator>ccooper</dc:creator>
  <cp:lastModifiedBy>ccooper</cp:lastModifiedBy>
  <cp:revision>17</cp:revision>
  <dcterms:created xsi:type="dcterms:W3CDTF">2010-07-09T18:46:22Z</dcterms:created>
  <dcterms:modified xsi:type="dcterms:W3CDTF">2010-07-12T14:26:51Z</dcterms:modified>
</cp:coreProperties>
</file>