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1126" r:id="rId2"/>
    <p:sldId id="1130" r:id="rId3"/>
    <p:sldId id="1127" r:id="rId4"/>
    <p:sldId id="1128" r:id="rId5"/>
    <p:sldId id="1131" r:id="rId6"/>
    <p:sldId id="1132" r:id="rId7"/>
    <p:sldId id="1133" r:id="rId8"/>
    <p:sldId id="1134" r:id="rId9"/>
    <p:sldId id="1135" r:id="rId10"/>
    <p:sldId id="1136" r:id="rId11"/>
    <p:sldId id="1138" r:id="rId12"/>
    <p:sldId id="1137" r:id="rId13"/>
  </p:sldIdLst>
  <p:sldSz cx="9144000" cy="6858000" type="letter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CAC"/>
    <a:srgbClr val="FFFFCC"/>
    <a:srgbClr val="CCFF66"/>
    <a:srgbClr val="CC0000"/>
    <a:srgbClr val="003300"/>
    <a:srgbClr val="000099"/>
    <a:srgbClr val="3399FF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90" autoAdjust="0"/>
    <p:restoredTop sz="91517" autoAdjust="0"/>
  </p:normalViewPr>
  <p:slideViewPr>
    <p:cSldViewPr showGuides="1">
      <p:cViewPr>
        <p:scale>
          <a:sx n="60" d="100"/>
          <a:sy n="60" d="100"/>
        </p:scale>
        <p:origin x="-2448" y="-9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4" d="100"/>
          <a:sy n="94" d="100"/>
        </p:scale>
        <p:origin x="-2508" y="-108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8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8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81F693EB-DCCC-4E6A-8D23-739B78A4A3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fld id="{1FF3FAF3-C92B-49C1-AE45-F38656F3BB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251DF5-3352-44B9-9956-C50751736D84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83D7A2-14A2-48C3-91C5-219C0BFFE690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381000" y="62484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>
            <a:noFill/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4F93493-20C5-4EC2-A341-9576BD424A11}" type="slidenum">
              <a:rPr lang="en-US"/>
              <a:pPr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382000" cy="5181600"/>
          </a:xfrm>
          <a:ln>
            <a:noFill/>
          </a:ln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2D5D5-A2DB-4C4D-A1B8-3D1C0E69325C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76200"/>
            <a:ext cx="6705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51816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dirty="0" smtClean="0"/>
              <a:t>July 12, 2010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dirty="0" smtClean="0"/>
              <a:t>ICPA Status for Monday SRF Meeting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>
              <a:defRPr/>
            </a:pPr>
            <a:fld id="{9D8E1849-43E2-41A6-A0BA-B0D913B1536C}" type="slidenum">
              <a:rPr lang="en-US"/>
              <a:pPr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381000" y="64770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131763" y="860425"/>
            <a:ext cx="8458200" cy="762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436563" y="990600"/>
            <a:ext cx="8458200" cy="762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3" name="Picture 12" descr="FermiLogo_black_transp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6775606" y="304800"/>
            <a:ext cx="2110988" cy="381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1600" b="1">
          <a:solidFill>
            <a:srgbClr val="0000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 b="1">
          <a:solidFill>
            <a:srgbClr val="37861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2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smtClean="0"/>
              <a:t>ICPA Status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sz="2000" dirty="0" smtClean="0"/>
              <a:t>Lance Cooley</a:t>
            </a:r>
          </a:p>
          <a:p>
            <a:r>
              <a:rPr lang="en-US" dirty="0" smtClean="0"/>
              <a:t>July 12, 2010</a:t>
            </a:r>
          </a:p>
          <a:p>
            <a:r>
              <a:rPr lang="en-US" dirty="0" smtClean="0"/>
              <a:t>Monday SRF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Acid work enclosure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C2D5D5-A2DB-4C4D-A1B8-3D1C0E69325C}" type="slidenum">
              <a:rPr lang="en-US" smtClean="0"/>
              <a:pPr>
                <a:defRPr/>
              </a:pPr>
              <a:t>10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  <p:pic>
        <p:nvPicPr>
          <p:cNvPr id="6147" name="Picture 3" descr="C:\Documents and Settings\ldcooley\My Documents\My Pictures\ICPA\IMG_04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5850" y="1171575"/>
            <a:ext cx="6972300" cy="5229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HPR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C2D5D5-A2DB-4C4D-A1B8-3D1C0E69325C}" type="slidenum">
              <a:rPr lang="en-US" smtClean="0"/>
              <a:pPr>
                <a:defRPr/>
              </a:pPr>
              <a:t>11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  <p:pic>
        <p:nvPicPr>
          <p:cNvPr id="1026" name="Picture 2" descr="C:\Documents and Settings\ldcooley\My Documents\My Pictures\ICPA\IMG_43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1176337"/>
            <a:ext cx="3379304" cy="4505325"/>
          </a:xfrm>
          <a:prstGeom prst="rect">
            <a:avLst/>
          </a:prstGeom>
          <a:noFill/>
        </p:spPr>
      </p:pic>
      <p:pic>
        <p:nvPicPr>
          <p:cNvPr id="1027" name="Picture 3" descr="C:\Documents and Settings\ldcooley\My Documents\My Pictures\ICPA\IMG_4373.JPG"/>
          <p:cNvPicPr>
            <a:picLocks noChangeAspect="1" noChangeArrowheads="1"/>
          </p:cNvPicPr>
          <p:nvPr/>
        </p:nvPicPr>
        <p:blipFill>
          <a:blip r:embed="rId3" cstate="print"/>
          <a:srcRect t="64355"/>
          <a:stretch>
            <a:fillRect/>
          </a:stretch>
        </p:blipFill>
        <p:spPr bwMode="auto">
          <a:xfrm>
            <a:off x="4572000" y="4876800"/>
            <a:ext cx="3197225" cy="1519376"/>
          </a:xfrm>
          <a:prstGeom prst="rect">
            <a:avLst/>
          </a:prstGeom>
          <a:noFill/>
        </p:spPr>
      </p:pic>
      <p:pic>
        <p:nvPicPr>
          <p:cNvPr id="1028" name="Picture 4" descr="C:\Documents and Settings\ldcooley\My Documents\My Pictures\ICPA\IMG_43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066800"/>
            <a:ext cx="4876800" cy="36579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Tumbling is active, by the 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C2D5D5-A2DB-4C4D-A1B8-3D1C0E69325C}" type="slidenum">
              <a:rPr lang="en-US" smtClean="0"/>
              <a:pPr>
                <a:defRPr/>
              </a:pPr>
              <a:t>12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  <p:pic>
        <p:nvPicPr>
          <p:cNvPr id="7170" name="Picture 2" descr="C:\Documents and Settings\ldcooley\My Documents\My Pictures\ICPA\IMG_04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200150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6857" t="13716" r="9145" b="11887"/>
          <a:stretch>
            <a:fillRect/>
          </a:stretch>
        </p:blipFill>
        <p:spPr bwMode="auto">
          <a:xfrm>
            <a:off x="333375" y="503238"/>
            <a:ext cx="8191500" cy="544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238125" y="166688"/>
            <a:ext cx="1438275" cy="36512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61539" tIns="30770" rIns="61539" bIns="30770">
            <a:spAutoFit/>
          </a:bodyPr>
          <a:lstStyle/>
          <a:p>
            <a:r>
              <a:rPr lang="en-US" sz="2000" b="1">
                <a:latin typeface="Tahoma" pitchFamily="34" charset="0"/>
              </a:rPr>
              <a:t>ICPA Map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2333625" y="1657350"/>
            <a:ext cx="2238375" cy="857250"/>
          </a:xfrm>
          <a:prstGeom prst="rect">
            <a:avLst/>
          </a:prstGeom>
          <a:solidFill>
            <a:srgbClr val="009900">
              <a:alpha val="2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3124200" y="1193800"/>
            <a:ext cx="115411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39" tIns="30770" rIns="61539" bIns="30770">
            <a:spAutoFit/>
          </a:bodyPr>
          <a:lstStyle/>
          <a:p>
            <a:r>
              <a:rPr lang="en-US" sz="2000"/>
              <a:t>Lab Area</a:t>
            </a: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4572000" y="1657350"/>
            <a:ext cx="2714625" cy="857250"/>
          </a:xfrm>
          <a:prstGeom prst="rect">
            <a:avLst/>
          </a:prstGeom>
          <a:solidFill>
            <a:srgbClr val="CC0000">
              <a:alpha val="2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5486400" y="1193800"/>
            <a:ext cx="18732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39" tIns="30770" rIns="61539" bIns="30770">
            <a:spAutoFit/>
          </a:bodyPr>
          <a:lstStyle/>
          <a:p>
            <a:r>
              <a:rPr lang="en-US" sz="2000"/>
              <a:t>Chemistry Area</a:t>
            </a:r>
          </a:p>
        </p:txBody>
      </p:sp>
      <p:sp>
        <p:nvSpPr>
          <p:cNvPr id="8200" name="Freeform 8"/>
          <p:cNvSpPr>
            <a:spLocks/>
          </p:cNvSpPr>
          <p:nvPr/>
        </p:nvSpPr>
        <p:spPr bwMode="auto">
          <a:xfrm>
            <a:off x="4905375" y="3771900"/>
            <a:ext cx="3238500" cy="1428750"/>
          </a:xfrm>
          <a:custGeom>
            <a:avLst/>
            <a:gdLst/>
            <a:ahLst/>
            <a:cxnLst>
              <a:cxn ang="0">
                <a:pos x="0" y="1104"/>
              </a:cxn>
              <a:cxn ang="0">
                <a:pos x="0" y="432"/>
              </a:cxn>
              <a:cxn ang="0">
                <a:pos x="1200" y="432"/>
              </a:cxn>
              <a:cxn ang="0">
                <a:pos x="1200" y="0"/>
              </a:cxn>
              <a:cxn ang="0">
                <a:pos x="3264" y="0"/>
              </a:cxn>
              <a:cxn ang="0">
                <a:pos x="3264" y="1200"/>
              </a:cxn>
              <a:cxn ang="0">
                <a:pos x="0" y="1200"/>
              </a:cxn>
              <a:cxn ang="0">
                <a:pos x="0" y="1104"/>
              </a:cxn>
            </a:cxnLst>
            <a:rect l="0" t="0" r="r" b="b"/>
            <a:pathLst>
              <a:path w="3264" h="1200">
                <a:moveTo>
                  <a:pt x="0" y="1104"/>
                </a:moveTo>
                <a:lnTo>
                  <a:pt x="0" y="432"/>
                </a:lnTo>
                <a:lnTo>
                  <a:pt x="1200" y="432"/>
                </a:lnTo>
                <a:lnTo>
                  <a:pt x="1200" y="0"/>
                </a:lnTo>
                <a:lnTo>
                  <a:pt x="3264" y="0"/>
                </a:lnTo>
                <a:lnTo>
                  <a:pt x="3264" y="1200"/>
                </a:lnTo>
                <a:lnTo>
                  <a:pt x="0" y="1200"/>
                </a:lnTo>
                <a:lnTo>
                  <a:pt x="0" y="1104"/>
                </a:lnTo>
                <a:close/>
              </a:path>
            </a:pathLst>
          </a:custGeom>
          <a:solidFill>
            <a:srgbClr val="9966FF">
              <a:alpha val="20000"/>
            </a:srgbClr>
          </a:solidFill>
          <a:ln w="38100" cmpd="sng">
            <a:solidFill>
              <a:srgbClr val="99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6172200" y="5384800"/>
            <a:ext cx="139541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39" tIns="30770" rIns="61539" bIns="30770">
            <a:spAutoFit/>
          </a:bodyPr>
          <a:lstStyle/>
          <a:p>
            <a:r>
              <a:rPr lang="en-US" sz="2000"/>
              <a:t>Clean Area</a:t>
            </a:r>
          </a:p>
        </p:txBody>
      </p:sp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7315200" y="4343400"/>
            <a:ext cx="533400" cy="533400"/>
          </a:xfrm>
          <a:prstGeom prst="rect">
            <a:avLst/>
          </a:prstGeom>
          <a:solidFill>
            <a:srgbClr val="9966FF">
              <a:alpha val="8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11" name="Rectangle 19"/>
          <p:cNvSpPr>
            <a:spLocks noChangeArrowheads="1"/>
          </p:cNvSpPr>
          <p:nvPr/>
        </p:nvSpPr>
        <p:spPr bwMode="auto">
          <a:xfrm>
            <a:off x="190500" y="6343650"/>
            <a:ext cx="42386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39" tIns="30770" rIns="61539" bIns="30770">
            <a:spAutoFit/>
          </a:bodyPr>
          <a:lstStyle/>
          <a:p>
            <a:r>
              <a:rPr lang="en-US" sz="800">
                <a:latin typeface="Times New Roman" pitchFamily="18" charset="0"/>
              </a:rPr>
              <a:t>Figure 4‑2.  Route map of ICPA activities. </a:t>
            </a:r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6858000" y="449580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A</a:t>
            </a:r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5791200" y="449580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B</a:t>
            </a:r>
          </a:p>
        </p:txBody>
      </p:sp>
      <p:sp>
        <p:nvSpPr>
          <p:cNvPr id="8214" name="Text Box 22"/>
          <p:cNvSpPr txBox="1">
            <a:spLocks noChangeArrowheads="1"/>
          </p:cNvSpPr>
          <p:nvPr/>
        </p:nvSpPr>
        <p:spPr bwMode="auto">
          <a:xfrm>
            <a:off x="6369050" y="4495800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</a:t>
            </a:r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6521450" y="3886200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429000" y="609600"/>
            <a:ext cx="31373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Industrial Building 4</a:t>
            </a:r>
            <a:endParaRPr lang="en-US" b="1" i="1" dirty="0"/>
          </a:p>
        </p:txBody>
      </p:sp>
      <p:sp>
        <p:nvSpPr>
          <p:cNvPr id="17" name="Down Arrow 16"/>
          <p:cNvSpPr/>
          <p:nvPr/>
        </p:nvSpPr>
        <p:spPr bwMode="auto">
          <a:xfrm rot="2821450">
            <a:off x="533400" y="5410200"/>
            <a:ext cx="457200" cy="5334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90600" y="5638800"/>
            <a:ext cx="1113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To ICB</a:t>
            </a:r>
            <a:endParaRPr lang="en-US" i="1" dirty="0"/>
          </a:p>
        </p:txBody>
      </p:sp>
      <p:sp>
        <p:nvSpPr>
          <p:cNvPr id="19" name="Down Arrow 18"/>
          <p:cNvSpPr/>
          <p:nvPr/>
        </p:nvSpPr>
        <p:spPr bwMode="auto">
          <a:xfrm rot="7031332">
            <a:off x="7788593" y="320992"/>
            <a:ext cx="533400" cy="5334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72400" y="762000"/>
            <a:ext cx="811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North</a:t>
            </a:r>
            <a:endParaRPr lang="en-US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journey up to now…</a:t>
            </a:r>
            <a:endParaRPr lang="en-US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June 2007 –  New TD project, Concepts for a “cavity processing facility”</a:t>
            </a:r>
          </a:p>
          <a:p>
            <a:r>
              <a:rPr lang="en-US" smtClean="0"/>
              <a:t>Nov. 2007 – Scope defined: 1-cell facility, design work begins</a:t>
            </a:r>
          </a:p>
          <a:p>
            <a:r>
              <a:rPr lang="en-US" smtClean="0"/>
              <a:t>Jan. 2008 – “Facility” is an “Apparatus”</a:t>
            </a:r>
          </a:p>
          <a:p>
            <a:r>
              <a:rPr lang="en-US" smtClean="0"/>
              <a:t>June 2008 – Conceptual design finished </a:t>
            </a:r>
          </a:p>
          <a:p>
            <a:r>
              <a:rPr lang="en-US" smtClean="0"/>
              <a:t>July 21, 2008 – Independent panel reviews and approves design</a:t>
            </a:r>
          </a:p>
          <a:p>
            <a:r>
              <a:rPr lang="en-US" smtClean="0"/>
              <a:t>Aug. 2008 to May 2009 – procurement of major equipment</a:t>
            </a:r>
          </a:p>
          <a:p>
            <a:r>
              <a:rPr lang="en-US" smtClean="0"/>
              <a:t>Nov. 08 to June 09 – Installation of class 10 module clean room, most UPW items except buffer tank</a:t>
            </a:r>
          </a:p>
          <a:p>
            <a:r>
              <a:rPr lang="en-US" smtClean="0"/>
              <a:t>Aug. 08 to May 09 – Preparation of environmental permits</a:t>
            </a:r>
          </a:p>
          <a:p>
            <a:r>
              <a:rPr lang="en-US" smtClean="0"/>
              <a:t> Sept. 23, 2009 – Wastewater pre-treatment permit awarded</a:t>
            </a:r>
          </a:p>
          <a:p>
            <a:r>
              <a:rPr lang="en-US" smtClean="0"/>
              <a:t>October 5, 2009 – Air emissions permit (Labwide) awarded</a:t>
            </a:r>
          </a:p>
          <a:p>
            <a:r>
              <a:rPr lang="en-US" smtClean="0"/>
              <a:t>Nov. 09 – Mar. 2010 – Final installation of UPW system (FNAL completed work under vendor cure order)</a:t>
            </a:r>
          </a:p>
          <a:p>
            <a:r>
              <a:rPr lang="en-US" smtClean="0"/>
              <a:t>Jan. 2010 – June 2010 – Chemistry area renovation and construction</a:t>
            </a:r>
          </a:p>
          <a:p>
            <a:r>
              <a:rPr lang="en-US" smtClean="0"/>
              <a:t>June 2010 – HPR tool begins ORC</a:t>
            </a:r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5A62F-10CE-4303-BFE5-EC522078D7B7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5800" y="6477000"/>
            <a:ext cx="1905000" cy="304800"/>
          </a:xfrm>
        </p:spPr>
        <p:txBody>
          <a:bodyPr/>
          <a:lstStyle/>
          <a:p>
            <a:r>
              <a:rPr lang="en-US" smtClean="0"/>
              <a:t>June 09,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819400" y="6477000"/>
            <a:ext cx="3657600" cy="304800"/>
          </a:xfrm>
        </p:spPr>
        <p:txBody>
          <a:bodyPr/>
          <a:lstStyle/>
          <a:p>
            <a:r>
              <a:rPr lang="en-US" smtClean="0"/>
              <a:t>ILC ART Review at Fermilab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Present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Chemistry</a:t>
            </a:r>
          </a:p>
          <a:p>
            <a:r>
              <a:rPr lang="en-US" smtClean="0"/>
              <a:t>Chemistry area construction and installation of major items is 99% complete</a:t>
            </a:r>
          </a:p>
          <a:p>
            <a:pPr lvl="1"/>
            <a:r>
              <a:rPr lang="en-US" smtClean="0"/>
              <a:t>Air flow tests, balancing will occur ~this week</a:t>
            </a:r>
          </a:p>
          <a:p>
            <a:pPr lvl="1"/>
            <a:r>
              <a:rPr lang="en-US" smtClean="0"/>
              <a:t>Minor finishing work remains on acid work enclosure</a:t>
            </a:r>
          </a:p>
          <a:p>
            <a:r>
              <a:rPr lang="en-US" smtClean="0"/>
              <a:t>Electropolishing tool assembly is beginning (Target: 30 Sept)</a:t>
            </a:r>
          </a:p>
          <a:p>
            <a:pPr lvl="1"/>
            <a:r>
              <a:rPr lang="en-US" smtClean="0"/>
              <a:t>Unique, FNAL-designed item</a:t>
            </a:r>
          </a:p>
          <a:p>
            <a:pPr lvl="1"/>
            <a:r>
              <a:rPr lang="en-US" smtClean="0"/>
              <a:t>Modifications to include water cooling</a:t>
            </a:r>
          </a:p>
          <a:p>
            <a:r>
              <a:rPr lang="en-US" smtClean="0"/>
              <a:t>EP controls development is in process (Target: 30 Sept)</a:t>
            </a:r>
          </a:p>
          <a:p>
            <a:r>
              <a:rPr lang="en-US" smtClean="0"/>
              <a:t>ORC issues under development (Target: 1 Jan 2011)</a:t>
            </a:r>
          </a:p>
          <a:p>
            <a:endParaRPr lang="en-US" smtClean="0"/>
          </a:p>
          <a:p>
            <a:r>
              <a:rPr lang="en-US" smtClean="0"/>
              <a:t>HPR and Clean Room</a:t>
            </a:r>
          </a:p>
          <a:p>
            <a:r>
              <a:rPr lang="en-US" smtClean="0"/>
              <a:t>HPR system in ORC phase (Target ops: 1 October)</a:t>
            </a:r>
          </a:p>
          <a:p>
            <a:pPr lvl="1"/>
            <a:r>
              <a:rPr lang="en-US" smtClean="0"/>
              <a:t>Pressure test this week, followed by shake-down per ANL procedures</a:t>
            </a:r>
          </a:p>
          <a:p>
            <a:pPr lvl="1"/>
            <a:r>
              <a:rPr lang="en-US" smtClean="0"/>
              <a:t>After TD shake-down, formal procedures go to review committee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D5D5-A2DB-4C4D-A1B8-3D1C0E69325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June 2009 – chemistry area</a:t>
            </a:r>
            <a:endParaRPr lang="en-US" dirty="0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D5D5-A2DB-4C4D-A1B8-3D1C0E69325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9" name="Picture 5" descr="Q:\TD_SCRF\IB4 Single-Cell CPF\Construction photos\East side ICPA\Area work\P00016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4718" y="1295400"/>
            <a:ext cx="7294563" cy="48630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Jan. 2010</a:t>
            </a:r>
            <a:endParaRPr lang="en-US" dirty="0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D5D5-A2DB-4C4D-A1B8-3D1C0E69325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050" name="Picture 2" descr="Q:\TD_SCRF\IB4 Single-Cell CPF\Construction photos\East side ICPA\Area work\P00018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219200"/>
            <a:ext cx="3581400" cy="2387600"/>
          </a:xfrm>
          <a:prstGeom prst="rect">
            <a:avLst/>
          </a:prstGeom>
          <a:noFill/>
        </p:spPr>
      </p:pic>
      <p:pic>
        <p:nvPicPr>
          <p:cNvPr id="2052" name="Picture 4" descr="Q:\TD_SCRF\IB4 Single-Cell CPF\Construction photos\East side ICPA\Area work\P00018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429000"/>
            <a:ext cx="4233863" cy="2822575"/>
          </a:xfrm>
          <a:prstGeom prst="rect">
            <a:avLst/>
          </a:prstGeom>
          <a:noFill/>
        </p:spPr>
      </p:pic>
      <p:pic>
        <p:nvPicPr>
          <p:cNvPr id="2053" name="Picture 5" descr="Q:\TD_SCRF\IB4 Single-Cell CPF\Construction photos\East side ICPA\Area work\P00018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533400"/>
            <a:ext cx="3962400" cy="2641600"/>
          </a:xfrm>
          <a:prstGeom prst="rect">
            <a:avLst/>
          </a:prstGeom>
          <a:noFill/>
        </p:spPr>
      </p:pic>
      <p:pic>
        <p:nvPicPr>
          <p:cNvPr id="2054" name="Picture 6" descr="Q:\TD_SCRF\IB4 Single-Cell CPF\Construction photos\East side ICPA\Area work\P000188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2667000"/>
            <a:ext cx="2487084" cy="3730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Scrubber arrives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D5D5-A2DB-4C4D-A1B8-3D1C0E69325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3075" name="Picture 3" descr="Q:\TD_SCRF\IB4 Single-Cell CPF\Construction photos\East side ICPA\Area work\P00019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095374"/>
            <a:ext cx="3587750" cy="5381626"/>
          </a:xfrm>
          <a:prstGeom prst="rect">
            <a:avLst/>
          </a:prstGeom>
          <a:noFill/>
        </p:spPr>
      </p:pic>
      <p:pic>
        <p:nvPicPr>
          <p:cNvPr id="3076" name="Picture 4" descr="Q:\TD_SCRF\IB4 Single-Cell CPF\Construction photos\East side ICPA\Area work\P00019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27200" y="1077912"/>
            <a:ext cx="3548592" cy="5322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Electricity, Lights, HVAC</a:t>
            </a:r>
            <a:endParaRPr lang="en-US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D5D5-A2DB-4C4D-A1B8-3D1C0E69325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5800" y="6477000"/>
            <a:ext cx="1905000" cy="304800"/>
          </a:xfrm>
        </p:spPr>
        <p:txBody>
          <a:bodyPr/>
          <a:lstStyle/>
          <a:p>
            <a:r>
              <a:rPr lang="en-US" smtClean="0"/>
              <a:t>June 09, 2010</a:t>
            </a:r>
            <a:endParaRPr lang="en-US" dirty="0"/>
          </a:p>
        </p:txBody>
      </p:sp>
      <p:pic>
        <p:nvPicPr>
          <p:cNvPr id="4098" name="Picture 2" descr="Q:\TD_SCRF\IB4 Single-Cell CPF\Construction photos\East side ICPA\Area work\P00019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19200"/>
            <a:ext cx="4457700" cy="2971800"/>
          </a:xfrm>
          <a:prstGeom prst="rect">
            <a:avLst/>
          </a:prstGeom>
          <a:noFill/>
        </p:spPr>
      </p:pic>
      <p:pic>
        <p:nvPicPr>
          <p:cNvPr id="4100" name="Picture 4" descr="Q:\TD_SCRF\IB4 Single-Cell CPF\Construction photos\East side ICPA\Area work\P00019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295400"/>
            <a:ext cx="4293393" cy="2862262"/>
          </a:xfrm>
          <a:prstGeom prst="rect">
            <a:avLst/>
          </a:prstGeom>
          <a:noFill/>
        </p:spPr>
      </p:pic>
      <p:pic>
        <p:nvPicPr>
          <p:cNvPr id="4101" name="Picture 5" descr="Q:\TD_SCRF\IB4 Single-Cell CPF\Construction photos\East side ICPA\Area work\P000199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962400"/>
            <a:ext cx="4184650" cy="2789767"/>
          </a:xfrm>
          <a:prstGeom prst="rect">
            <a:avLst/>
          </a:prstGeom>
          <a:noFill/>
        </p:spPr>
      </p:pic>
      <p:pic>
        <p:nvPicPr>
          <p:cNvPr id="4103" name="Picture 7" descr="Q:\TD_SCRF\IB4 Single-Cell CPF\Construction photos\East side ICPA\Area work\P000198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4038600"/>
            <a:ext cx="4121945" cy="2747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Acid storage 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C2D5D5-A2DB-4C4D-A1B8-3D1C0E69325C}" type="slidenum">
              <a:rPr lang="en-US" smtClean="0"/>
              <a:pPr>
                <a:defRPr/>
              </a:pPr>
              <a:t>9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  <p:pic>
        <p:nvPicPr>
          <p:cNvPr id="5122" name="Picture 2" descr="Q:\TD_SCRF\IB4 Single-Cell CPF\Construction photos\East side ICPA\Area work\P00020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90600"/>
            <a:ext cx="4343400" cy="2895600"/>
          </a:xfrm>
          <a:prstGeom prst="rect">
            <a:avLst/>
          </a:prstGeom>
          <a:noFill/>
        </p:spPr>
      </p:pic>
      <p:pic>
        <p:nvPicPr>
          <p:cNvPr id="5123" name="Picture 3" descr="Q:\TD_SCRF\IB4 Single-Cell CPF\Construction photos\East side ICPA\Area work\P00020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143000"/>
            <a:ext cx="3652838" cy="2435225"/>
          </a:xfrm>
          <a:prstGeom prst="rect">
            <a:avLst/>
          </a:prstGeom>
          <a:noFill/>
        </p:spPr>
      </p:pic>
      <p:pic>
        <p:nvPicPr>
          <p:cNvPr id="5124" name="Picture 4" descr="Q:\TD_SCRF\IB4 Single-Cell CPF\Construction photos\East side ICPA\Area work\P00020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429000"/>
            <a:ext cx="4445795" cy="2963863"/>
          </a:xfrm>
          <a:prstGeom prst="rect">
            <a:avLst/>
          </a:prstGeom>
          <a:noFill/>
        </p:spPr>
      </p:pic>
      <p:pic>
        <p:nvPicPr>
          <p:cNvPr id="5125" name="Picture 5" descr="Q:\TD_SCRF\IB4 Single-Cell CPF\Construction photos\East side ICPA\Area work\P000208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5425" y="3733800"/>
            <a:ext cx="4346575" cy="28977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RT Review template">
  <a:themeElements>
    <a:clrScheme name="">
      <a:dk1>
        <a:srgbClr val="000000"/>
      </a:dk1>
      <a:lt1>
        <a:srgbClr val="FFFFF7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A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DE TESLA 03-05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DE TESLA 03-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DE TESLA 03-05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Review template</Template>
  <TotalTime>71</TotalTime>
  <Words>375</Words>
  <Application>Microsoft Office PowerPoint</Application>
  <PresentationFormat>Letter Paper (8.5x11 in)</PresentationFormat>
  <Paragraphs>70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ART Review template</vt:lpstr>
      <vt:lpstr>ICPA Status</vt:lpstr>
      <vt:lpstr>Slide 2</vt:lpstr>
      <vt:lpstr>The journey up to now…</vt:lpstr>
      <vt:lpstr>Present status</vt:lpstr>
      <vt:lpstr>June 2009 – chemistry area</vt:lpstr>
      <vt:lpstr>Jan. 2010</vt:lpstr>
      <vt:lpstr>Scrubber arrives</vt:lpstr>
      <vt:lpstr>Electricity, Lights, HVAC</vt:lpstr>
      <vt:lpstr>Acid storage area</vt:lpstr>
      <vt:lpstr>Acid work enclosure</vt:lpstr>
      <vt:lpstr>HPR</vt:lpstr>
      <vt:lpstr>Tumbling is active, by the way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ICPA Status</dc:title>
  <dc:creator>Lance D. Cooley x6797 14658N</dc:creator>
  <cp:lastModifiedBy>Lance D. Cooley x6797 14658N</cp:lastModifiedBy>
  <cp:revision>11</cp:revision>
  <cp:lastPrinted>2001-03-27T18:51:47Z</cp:lastPrinted>
  <dcterms:created xsi:type="dcterms:W3CDTF">2010-07-12T13:05:58Z</dcterms:created>
  <dcterms:modified xsi:type="dcterms:W3CDTF">2010-07-12T14:30:08Z</dcterms:modified>
</cp:coreProperties>
</file>