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6"/>
  </p:notesMasterIdLst>
  <p:sldIdLst>
    <p:sldId id="256" r:id="rId2"/>
    <p:sldId id="281" r:id="rId3"/>
    <p:sldId id="282" r:id="rId4"/>
    <p:sldId id="283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760" autoAdjust="0"/>
    <p:restoredTop sz="94660"/>
  </p:normalViewPr>
  <p:slideViewPr>
    <p:cSldViewPr snapToObjects="1">
      <p:cViewPr>
        <p:scale>
          <a:sx n="125" d="100"/>
          <a:sy n="125" d="100"/>
        </p:scale>
        <p:origin x="-213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10.7.20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3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8100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2010.07.20: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316" y="1066800"/>
            <a:ext cx="78724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(1)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HIT-001, TOS-001,IHEP_01 ;  no HOM 9 cell cavities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field measurements </a:t>
            </a:r>
          </a:p>
          <a:p>
            <a:r>
              <a:rPr kumimoji="1" lang="en-US" altLang="ja-JP" sz="2000" dirty="0" smtClean="0"/>
              <a:t>          </a:t>
            </a:r>
            <a:r>
              <a:rPr kumimoji="1" lang="en-US" altLang="ja-JP" sz="2000" dirty="0" smtClean="0"/>
              <a:t> HIT-001:  </a:t>
            </a:r>
            <a:r>
              <a:rPr kumimoji="1" lang="en-US" altLang="ja-JP" sz="2000" dirty="0" smtClean="0"/>
              <a:t>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VT  </a:t>
            </a:r>
            <a:r>
              <a:rPr kumimoji="1" lang="en-US" altLang="ja-JP" sz="2000" dirty="0" smtClean="0"/>
              <a:t> 35MV</a:t>
            </a:r>
            <a:r>
              <a:rPr kumimoji="1" lang="en-US" altLang="ja-JP" sz="2000" dirty="0" smtClean="0"/>
              <a:t>/m @ Q0</a:t>
            </a:r>
            <a:r>
              <a:rPr kumimoji="1" lang="en-US" altLang="ja-JP" sz="2000" dirty="0" smtClean="0"/>
              <a:t>=0.65E10        June 24,2010  </a:t>
            </a:r>
          </a:p>
          <a:p>
            <a:r>
              <a:rPr kumimoji="1" lang="en-US" altLang="ja-JP" sz="2000" dirty="0" smtClean="0"/>
              <a:t>           TOS-001</a:t>
            </a:r>
            <a:r>
              <a:rPr kumimoji="1" lang="en-US" altLang="ja-JP" sz="2000" dirty="0" smtClean="0"/>
              <a:t>: 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VT 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8.6</a:t>
            </a:r>
            <a:r>
              <a:rPr kumimoji="1" lang="en-US" altLang="ja-JP" sz="2000" dirty="0" smtClean="0"/>
              <a:t>MV</a:t>
            </a:r>
            <a:r>
              <a:rPr kumimoji="1" lang="en-US" altLang="ja-JP" sz="2000" dirty="0" smtClean="0"/>
              <a:t>/m</a:t>
            </a:r>
            <a:r>
              <a:rPr lang="en-US" altLang="ja-JP" sz="2000" dirty="0" smtClean="0"/>
              <a:t> @ Q0=</a:t>
            </a:r>
            <a:r>
              <a:rPr lang="en-US" altLang="ja-JP" sz="2000" dirty="0" smtClean="0"/>
              <a:t>0.41E10       </a:t>
            </a:r>
            <a:r>
              <a:rPr kumimoji="1" lang="en-US" altLang="ja-JP" sz="2000" dirty="0" smtClean="0"/>
              <a:t>July 08,2010</a:t>
            </a:r>
          </a:p>
          <a:p>
            <a:r>
              <a:rPr lang="en-US" altLang="ja-JP" sz="2000" dirty="0" smtClean="0"/>
              <a:t>           IHEP_01:  </a:t>
            </a:r>
            <a:r>
              <a:rPr lang="en-US" altLang="ja-JP" sz="2000" dirty="0" smtClean="0"/>
              <a:t>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VT </a:t>
            </a:r>
            <a:r>
              <a:rPr lang="en-US" altLang="ja-JP" sz="2000" dirty="0" smtClean="0"/>
              <a:t> 20MV</a:t>
            </a:r>
            <a:r>
              <a:rPr lang="en-US" altLang="ja-JP" sz="2000" dirty="0" smtClean="0"/>
              <a:t>/</a:t>
            </a:r>
            <a:r>
              <a:rPr lang="en-US" altLang="ja-JP" sz="2000" dirty="0" smtClean="0"/>
              <a:t>m @ </a:t>
            </a:r>
            <a:r>
              <a:rPr lang="en-US" altLang="ja-JP" sz="2000" dirty="0" smtClean="0"/>
              <a:t>Q0=</a:t>
            </a:r>
            <a:r>
              <a:rPr lang="en-US" altLang="ja-JP" sz="2000" dirty="0" smtClean="0"/>
              <a:t>0.16E10        July 01,2010  </a:t>
            </a:r>
            <a:endParaRPr kumimoji="1" lang="en-US" altLang="ja-JP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25316" y="4996933"/>
            <a:ext cx="820594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(3)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KEK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-FNAL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collaboration;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 on RI-026 and AES-001</a:t>
            </a:r>
            <a:endParaRPr lang="en-US" altLang="ja-JP" sz="2000" dirty="0" smtClean="0">
              <a:solidFill>
                <a:srgbClr val="000090"/>
              </a:solidFill>
            </a:endParaRPr>
          </a:p>
          <a:p>
            <a:r>
              <a:rPr kumimoji="1" lang="en-US" altLang="ja-JP" sz="2000" dirty="0" smtClean="0"/>
              <a:t>     </a:t>
            </a:r>
            <a:r>
              <a:rPr kumimoji="1" lang="en-US" altLang="ja-JP" sz="2000" dirty="0" smtClean="0"/>
              <a:t> These cavities were borrowed for the tuning machine commissioning, and</a:t>
            </a:r>
          </a:p>
          <a:p>
            <a:r>
              <a:rPr lang="en-US" altLang="ja-JP" sz="2000" dirty="0" smtClean="0"/>
              <a:t>       local grinding studies</a:t>
            </a:r>
            <a:r>
              <a:rPr kumimoji="1" lang="en-US" altLang="ja-JP" sz="2000" dirty="0" smtClean="0"/>
              <a:t>. 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     </a:t>
            </a:r>
            <a:r>
              <a:rPr lang="en-US" altLang="ja-JP" sz="2000" dirty="0" smtClean="0"/>
              <a:t> The cavities were arrived at STF in last week, </a:t>
            </a:r>
          </a:p>
          <a:p>
            <a:r>
              <a:rPr lang="en-US" altLang="ja-JP" sz="2000" dirty="0" smtClean="0"/>
              <a:t>       </a:t>
            </a:r>
            <a:r>
              <a:rPr lang="en-US" altLang="ja-JP" sz="2000" dirty="0" smtClean="0"/>
              <a:t>and under preparation of surface inspection as received state.</a:t>
            </a:r>
            <a:endParaRPr kumimoji="1" lang="en-US" altLang="ja-JP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46910" y="2667000"/>
            <a:ext cx="854307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(2)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KEK-JLAB collaboration; JLAB LG-01 for local grinding</a:t>
            </a:r>
          </a:p>
          <a:p>
            <a:r>
              <a:rPr lang="en-US" altLang="ja-JP" sz="2000" dirty="0" smtClean="0"/>
              <a:t>      2</a:t>
            </a:r>
            <a:r>
              <a:rPr lang="en-US" altLang="ja-JP" sz="2000" baseline="30000" dirty="0" smtClean="0"/>
              <a:t>nd</a:t>
            </a:r>
            <a:r>
              <a:rPr lang="en-US" altLang="ja-JP" sz="2000" dirty="0" smtClean="0"/>
              <a:t> local grinding and 30um EP finish were over. </a:t>
            </a:r>
          </a:p>
          <a:p>
            <a:r>
              <a:rPr lang="en-US" altLang="ja-JP" sz="2000" dirty="0" smtClean="0"/>
              <a:t>      Then molding again and found that it became more smooth &amp; better surface.</a:t>
            </a:r>
          </a:p>
          <a:p>
            <a:r>
              <a:rPr kumimoji="1" lang="en-US" altLang="ja-JP" sz="2000" dirty="0" smtClean="0"/>
              <a:t>     </a:t>
            </a:r>
            <a:r>
              <a:rPr kumimoji="1" lang="en-US" altLang="ja-JP" sz="2000" dirty="0" smtClean="0"/>
              <a:t> After several 5um </a:t>
            </a:r>
            <a:r>
              <a:rPr kumimoji="1" lang="en-US" altLang="ja-JP" sz="2000" dirty="0" smtClean="0"/>
              <a:t>EP</a:t>
            </a:r>
            <a:r>
              <a:rPr kumimoji="1" lang="en-US" altLang="ja-JP" sz="2000" dirty="0" smtClean="0"/>
              <a:t> &amp; water rinse study, </a:t>
            </a:r>
          </a:p>
          <a:p>
            <a:r>
              <a:rPr lang="en-US" altLang="ja-JP" sz="2000" dirty="0" smtClean="0"/>
              <a:t>         </a:t>
            </a:r>
            <a:r>
              <a:rPr kumimoji="1" lang="en-US" altLang="ja-JP" sz="2000" dirty="0" smtClean="0"/>
              <a:t>brown stain problems has been suppressed.</a:t>
            </a:r>
          </a:p>
          <a:p>
            <a:r>
              <a:rPr lang="en-US" altLang="ja-JP" sz="1400" dirty="0" smtClean="0"/>
              <a:t>  </a:t>
            </a:r>
            <a:r>
              <a:rPr kumimoji="1" lang="en-US" altLang="ja-JP" sz="1400" dirty="0" smtClean="0"/>
              <a:t>          (Later, I will summarize the rinsing study for suppression of brown stains in 9-cell cavity.) </a:t>
            </a:r>
          </a:p>
          <a:p>
            <a:r>
              <a:rPr lang="en-US" altLang="ja-JP" sz="2000" dirty="0" smtClean="0"/>
              <a:t>      </a:t>
            </a:r>
            <a:r>
              <a:rPr kumimoji="1" lang="en-US" altLang="ja-JP" sz="2000" dirty="0" smtClean="0"/>
              <a:t>The cavity was sent back to JLAB, now in Narita airport. </a:t>
            </a:r>
          </a:p>
          <a:p>
            <a:endParaRPr kumimoji="1" lang="en-US" altLang="ja-JP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Hitachi-cavity-narrow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"/>
            <a:ext cx="5257800" cy="2239433"/>
          </a:xfrm>
          <a:prstGeom prst="rect">
            <a:avLst/>
          </a:prstGeom>
        </p:spPr>
      </p:pic>
      <p:pic>
        <p:nvPicPr>
          <p:cNvPr id="3" name="図 2" descr="HIT-001_VT-results.tif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200" y="2167591"/>
            <a:ext cx="6076950" cy="46904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oshiba-cav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0"/>
            <a:ext cx="3886200" cy="2590800"/>
          </a:xfrm>
          <a:prstGeom prst="rect">
            <a:avLst/>
          </a:prstGeom>
        </p:spPr>
      </p:pic>
      <p:pic>
        <p:nvPicPr>
          <p:cNvPr id="6" name="図 5" descr="tos-01-VT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334995"/>
            <a:ext cx="5981700" cy="45230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HEP-VT_0701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96" y="2229747"/>
            <a:ext cx="5632450" cy="4512798"/>
          </a:xfrm>
          <a:prstGeom prst="rect">
            <a:avLst/>
          </a:prstGeom>
        </p:spPr>
      </p:pic>
      <p:pic>
        <p:nvPicPr>
          <p:cNvPr id="7" name="図 6" descr="IHEP-LL-cavity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28600"/>
            <a:ext cx="6603787" cy="20011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68719" y="2406134"/>
            <a:ext cx="2811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CBP, anneal, BCP, pre-tuning</a:t>
            </a:r>
          </a:p>
          <a:p>
            <a:r>
              <a:rPr lang="en-US" altLang="ja-JP" dirty="0" smtClean="0"/>
              <a:t>     </a:t>
            </a:r>
            <a:r>
              <a:rPr kumimoji="1" lang="en-US" altLang="ja-JP" dirty="0" smtClean="0"/>
              <a:t> at IHEP,</a:t>
            </a:r>
          </a:p>
          <a:p>
            <a:endParaRPr kumimoji="1" lang="ja-JP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11546" y="3352800"/>
            <a:ext cx="2435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degreasing, HPR, baking</a:t>
            </a:r>
          </a:p>
          <a:p>
            <a:r>
              <a:rPr lang="en-US" altLang="ja-JP" dirty="0" smtClean="0"/>
              <a:t>     </a:t>
            </a:r>
            <a:r>
              <a:rPr kumimoji="1" lang="en-US" altLang="ja-JP" dirty="0" smtClean="0"/>
              <a:t>         at KEK,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247</Words>
  <Application>Microsoft Macintosh PowerPoint</Application>
  <PresentationFormat>画面に合わせる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76</cp:revision>
  <dcterms:created xsi:type="dcterms:W3CDTF">2010-07-20T08:29:05Z</dcterms:created>
  <dcterms:modified xsi:type="dcterms:W3CDTF">2010-07-20T08:57:01Z</dcterms:modified>
</cp:coreProperties>
</file>