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2" r:id="rId3"/>
    <p:sldId id="257" r:id="rId4"/>
    <p:sldId id="259" r:id="rId5"/>
    <p:sldId id="264" r:id="rId6"/>
    <p:sldId id="261" r:id="rId7"/>
    <p:sldId id="260" r:id="rId8"/>
    <p:sldId id="258" r:id="rId9"/>
    <p:sldId id="265" r:id="rId10"/>
    <p:sldId id="266" r:id="rId11"/>
    <p:sldId id="267" r:id="rId12"/>
    <p:sldId id="268" r:id="rId13"/>
    <p:sldId id="272" r:id="rId14"/>
    <p:sldId id="273" r:id="rId15"/>
    <p:sldId id="274" r:id="rId16"/>
    <p:sldId id="275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61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78F26-8632-4CBB-82FB-5FF01730D10A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1C37B-B9E9-4190-B7DE-6B366C8623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969EC2-A8ED-4C6E-95EC-73B1516ECD6B}" type="slidenum">
              <a:rPr lang="en-US"/>
              <a:pPr/>
              <a:t>13</a:t>
            </a:fld>
            <a:endParaRPr lang="en-US"/>
          </a:p>
        </p:txBody>
      </p:sp>
      <p:sp>
        <p:nvSpPr>
          <p:cNvPr id="75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8CF38D-F60A-4101-9EB4-CDC422887804}" type="slidenum">
              <a:rPr lang="en-US"/>
              <a:pPr/>
              <a:t>14</a:t>
            </a:fld>
            <a:endParaRPr lang="en-US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845A61-2AC3-4C51-AE5A-36E623F71E95}" type="slidenum">
              <a:rPr lang="en-US"/>
              <a:pPr/>
              <a:t>15</a:t>
            </a:fld>
            <a:endParaRPr lang="en-US"/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626D94-8183-41B6-9670-E9E7F39DE261}" type="slidenum">
              <a:rPr lang="en-US"/>
              <a:pPr/>
              <a:t>16</a:t>
            </a:fld>
            <a:endParaRPr lang="en-US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975A7E-B1CB-4530-A2A0-93D29E996F1F}" type="slidenum">
              <a:rPr lang="en-US"/>
              <a:pPr/>
              <a:t>2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989C04-C37B-40B9-9919-C96948F18917}" type="slidenum">
              <a:rPr lang="en-US"/>
              <a:pPr/>
              <a:t>5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1C37B-B9E9-4190-B7DE-6B366C86239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8FEFD-F6FE-4AE8-ADD4-CB92AE9CFACD}" type="datetimeFigureOut">
              <a:rPr lang="en-US" smtClean="0"/>
              <a:pPr/>
              <a:t>7/9/2010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58795-C44E-4AE3-9DE4-F236C98F5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609600"/>
            <a:ext cx="6281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Simulation of the RPC Response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3276600"/>
            <a:ext cx="32740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José </a:t>
            </a:r>
            <a:r>
              <a:rPr lang="en-US" sz="2000" b="1" dirty="0" err="1" smtClean="0"/>
              <a:t>Repond</a:t>
            </a:r>
            <a:endParaRPr lang="en-US" sz="2000" b="1" dirty="0" smtClean="0"/>
          </a:p>
          <a:p>
            <a:r>
              <a:rPr lang="en-US" sz="2000" b="1" dirty="0" smtClean="0"/>
              <a:t>Argonne National Laboratory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98674" y="5791200"/>
            <a:ext cx="3483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SiD</a:t>
            </a:r>
            <a:r>
              <a:rPr lang="en-US" dirty="0" smtClean="0"/>
              <a:t> Calorimeter Meeting, by phone</a:t>
            </a:r>
          </a:p>
          <a:p>
            <a:pPr algn="ctr"/>
            <a:r>
              <a:rPr lang="en-US" dirty="0" smtClean="0"/>
              <a:t>July 15, 2010</a:t>
            </a:r>
            <a:endParaRPr lang="en-US" dirty="0"/>
          </a:p>
        </p:txBody>
      </p:sp>
      <p:pic>
        <p:nvPicPr>
          <p:cNvPr id="5" name="Picture 4" descr="P10100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75977"/>
            <a:ext cx="3581400" cy="4777411"/>
          </a:xfrm>
          <a:prstGeom prst="rect">
            <a:avLst/>
          </a:prstGeom>
          <a:noFill/>
        </p:spPr>
      </p:pic>
      <p:pic>
        <p:nvPicPr>
          <p:cNvPr id="8" name="Picture 14" descr="t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8999" y="2147887"/>
            <a:ext cx="1478559" cy="671513"/>
          </a:xfrm>
          <a:prstGeom prst="rect">
            <a:avLst/>
          </a:prstGeom>
          <a:noFill/>
        </p:spPr>
      </p:pic>
      <p:pic>
        <p:nvPicPr>
          <p:cNvPr id="9" name="Picture 5" descr="Argonn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2133600"/>
            <a:ext cx="1676400" cy="707107"/>
          </a:xfrm>
          <a:prstGeom prst="rect">
            <a:avLst/>
          </a:prstGeom>
          <a:noFill/>
        </p:spPr>
      </p:pic>
      <p:pic>
        <p:nvPicPr>
          <p:cNvPr id="10" name="Picture 9" descr="tmp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0200" y="4343400"/>
            <a:ext cx="2301440" cy="11507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53437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Tuning III</a:t>
            </a:r>
            <a:endParaRPr lang="en-US" sz="2000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Tune parameter </a:t>
            </a:r>
            <a:r>
              <a:rPr lang="en-US" sz="3200" b="1" dirty="0" err="1" smtClean="0"/>
              <a:t>dist_cut</a:t>
            </a:r>
            <a:endParaRPr lang="en-US" sz="3200" b="1" dirty="0"/>
          </a:p>
        </p:txBody>
      </p:sp>
      <p:pic>
        <p:nvPicPr>
          <p:cNvPr id="3" name="Picture 8" descr="t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213100"/>
            <a:ext cx="40386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00200" y="1600200"/>
            <a:ext cx="523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Adjust </a:t>
            </a:r>
            <a:r>
              <a:rPr lang="en-US" b="1" dirty="0" err="1" smtClean="0">
                <a:solidFill>
                  <a:srgbClr val="FF0000"/>
                </a:solidFill>
              </a:rPr>
              <a:t>dist_cut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 reproduce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baseline="-25000" dirty="0" smtClean="0"/>
              <a:t>hits</a:t>
            </a:r>
            <a:r>
              <a:rPr lang="en-US" dirty="0" smtClean="0"/>
              <a:t> for 4 GeV positrons</a:t>
            </a:r>
            <a:endParaRPr lang="en-US" dirty="0"/>
          </a:p>
        </p:txBody>
      </p:sp>
      <p:pic>
        <p:nvPicPr>
          <p:cNvPr id="5" name="Picture 4" descr="t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6" y="2327200"/>
            <a:ext cx="3876674" cy="42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19800" y="2743200"/>
            <a:ext cx="166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GeV Positrons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51666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Tuning IV</a:t>
            </a:r>
            <a:endParaRPr lang="en-US" sz="2000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Cross – check with </a:t>
            </a:r>
            <a:r>
              <a:rPr lang="en-US" sz="3200" b="1" dirty="0" err="1" smtClean="0"/>
              <a:t>pions</a:t>
            </a:r>
            <a:endParaRPr lang="en-US" sz="3200" b="1" dirty="0"/>
          </a:p>
        </p:txBody>
      </p:sp>
      <p:pic>
        <p:nvPicPr>
          <p:cNvPr id="3" name="Picture 2" descr="t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71600"/>
            <a:ext cx="5486400" cy="5341241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172200" y="2667000"/>
            <a:ext cx="19065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/>
              <a:t>Fit to 2 components</a:t>
            </a:r>
          </a:p>
          <a:p>
            <a:endParaRPr lang="en-US" sz="1400" b="0" dirty="0"/>
          </a:p>
          <a:p>
            <a:r>
              <a:rPr lang="en-US" sz="1400" b="0" dirty="0"/>
              <a:t>    - </a:t>
            </a:r>
            <a:r>
              <a:rPr lang="en-US" sz="1400" b="0" dirty="0" err="1">
                <a:solidFill>
                  <a:srgbClr val="FF0000"/>
                </a:solidFill>
              </a:rPr>
              <a:t>Pions</a:t>
            </a:r>
            <a:r>
              <a:rPr lang="en-US" sz="1400" b="0" dirty="0"/>
              <a:t> (from MC)</a:t>
            </a:r>
          </a:p>
          <a:p>
            <a:r>
              <a:rPr lang="en-US" sz="1400" b="0" dirty="0"/>
              <a:t>    - </a:t>
            </a:r>
            <a:r>
              <a:rPr lang="en-US" sz="1400" b="0" dirty="0">
                <a:solidFill>
                  <a:srgbClr val="66FF66"/>
                </a:solidFill>
              </a:rPr>
              <a:t>Positrons</a:t>
            </a:r>
            <a:r>
              <a:rPr lang="en-US" sz="1400" b="0" dirty="0"/>
              <a:t> (from MC)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867400" y="4495800"/>
            <a:ext cx="2732992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smtClean="0"/>
              <a:t>Note</a:t>
            </a:r>
          </a:p>
          <a:p>
            <a:endParaRPr lang="en-US" sz="1400" dirty="0" smtClean="0"/>
          </a:p>
          <a:p>
            <a:r>
              <a:rPr lang="en-US" sz="1400" b="0" dirty="0" smtClean="0"/>
              <a:t>  MC </a:t>
            </a:r>
            <a:r>
              <a:rPr lang="en-US" sz="1400" b="0" dirty="0"/>
              <a:t>curves = absolute predictions,</a:t>
            </a:r>
          </a:p>
          <a:p>
            <a:r>
              <a:rPr lang="en-US" sz="1400" b="0" dirty="0"/>
              <a:t> </a:t>
            </a:r>
            <a:r>
              <a:rPr lang="en-US" sz="1400" b="0" dirty="0" smtClean="0"/>
              <a:t>  apart </a:t>
            </a:r>
            <a:r>
              <a:rPr lang="en-US" sz="1400" b="0" dirty="0"/>
              <a:t>from general scaling due</a:t>
            </a:r>
          </a:p>
          <a:p>
            <a:r>
              <a:rPr lang="en-US" sz="1400" b="0" dirty="0"/>
              <a:t> </a:t>
            </a:r>
            <a:r>
              <a:rPr lang="en-US" sz="1400" b="0" dirty="0" smtClean="0"/>
              <a:t>  to </a:t>
            </a:r>
            <a:r>
              <a:rPr lang="en-US" sz="1400" b="0" dirty="0"/>
              <a:t>efficiency problems (rate) at </a:t>
            </a:r>
          </a:p>
          <a:p>
            <a:r>
              <a:rPr lang="en-US" sz="1400" b="0" dirty="0"/>
              <a:t> </a:t>
            </a:r>
            <a:r>
              <a:rPr lang="en-US" sz="1400" b="0" dirty="0" smtClean="0"/>
              <a:t>  16 </a:t>
            </a:r>
            <a:r>
              <a:rPr lang="en-US" sz="1400" b="0" dirty="0"/>
              <a:t>GeV (-9%)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384130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Predictions I</a:t>
            </a:r>
            <a:endParaRPr lang="en-US" sz="2000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</a:t>
            </a:r>
            <a:r>
              <a:rPr lang="en-US" sz="3200" b="1" dirty="0" smtClean="0"/>
              <a:t>R</a:t>
            </a:r>
            <a:r>
              <a:rPr lang="en-US" sz="3200" b="1" dirty="0" smtClean="0"/>
              <a:t>esponse curves</a:t>
            </a:r>
            <a:endParaRPr lang="en-US" sz="3200" b="1" dirty="0"/>
          </a:p>
        </p:txBody>
      </p:sp>
      <p:pic>
        <p:nvPicPr>
          <p:cNvPr id="3" name="Picture 8" descr="t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524000"/>
            <a:ext cx="4907838" cy="5105400"/>
          </a:xfrm>
          <a:prstGeom prst="rect">
            <a:avLst/>
          </a:prstGeom>
          <a:noFill/>
        </p:spPr>
      </p:pic>
      <p:pic>
        <p:nvPicPr>
          <p:cNvPr id="4" name="Picture 7" descr="t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914400"/>
            <a:ext cx="2759075" cy="26193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715000" y="4038600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107 layers (minimal leakage)</a:t>
            </a:r>
          </a:p>
          <a:p>
            <a:r>
              <a:rPr lang="en-US" dirty="0" smtClean="0"/>
              <a:t>Each 1.5 x 1.5 m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62600" y="6324600"/>
            <a:ext cx="342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/>
              <a:t>Reasonable Gaussian fits for E &gt; 2 GeV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t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3987"/>
            <a:ext cx="3733800" cy="3605213"/>
          </a:xfrm>
          <a:prstGeom prst="rect">
            <a:avLst/>
          </a:prstGeom>
          <a:noFill/>
        </p:spPr>
      </p:pic>
      <p:pic>
        <p:nvPicPr>
          <p:cNvPr id="74755" name="Picture 3" descr="t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358900"/>
            <a:ext cx="3733800" cy="3670300"/>
          </a:xfrm>
          <a:prstGeom prst="rect">
            <a:avLst/>
          </a:prstGeom>
          <a:noFill/>
        </p:spPr>
      </p:pic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652463" y="5146675"/>
            <a:ext cx="795813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>
                <a:solidFill>
                  <a:srgbClr val="151515"/>
                </a:solidFill>
                <a:ea typeface="MS PGothic" pitchFamily="34" charset="-128"/>
              </a:rPr>
              <a:t>Reasonable Gaussian fits for E &gt; 2 GeV</a:t>
            </a:r>
          </a:p>
          <a:p>
            <a:r>
              <a:rPr lang="en-US" sz="1600" b="0" dirty="0">
                <a:solidFill>
                  <a:srgbClr val="151515"/>
                </a:solidFill>
                <a:ea typeface="MS PGothic" pitchFamily="34" charset="-128"/>
              </a:rPr>
              <a:t>Discontinuity at E ~ 8 GeV (surprising, changes with physics list)</a:t>
            </a:r>
          </a:p>
          <a:p>
            <a:r>
              <a:rPr lang="en-US" sz="1600" b="0" dirty="0">
                <a:solidFill>
                  <a:srgbClr val="151515"/>
                </a:solidFill>
                <a:ea typeface="MS PGothic" pitchFamily="34" charset="-128"/>
              </a:rPr>
              <a:t>Non-linearity above E ~ 20 GeV (saturation)</a:t>
            </a:r>
          </a:p>
          <a:p>
            <a:r>
              <a:rPr lang="en-US" sz="1600" b="0" dirty="0">
                <a:solidFill>
                  <a:srgbClr val="151515"/>
                </a:solidFill>
                <a:ea typeface="MS PGothic" pitchFamily="34" charset="-128"/>
              </a:rPr>
              <a:t>Resolution ~ 58%/</a:t>
            </a:r>
            <a:r>
              <a:rPr lang="en-US" sz="1600" b="0" dirty="0">
                <a:solidFill>
                  <a:srgbClr val="151515"/>
                </a:solidFill>
                <a:ea typeface="MS PGothic" pitchFamily="34" charset="-128"/>
                <a:cs typeface="Arial" charset="0"/>
              </a:rPr>
              <a:t>√E(GeV) (for E &lt; 28 GeV)</a:t>
            </a:r>
          </a:p>
          <a:p>
            <a:r>
              <a:rPr lang="en-US" sz="1600" b="0" dirty="0">
                <a:solidFill>
                  <a:srgbClr val="151515"/>
                </a:solidFill>
                <a:ea typeface="MS PGothic" pitchFamily="34" charset="-128"/>
                <a:cs typeface="Arial" charset="0"/>
              </a:rPr>
              <a:t>Resolution degrades above 28 GeV (saturation)</a:t>
            </a:r>
          </a:p>
          <a:p>
            <a:r>
              <a:rPr lang="en-US" sz="1600" b="0" dirty="0">
                <a:solidFill>
                  <a:srgbClr val="151515"/>
                </a:solidFill>
                <a:ea typeface="MS PGothic" pitchFamily="34" charset="-128"/>
                <a:cs typeface="Arial" charset="0"/>
              </a:rPr>
              <a:t>Resolution of 1m</a:t>
            </a:r>
            <a:r>
              <a:rPr lang="en-US" sz="1600" b="0" baseline="30000" dirty="0">
                <a:solidFill>
                  <a:srgbClr val="151515"/>
                </a:solidFill>
                <a:ea typeface="MS PGothic" pitchFamily="34" charset="-128"/>
                <a:cs typeface="Arial" charset="0"/>
              </a:rPr>
              <a:t>3</a:t>
            </a:r>
            <a:r>
              <a:rPr lang="en-US" sz="1600" b="0" dirty="0">
                <a:solidFill>
                  <a:srgbClr val="151515"/>
                </a:solidFill>
                <a:ea typeface="MS PGothic" pitchFamily="34" charset="-128"/>
                <a:cs typeface="Arial" charset="0"/>
              </a:rPr>
              <a:t> with containment cut somewhat better than for extended calorimeter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304800"/>
            <a:ext cx="507241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Predictions II</a:t>
            </a:r>
            <a:endParaRPr lang="en-US" sz="2000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</a:t>
            </a:r>
            <a:r>
              <a:rPr lang="en-US" sz="3200" b="1" dirty="0" smtClean="0"/>
              <a:t>Linearity and resolution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t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19200"/>
            <a:ext cx="3733800" cy="3659188"/>
          </a:xfrm>
          <a:prstGeom prst="rect">
            <a:avLst/>
          </a:prstGeom>
          <a:noFill/>
        </p:spPr>
      </p:pic>
      <p:pic>
        <p:nvPicPr>
          <p:cNvPr id="52228" name="Picture 4" descr="t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1143000"/>
            <a:ext cx="4732338" cy="4953000"/>
          </a:xfrm>
          <a:prstGeom prst="rect">
            <a:avLst/>
          </a:prstGeom>
          <a:noFill/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65125" y="5013325"/>
            <a:ext cx="5150577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/>
              <a:t>Efficiency and pad multiplicity have</a:t>
            </a:r>
          </a:p>
          <a:p>
            <a:r>
              <a:rPr lang="en-US" sz="1600" b="0" dirty="0"/>
              <a:t> only minor effect on resolution</a:t>
            </a:r>
          </a:p>
          <a:p>
            <a:r>
              <a:rPr lang="en-US" sz="1600" b="0" dirty="0"/>
              <a:t> </a:t>
            </a:r>
            <a:r>
              <a:rPr lang="en-US" sz="1600" b="0" dirty="0" smtClean="0"/>
              <a:t>(Large </a:t>
            </a:r>
            <a:r>
              <a:rPr lang="el-GR" sz="1600" b="0" dirty="0" smtClean="0">
                <a:latin typeface="Times New Roman"/>
                <a:cs typeface="Times New Roman"/>
              </a:rPr>
              <a:t>ε</a:t>
            </a:r>
            <a:r>
              <a:rPr lang="en-US" sz="1600" b="0" dirty="0" smtClean="0"/>
              <a:t>/small </a:t>
            </a:r>
            <a:r>
              <a:rPr lang="el-GR" sz="1600" b="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6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0" dirty="0">
                <a:cs typeface="Times New Roman" pitchFamily="18" charset="0"/>
              </a:rPr>
              <a:t>might be desirable for PFAs)</a:t>
            </a:r>
            <a:endParaRPr lang="el-GR" sz="1600" b="0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b="0" dirty="0"/>
          </a:p>
          <a:p>
            <a:r>
              <a:rPr lang="en-US" sz="1600" b="0" dirty="0"/>
              <a:t>However values need to be </a:t>
            </a:r>
            <a:r>
              <a:rPr lang="en-US" sz="1600" b="0" dirty="0" smtClean="0"/>
              <a:t>known (calibration)</a:t>
            </a:r>
            <a:endParaRPr lang="en-US" sz="1600" b="0" dirty="0"/>
          </a:p>
          <a:p>
            <a:endParaRPr lang="en-US" sz="1200" b="0" dirty="0"/>
          </a:p>
          <a:p>
            <a:r>
              <a:rPr lang="en-US" sz="1600" b="1" dirty="0" smtClean="0"/>
              <a:t>Note:</a:t>
            </a:r>
            <a:r>
              <a:rPr lang="en-US" sz="1600" b="0" dirty="0" smtClean="0"/>
              <a:t> Linear </a:t>
            </a:r>
            <a:r>
              <a:rPr lang="en-US" sz="1600" b="0" dirty="0"/>
              <a:t>calibration corrections for </a:t>
            </a:r>
            <a:r>
              <a:rPr lang="el-GR" sz="1600" b="0" dirty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1600" b="0" dirty="0">
                <a:cs typeface="Times New Roman" pitchFamily="18" charset="0"/>
              </a:rPr>
              <a:t>,</a:t>
            </a:r>
            <a:r>
              <a:rPr lang="el-GR" sz="1600" b="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600" b="0" dirty="0">
                <a:cs typeface="Times New Roman" pitchFamily="18" charset="0"/>
              </a:rPr>
              <a:t> will </a:t>
            </a:r>
            <a:r>
              <a:rPr lang="en-US" sz="1600" b="0" dirty="0"/>
              <a:t>work (P</a:t>
            </a:r>
            <a:r>
              <a:rPr lang="en-US" sz="1600" b="0" baseline="-25000" dirty="0"/>
              <a:t>1</a:t>
            </a:r>
            <a:r>
              <a:rPr lang="en-US" sz="1600" b="0" dirty="0"/>
              <a:t> ~ 0)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98048"/>
            <a:ext cx="513473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Predictions III</a:t>
            </a:r>
            <a:endParaRPr lang="en-US" sz="2000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</a:t>
            </a:r>
            <a:r>
              <a:rPr lang="en-US" sz="3200" b="1" dirty="0" smtClean="0"/>
              <a:t>Dependence on </a:t>
            </a:r>
            <a:r>
              <a:rPr lang="el-GR" sz="3200" b="1" dirty="0" smtClean="0">
                <a:latin typeface="Times New Roman"/>
                <a:cs typeface="Times New Roman"/>
              </a:rPr>
              <a:t>ε</a:t>
            </a:r>
            <a:r>
              <a:rPr lang="en-US" sz="3200" b="1" dirty="0" smtClean="0">
                <a:latin typeface="Times New Roman"/>
                <a:cs typeface="Times New Roman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l-GR" sz="3200" b="1" dirty="0" smtClean="0">
                <a:latin typeface="Times New Roman"/>
                <a:cs typeface="Times New Roman"/>
              </a:rPr>
              <a:t>μ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t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524000"/>
            <a:ext cx="5168900" cy="5124450"/>
          </a:xfrm>
          <a:prstGeom prst="rect">
            <a:avLst/>
          </a:prstGeom>
          <a:noFill/>
        </p:spPr>
      </p:pic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6037612" y="2416076"/>
            <a:ext cx="30301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Discontinuity seems </a:t>
            </a:r>
          </a:p>
          <a:p>
            <a:r>
              <a:rPr lang="en-US" b="0" dirty="0"/>
              <a:t> to move from 8 to 4 </a:t>
            </a:r>
            <a:r>
              <a:rPr lang="en-US" b="0" dirty="0" smtClean="0"/>
              <a:t>GeV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Discontinuity due to transition</a:t>
            </a:r>
          </a:p>
          <a:p>
            <a:r>
              <a:rPr lang="en-US" b="0" dirty="0" smtClean="0"/>
              <a:t> </a:t>
            </a:r>
            <a:r>
              <a:rPr lang="en-US" b="0" dirty="0" smtClean="0"/>
              <a:t>in hadron showering models</a:t>
            </a:r>
          </a:p>
          <a:p>
            <a:endParaRPr lang="en-US" dirty="0" smtClean="0"/>
          </a:p>
          <a:p>
            <a:r>
              <a:rPr lang="en-US" b="0" dirty="0" smtClean="0"/>
              <a:t>These physics lists obsolete</a:t>
            </a:r>
          </a:p>
          <a:p>
            <a:r>
              <a:rPr lang="en-US" dirty="0" smtClean="0"/>
              <a:t> </a:t>
            </a:r>
            <a:r>
              <a:rPr lang="en-US" dirty="0" smtClean="0"/>
              <a:t>by now</a:t>
            </a:r>
            <a:endParaRPr lang="en-US" b="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26648"/>
            <a:ext cx="462190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Predictions IV</a:t>
            </a:r>
            <a:endParaRPr lang="en-US" sz="2000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</a:t>
            </a:r>
            <a:r>
              <a:rPr lang="en-US" sz="3200" b="1" dirty="0" smtClean="0"/>
              <a:t>Different physics lists</a:t>
            </a:r>
            <a:endParaRPr lang="en-US" sz="32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viewRun53Event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95400"/>
            <a:ext cx="2667000" cy="2667000"/>
          </a:xfrm>
          <a:prstGeom prst="rect">
            <a:avLst/>
          </a:prstGeom>
          <a:noFill/>
        </p:spPr>
      </p:pic>
      <p:pic>
        <p:nvPicPr>
          <p:cNvPr id="78851" name="Picture 3" descr="viewRun53Event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9730" y="1295400"/>
            <a:ext cx="2667000" cy="2667000"/>
          </a:xfrm>
          <a:prstGeom prst="rect">
            <a:avLst/>
          </a:prstGeom>
          <a:noFill/>
        </p:spPr>
      </p:pic>
      <p:pic>
        <p:nvPicPr>
          <p:cNvPr id="78852" name="Picture 4" descr="viewRun53Event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4114800"/>
            <a:ext cx="2667000" cy="2667000"/>
          </a:xfrm>
          <a:prstGeom prst="rect">
            <a:avLst/>
          </a:prstGeom>
          <a:noFill/>
        </p:spPr>
      </p:pic>
      <p:pic>
        <p:nvPicPr>
          <p:cNvPr id="78853" name="Picture 5" descr="viewRun53Event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12140" y="4114800"/>
            <a:ext cx="2667000" cy="2667000"/>
          </a:xfrm>
          <a:prstGeom prst="rect">
            <a:avLst/>
          </a:prstGeom>
          <a:noFill/>
        </p:spPr>
      </p:pic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6019800" y="2438400"/>
            <a:ext cx="2328073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60 GeV </a:t>
            </a:r>
            <a:r>
              <a:rPr lang="en-US" sz="2000" b="1" dirty="0" err="1"/>
              <a:t>Pions</a:t>
            </a:r>
            <a:endParaRPr lang="en-US" sz="2000" b="1" dirty="0"/>
          </a:p>
          <a:p>
            <a:endParaRPr lang="en-US" sz="1600" dirty="0"/>
          </a:p>
          <a:p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b="0" dirty="0" smtClean="0"/>
              <a:t>GEANT4 </a:t>
            </a:r>
            <a:r>
              <a:rPr lang="en-US" sz="1600" b="0" dirty="0"/>
              <a:t>simulation +</a:t>
            </a:r>
          </a:p>
          <a:p>
            <a:r>
              <a:rPr lang="en-US" sz="1600" b="0" dirty="0"/>
              <a:t> </a:t>
            </a:r>
            <a:r>
              <a:rPr lang="en-US" sz="1600" b="0" dirty="0" smtClean="0"/>
              <a:t> RPC </a:t>
            </a:r>
            <a:r>
              <a:rPr lang="en-US" sz="1600" b="0" dirty="0"/>
              <a:t>response simulation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26648"/>
            <a:ext cx="341369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Predictions V</a:t>
            </a:r>
            <a:endParaRPr lang="en-US" sz="2000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</a:t>
            </a:r>
            <a:r>
              <a:rPr lang="en-US" sz="3200" b="1" dirty="0" smtClean="0"/>
              <a:t>Event displays</a:t>
            </a:r>
            <a:endParaRPr lang="en-US" sz="32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304800"/>
            <a:ext cx="35133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/>
              <a:t>Simulation Strategy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914400" y="2286000"/>
            <a:ext cx="1524000" cy="6858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GEANT4 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52400" y="1219200"/>
            <a:ext cx="2971800" cy="990600"/>
          </a:xfrm>
          <a:prstGeom prst="downArrowCallout">
            <a:avLst>
              <a:gd name="adj1" fmla="val 75000"/>
              <a:gd name="adj2" fmla="val 75000"/>
              <a:gd name="adj3" fmla="val 16667"/>
              <a:gd name="adj4" fmla="val 66667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Experimental set-up</a:t>
            </a:r>
          </a:p>
          <a:p>
            <a:pPr algn="ctr"/>
            <a:r>
              <a:rPr lang="en-US" sz="1600"/>
              <a:t>Beam (E,particle,x,y,x’,y’)</a:t>
            </a: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2667000" y="1981200"/>
            <a:ext cx="2362200" cy="1295400"/>
          </a:xfrm>
          <a:prstGeom prst="rightArrow">
            <a:avLst>
              <a:gd name="adj1" fmla="val 50000"/>
              <a:gd name="adj2" fmla="val 4558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0">
                <a:solidFill>
                  <a:schemeClr val="bg1"/>
                </a:solidFill>
              </a:rPr>
              <a:t>Points (E depositions in </a:t>
            </a:r>
          </a:p>
          <a:p>
            <a:pPr algn="ctr"/>
            <a:r>
              <a:rPr lang="en-US" sz="1400" b="0">
                <a:solidFill>
                  <a:schemeClr val="bg1"/>
                </a:solidFill>
              </a:rPr>
              <a:t>gas gap: x,y,z)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5105400" y="2209800"/>
            <a:ext cx="2971800" cy="8382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RPC response simulation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4953000" y="1143000"/>
            <a:ext cx="3200400" cy="990600"/>
          </a:xfrm>
          <a:prstGeom prst="downArrowCallout">
            <a:avLst>
              <a:gd name="adj1" fmla="val 80769"/>
              <a:gd name="adj2" fmla="val 80769"/>
              <a:gd name="adj3" fmla="val 16667"/>
              <a:gd name="adj4" fmla="val 66667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Measured signal Q distribution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5000625" y="3124200"/>
            <a:ext cx="1095375" cy="97631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0">
                <a:solidFill>
                  <a:schemeClr val="bg1"/>
                </a:solidFill>
              </a:rPr>
              <a:t>Hits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1524000" y="4343400"/>
            <a:ext cx="1524000" cy="6858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DATA </a:t>
            </a:r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3200400" y="4162425"/>
            <a:ext cx="976313" cy="101917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0">
                <a:solidFill>
                  <a:schemeClr val="bg1"/>
                </a:solidFill>
              </a:rPr>
              <a:t>Hits</a:t>
            </a:r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4267200" y="4191000"/>
            <a:ext cx="2514600" cy="9144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00FF"/>
                </a:solidFill>
              </a:rPr>
              <a:t>Comparison</a:t>
            </a:r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6858000" y="3200400"/>
            <a:ext cx="2209800" cy="2438400"/>
          </a:xfrm>
          <a:prstGeom prst="upArrowCallout">
            <a:avLst>
              <a:gd name="adj1" fmla="val 25000"/>
              <a:gd name="adj2" fmla="val 25000"/>
              <a:gd name="adj3" fmla="val 18391"/>
              <a:gd name="adj4" fmla="val 66667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0"/>
              <a:t>Parameters</a:t>
            </a:r>
          </a:p>
          <a:p>
            <a:pPr algn="ctr"/>
            <a:r>
              <a:rPr lang="en-US" sz="1600" b="0"/>
              <a:t>Exponential slope </a:t>
            </a:r>
            <a:r>
              <a:rPr lang="en-US" sz="1600"/>
              <a:t>a</a:t>
            </a:r>
          </a:p>
          <a:p>
            <a:pPr algn="ctr"/>
            <a:r>
              <a:rPr lang="en-US" sz="1600" b="0"/>
              <a:t>Threshold </a:t>
            </a:r>
            <a:r>
              <a:rPr lang="en-US" sz="1600"/>
              <a:t>T</a:t>
            </a:r>
          </a:p>
          <a:p>
            <a:pPr algn="ctr"/>
            <a:r>
              <a:rPr lang="en-US" sz="1600" b="0"/>
              <a:t>Distance cut </a:t>
            </a:r>
            <a:r>
              <a:rPr lang="en-US" sz="1600"/>
              <a:t>d</a:t>
            </a:r>
            <a:r>
              <a:rPr lang="en-US" sz="1600" baseline="-25000"/>
              <a:t>cut</a:t>
            </a:r>
            <a:endParaRPr lang="en-US" sz="1600"/>
          </a:p>
          <a:p>
            <a:pPr algn="ctr"/>
            <a:r>
              <a:rPr lang="en-US" sz="1600" b="0"/>
              <a:t>Charge adjustment </a:t>
            </a:r>
            <a:r>
              <a:rPr lang="en-US" sz="1600"/>
              <a:t>Q</a:t>
            </a:r>
            <a:r>
              <a:rPr lang="en-US" sz="1600" baseline="-25000"/>
              <a:t>0</a:t>
            </a:r>
            <a:endParaRPr lang="en-US" sz="1600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1471613" y="5607050"/>
            <a:ext cx="40274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With muons – tune </a:t>
            </a:r>
            <a:r>
              <a:rPr lang="en-US"/>
              <a:t>a</a:t>
            </a:r>
            <a:r>
              <a:rPr lang="en-US" b="0"/>
              <a:t>, </a:t>
            </a:r>
            <a:r>
              <a:rPr lang="en-US"/>
              <a:t>T</a:t>
            </a:r>
            <a:r>
              <a:rPr lang="en-US" b="0"/>
              <a:t>, (</a:t>
            </a:r>
            <a:r>
              <a:rPr lang="en-US"/>
              <a:t>d</a:t>
            </a:r>
            <a:r>
              <a:rPr lang="en-US" baseline="-25000"/>
              <a:t>cut</a:t>
            </a:r>
            <a:r>
              <a:rPr lang="en-US" b="0"/>
              <a:t>), and </a:t>
            </a:r>
            <a:r>
              <a:rPr lang="en-US"/>
              <a:t>Q</a:t>
            </a:r>
            <a:r>
              <a:rPr lang="en-US" baseline="-25000"/>
              <a:t>0</a:t>
            </a:r>
            <a:endParaRPr lang="en-US"/>
          </a:p>
          <a:p>
            <a:r>
              <a:rPr lang="en-US" b="0"/>
              <a:t>With positrons – tune </a:t>
            </a:r>
            <a:r>
              <a:rPr lang="en-US"/>
              <a:t>d</a:t>
            </a:r>
            <a:r>
              <a:rPr lang="en-US" baseline="-25000"/>
              <a:t>cut</a:t>
            </a:r>
            <a:endParaRPr lang="en-US"/>
          </a:p>
          <a:p>
            <a:r>
              <a:rPr lang="en-US" b="0"/>
              <a:t>Pions – no additional tuning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533400"/>
            <a:ext cx="16546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/>
              <a:t>RPC_sim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2209800"/>
            <a:ext cx="2456122" cy="286232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Input: ASCII file</a:t>
            </a:r>
          </a:p>
          <a:p>
            <a:endParaRPr lang="en-US" dirty="0"/>
          </a:p>
          <a:p>
            <a:r>
              <a:rPr lang="en-US" dirty="0" smtClean="0"/>
              <a:t>     -1 IL -1 -1 -1 </a:t>
            </a:r>
            <a:r>
              <a:rPr lang="en-US" dirty="0" err="1" smtClean="0"/>
              <a:t>Nevt</a:t>
            </a:r>
            <a:r>
              <a:rPr lang="en-US" dirty="0" smtClean="0"/>
              <a:t> = 1</a:t>
            </a:r>
          </a:p>
          <a:p>
            <a:r>
              <a:rPr lang="en-US" dirty="0"/>
              <a:t> </a:t>
            </a:r>
            <a:r>
              <a:rPr lang="en-US" dirty="0" smtClean="0"/>
              <a:t>    LN x y </a:t>
            </a:r>
          </a:p>
          <a:p>
            <a:r>
              <a:rPr lang="en-US" dirty="0"/>
              <a:t> </a:t>
            </a:r>
            <a:r>
              <a:rPr lang="en-US" dirty="0" smtClean="0"/>
              <a:t>    LN x y </a:t>
            </a:r>
          </a:p>
          <a:p>
            <a:r>
              <a:rPr lang="en-US" dirty="0"/>
              <a:t> </a:t>
            </a:r>
            <a:r>
              <a:rPr lang="en-US" dirty="0" smtClean="0"/>
              <a:t>      …</a:t>
            </a:r>
          </a:p>
          <a:p>
            <a:r>
              <a:rPr lang="en-US" dirty="0"/>
              <a:t> </a:t>
            </a:r>
            <a:r>
              <a:rPr lang="en-US" dirty="0" smtClean="0"/>
              <a:t>     -1 IL -1 -1 -1 </a:t>
            </a:r>
            <a:r>
              <a:rPr lang="en-US" dirty="0" err="1" smtClean="0"/>
              <a:t>Nevt</a:t>
            </a:r>
            <a:r>
              <a:rPr lang="en-US" dirty="0" smtClean="0"/>
              <a:t> = 2</a:t>
            </a:r>
          </a:p>
          <a:p>
            <a:r>
              <a:rPr lang="en-US" dirty="0"/>
              <a:t> </a:t>
            </a:r>
            <a:r>
              <a:rPr lang="en-US" dirty="0" smtClean="0"/>
              <a:t>    LN x y</a:t>
            </a:r>
          </a:p>
          <a:p>
            <a:r>
              <a:rPr lang="en-US" dirty="0"/>
              <a:t> </a:t>
            </a:r>
            <a:r>
              <a:rPr lang="en-US" dirty="0" smtClean="0"/>
              <a:t>    LN x y</a:t>
            </a:r>
          </a:p>
          <a:p>
            <a:r>
              <a:rPr lang="en-US" dirty="0"/>
              <a:t> </a:t>
            </a:r>
            <a:r>
              <a:rPr lang="en-US" dirty="0" smtClean="0"/>
              <a:t>       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43400" y="609600"/>
            <a:ext cx="29768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Language: Fortran 77</a:t>
            </a:r>
          </a:p>
          <a:p>
            <a:r>
              <a:rPr lang="en-US" dirty="0" smtClean="0"/>
              <a:t>276 lines of code</a:t>
            </a:r>
          </a:p>
          <a:p>
            <a:r>
              <a:rPr lang="en-US" dirty="0" smtClean="0"/>
              <a:t>(I think it is well documented)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62800" y="2209800"/>
            <a:ext cx="1794081" cy="286232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Output: ASCII file</a:t>
            </a:r>
          </a:p>
          <a:p>
            <a:endParaRPr lang="en-US" dirty="0"/>
          </a:p>
          <a:p>
            <a:r>
              <a:rPr lang="en-US" dirty="0" smtClean="0"/>
              <a:t>     EV IL -1 -1</a:t>
            </a:r>
          </a:p>
          <a:p>
            <a:r>
              <a:rPr lang="en-US" dirty="0"/>
              <a:t> </a:t>
            </a:r>
            <a:r>
              <a:rPr lang="en-US" dirty="0" smtClean="0"/>
              <a:t>    EV x y LN </a:t>
            </a:r>
          </a:p>
          <a:p>
            <a:r>
              <a:rPr lang="en-US" dirty="0"/>
              <a:t> </a:t>
            </a:r>
            <a:r>
              <a:rPr lang="en-US" dirty="0" smtClean="0"/>
              <a:t>    EV x y LN</a:t>
            </a:r>
          </a:p>
          <a:p>
            <a:r>
              <a:rPr lang="en-US" dirty="0"/>
              <a:t> </a:t>
            </a:r>
            <a:r>
              <a:rPr lang="en-US" dirty="0" smtClean="0"/>
              <a:t>      …</a:t>
            </a:r>
          </a:p>
          <a:p>
            <a:r>
              <a:rPr lang="en-US" dirty="0"/>
              <a:t> </a:t>
            </a:r>
            <a:r>
              <a:rPr lang="en-US" dirty="0" smtClean="0"/>
              <a:t>    EV IL -1  -1 </a:t>
            </a:r>
          </a:p>
          <a:p>
            <a:r>
              <a:rPr lang="en-US" dirty="0"/>
              <a:t> </a:t>
            </a:r>
            <a:r>
              <a:rPr lang="en-US" dirty="0" smtClean="0"/>
              <a:t>    EV x y LN</a:t>
            </a:r>
          </a:p>
          <a:p>
            <a:r>
              <a:rPr lang="en-US" dirty="0"/>
              <a:t> </a:t>
            </a:r>
            <a:r>
              <a:rPr lang="en-US" dirty="0" smtClean="0"/>
              <a:t>    EV x y LN</a:t>
            </a:r>
          </a:p>
          <a:p>
            <a:r>
              <a:rPr lang="en-US" dirty="0"/>
              <a:t> </a:t>
            </a:r>
            <a:r>
              <a:rPr lang="en-US" dirty="0" smtClean="0"/>
              <a:t>       …</a:t>
            </a:r>
          </a:p>
        </p:txBody>
      </p:sp>
      <p:sp>
        <p:nvSpPr>
          <p:cNvPr id="8" name="Up Arrow Callout 7"/>
          <p:cNvSpPr/>
          <p:nvPr/>
        </p:nvSpPr>
        <p:spPr>
          <a:xfrm>
            <a:off x="7239000" y="5105400"/>
            <a:ext cx="1676400" cy="1371600"/>
          </a:xfrm>
          <a:prstGeom prst="upArrowCallo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Same format as</a:t>
            </a:r>
          </a:p>
          <a:p>
            <a:pPr algn="ctr"/>
            <a:r>
              <a:rPr lang="en-US" sz="1600" dirty="0" smtClean="0"/>
              <a:t>ASCII output </a:t>
            </a:r>
            <a:r>
              <a:rPr lang="en-US" sz="1600" dirty="0" smtClean="0"/>
              <a:t>of </a:t>
            </a:r>
            <a:r>
              <a:rPr lang="en-US" sz="1600" dirty="0" smtClean="0"/>
              <a:t>event builder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5791200"/>
            <a:ext cx="20490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IL … true interaction layer</a:t>
            </a:r>
          </a:p>
          <a:p>
            <a:r>
              <a:rPr lang="en-US" sz="1400" dirty="0" smtClean="0"/>
              <a:t>LN … layer number</a:t>
            </a:r>
          </a:p>
          <a:p>
            <a:r>
              <a:rPr lang="en-US" sz="1400" dirty="0" smtClean="0"/>
              <a:t>EV … event number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152400" y="3352800"/>
            <a:ext cx="1143000" cy="6096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GEANT4</a:t>
            </a:r>
            <a:endParaRPr lang="en-US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447800" y="3657600"/>
            <a:ext cx="457200" cy="1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5257800" y="3352800"/>
            <a:ext cx="1143000" cy="6096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RPC_sim</a:t>
            </a:r>
            <a:endParaRPr lang="en-US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648200" y="3657600"/>
            <a:ext cx="457200" cy="1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553200" y="3657600"/>
            <a:ext cx="457200" cy="1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33400"/>
            <a:ext cx="448872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Step </a:t>
            </a:r>
            <a:r>
              <a:rPr lang="en-US" sz="2000" dirty="0" smtClean="0"/>
              <a:t>I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Discard close-by hits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1981200"/>
            <a:ext cx="5375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RPCs do not generate multiple avalanches very close by</a:t>
            </a:r>
          </a:p>
          <a:p>
            <a:endParaRPr lang="en-US" dirty="0"/>
          </a:p>
          <a:p>
            <a:r>
              <a:rPr lang="en-US" dirty="0" smtClean="0"/>
              <a:t>Check distance d between all pairs of points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9800" y="3429000"/>
            <a:ext cx="3900298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If d &lt; </a:t>
            </a:r>
            <a:r>
              <a:rPr lang="en-US" b="1" dirty="0" err="1" smtClean="0">
                <a:solidFill>
                  <a:srgbClr val="FF0000"/>
                </a:solidFill>
              </a:rPr>
              <a:t>dist_cut</a:t>
            </a:r>
            <a:r>
              <a:rPr lang="en-US" dirty="0" smtClean="0">
                <a:solidFill>
                  <a:srgbClr val="FF0000"/>
                </a:solidFill>
              </a:rPr>
              <a:t>, discard one of the points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t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822575"/>
            <a:ext cx="2819400" cy="2816225"/>
          </a:xfrm>
          <a:prstGeom prst="rect">
            <a:avLst/>
          </a:prstGeom>
          <a:noFill/>
        </p:spPr>
      </p:pic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5943600" y="2286000"/>
            <a:ext cx="26066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 dirty="0"/>
              <a:t>Generated charge distributions</a:t>
            </a:r>
          </a:p>
          <a:p>
            <a:r>
              <a:rPr lang="en-US" sz="1400" b="0" dirty="0"/>
              <a:t> for different HV settings</a:t>
            </a:r>
          </a:p>
        </p:txBody>
      </p:sp>
      <p:pic>
        <p:nvPicPr>
          <p:cNvPr id="46089" name="Picture 9" descr="t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133600"/>
            <a:ext cx="3886200" cy="4021540"/>
          </a:xfrm>
          <a:prstGeom prst="rect">
            <a:avLst/>
          </a:prstGeom>
          <a:noFill/>
        </p:spPr>
      </p:pic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762000" y="1676400"/>
            <a:ext cx="2468563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 dirty="0"/>
              <a:t>Measured charge distribution</a:t>
            </a:r>
          </a:p>
          <a:p>
            <a:r>
              <a:rPr lang="en-US" sz="1400" b="0" dirty="0"/>
              <a:t> for HV = 6.2 kV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38200" y="533400"/>
            <a:ext cx="506959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Step </a:t>
            </a:r>
            <a:r>
              <a:rPr lang="en-US" sz="2000" dirty="0" smtClean="0"/>
              <a:t>II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Generate overall charge</a:t>
            </a:r>
            <a:endParaRPr lang="en-US" sz="3200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648200" y="3657600"/>
            <a:ext cx="457200" cy="1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914400" y="6248400"/>
            <a:ext cx="29043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Fit to y </a:t>
            </a:r>
            <a:r>
              <a:rPr lang="en-US" dirty="0"/>
              <a:t>=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/>
              <a:t> (x-2900)</a:t>
            </a:r>
            <a:r>
              <a:rPr lang="el-GR" baseline="30000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cs typeface="Times New Roman" pitchFamily="18" charset="0"/>
              </a:rPr>
              <a:t>e</a:t>
            </a:r>
            <a:r>
              <a:rPr lang="en-US" baseline="30000" dirty="0">
                <a:cs typeface="Times New Roman" pitchFamily="18" charset="0"/>
              </a:rPr>
              <a:t>-</a:t>
            </a:r>
            <a:r>
              <a:rPr lang="el-GR" baseline="300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(x-2900)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3000" y="6019800"/>
            <a:ext cx="3454279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Allow for shift of Q spectrum by </a:t>
            </a:r>
            <a:r>
              <a:rPr lang="en-US" b="1" dirty="0" smtClean="0">
                <a:solidFill>
                  <a:srgbClr val="FF0000"/>
                </a:solidFill>
              </a:rPr>
              <a:t>Q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33400"/>
            <a:ext cx="568957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Step </a:t>
            </a:r>
            <a:r>
              <a:rPr lang="en-US" sz="2000" dirty="0" smtClean="0"/>
              <a:t>III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Distribute charge over pads</a:t>
            </a:r>
            <a:endParaRPr lang="en-US" sz="3200" b="1" dirty="0"/>
          </a:p>
        </p:txBody>
      </p:sp>
      <p:pic>
        <p:nvPicPr>
          <p:cNvPr id="3" name="Picture 5" descr="t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667000"/>
            <a:ext cx="3352800" cy="2041525"/>
          </a:xfrm>
          <a:prstGeom prst="rect">
            <a:avLst/>
          </a:prstGeom>
          <a:noFill/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762000" y="2133600"/>
            <a:ext cx="2725738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 dirty="0"/>
              <a:t>Measured charge distribution as</a:t>
            </a:r>
          </a:p>
          <a:p>
            <a:r>
              <a:rPr lang="en-US" sz="1400" b="0" dirty="0"/>
              <a:t>function of y in the pick-up plane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286000" y="4648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00" dirty="0" err="1"/>
              <a:t>D.Underwood</a:t>
            </a:r>
            <a:r>
              <a:rPr lang="en-US" sz="900" dirty="0"/>
              <a:t> et al.</a:t>
            </a:r>
          </a:p>
        </p:txBody>
      </p:sp>
      <p:pic>
        <p:nvPicPr>
          <p:cNvPr id="6" name="Picture 6" descr="t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352800"/>
            <a:ext cx="2154238" cy="2209800"/>
          </a:xfrm>
          <a:prstGeom prst="rect">
            <a:avLst/>
          </a:prstGeom>
          <a:noFill/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886200" y="2537936"/>
            <a:ext cx="4730719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 dirty="0"/>
              <a:t>Throw 10,000 points </a:t>
            </a:r>
            <a:r>
              <a:rPr lang="en-US" sz="1400" b="0" dirty="0" smtClean="0"/>
              <a:t>in </a:t>
            </a:r>
            <a:r>
              <a:rPr lang="en-US" sz="1400" b="0" dirty="0" err="1"/>
              <a:t>x,y</a:t>
            </a:r>
            <a:r>
              <a:rPr lang="en-US" sz="1400" b="0" dirty="0"/>
              <a:t> </a:t>
            </a:r>
            <a:r>
              <a:rPr lang="en-US" sz="1400" b="0" dirty="0" smtClean="0"/>
              <a:t>plane within radius R</a:t>
            </a:r>
            <a:r>
              <a:rPr lang="en-US" sz="1400" b="0" baseline="-25000" dirty="0" smtClean="0"/>
              <a:t>0 </a:t>
            </a:r>
            <a:r>
              <a:rPr lang="en-US" sz="1400" b="0" dirty="0" smtClean="0"/>
              <a:t> of avalanche</a:t>
            </a:r>
          </a:p>
          <a:p>
            <a:r>
              <a:rPr lang="en-US" sz="1400" b="0" dirty="0" smtClean="0"/>
              <a:t> </a:t>
            </a:r>
            <a:r>
              <a:rPr lang="en-US" sz="1400" dirty="0" smtClean="0"/>
              <a:t>C</a:t>
            </a:r>
            <a:r>
              <a:rPr lang="en-US" sz="1400" b="0" dirty="0" smtClean="0"/>
              <a:t>alculate </a:t>
            </a:r>
            <a:r>
              <a:rPr lang="en-US" sz="1400" b="0" dirty="0"/>
              <a:t>charge Q(r</a:t>
            </a:r>
            <a:r>
              <a:rPr lang="en-US" sz="1400" b="0" dirty="0" smtClean="0"/>
              <a:t>) </a:t>
            </a:r>
            <a:endParaRPr lang="en-US" sz="1400" b="0" dirty="0"/>
          </a:p>
          <a:p>
            <a:r>
              <a:rPr lang="en-US" sz="1400" b="0" dirty="0"/>
              <a:t> </a:t>
            </a:r>
            <a:r>
              <a:rPr lang="en-US" sz="1400" b="0" dirty="0" smtClean="0"/>
              <a:t>Sum </a:t>
            </a:r>
            <a:r>
              <a:rPr lang="en-US" sz="1400" b="0" dirty="0"/>
              <a:t>up charge on 1 x 1 cm</a:t>
            </a:r>
            <a:r>
              <a:rPr lang="en-US" sz="1400" b="0" baseline="30000" dirty="0"/>
              <a:t>2</a:t>
            </a:r>
            <a:r>
              <a:rPr lang="en-US" sz="1400" b="0" dirty="0"/>
              <a:t> pads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1600200"/>
            <a:ext cx="5927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Assume exponential dependence on distance from avalanche</a:t>
            </a:r>
            <a:endParaRPr lang="en-US" dirty="0"/>
          </a:p>
        </p:txBody>
      </p:sp>
      <p:pic>
        <p:nvPicPr>
          <p:cNvPr id="10" name="Picture 7" descr="t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4267200"/>
            <a:ext cx="2544763" cy="2590800"/>
          </a:xfrm>
          <a:prstGeom prst="rect">
            <a:avLst/>
          </a:prstGeom>
          <a:noFill/>
        </p:spPr>
      </p:pic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6741253" y="3657600"/>
            <a:ext cx="2097947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/>
              <a:t>Cross check: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sum of</a:t>
            </a:r>
            <a:r>
              <a:rPr lang="en-US" sz="1400" b="0" dirty="0" smtClean="0"/>
              <a:t> charges on pads</a:t>
            </a:r>
            <a:endParaRPr lang="en-US" sz="14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5791200"/>
            <a:ext cx="2478051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Exponential with slope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33400"/>
            <a:ext cx="306186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Step </a:t>
            </a:r>
            <a:r>
              <a:rPr lang="en-US" sz="2000" dirty="0" smtClean="0"/>
              <a:t>IV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Identify hits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1752600"/>
            <a:ext cx="2995692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Pad identified as hit if </a:t>
            </a:r>
            <a:r>
              <a:rPr lang="en-US" dirty="0" err="1" smtClean="0">
                <a:solidFill>
                  <a:srgbClr val="FF0000"/>
                </a:solidFill>
              </a:rPr>
              <a:t>Q</a:t>
            </a:r>
            <a:r>
              <a:rPr lang="en-US" baseline="-25000" dirty="0" err="1" smtClean="0">
                <a:solidFill>
                  <a:srgbClr val="FF0000"/>
                </a:solidFill>
              </a:rPr>
              <a:t>pad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&gt; </a:t>
            </a:r>
            <a:r>
              <a:rPr lang="en-US" b="1" dirty="0" smtClean="0">
                <a:solidFill>
                  <a:srgbClr val="FF0000"/>
                </a:solidFill>
              </a:rPr>
              <a:t>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667000"/>
            <a:ext cx="7018845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Note: </a:t>
            </a:r>
          </a:p>
          <a:p>
            <a:endParaRPr lang="en-US" sz="1600" dirty="0" smtClean="0"/>
          </a:p>
          <a:p>
            <a:r>
              <a:rPr lang="en-US" sz="1600" dirty="0" smtClean="0"/>
              <a:t>  This procedure reproduces the average efficiency and pad multiplicity of RPCs for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 single tracks (muons)</a:t>
            </a:r>
          </a:p>
          <a:p>
            <a:endParaRPr lang="en-US" sz="1600" dirty="0" smtClean="0"/>
          </a:p>
          <a:p>
            <a:r>
              <a:rPr lang="en-US" sz="1600" dirty="0" smtClean="0"/>
              <a:t>  It deals properly with the overlap of avalanches within a shower or from 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 different particles</a:t>
            </a:r>
          </a:p>
          <a:p>
            <a:endParaRPr lang="en-US" sz="1600" dirty="0" smtClean="0"/>
          </a:p>
          <a:p>
            <a:r>
              <a:rPr lang="en-US" sz="1600" dirty="0" smtClean="0"/>
              <a:t>  It does not deal with the effect of particles crossing the chambers at an angle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(we know that the efficiency (pad multiplicity) is slightly (somewhat) dependent 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 on the angle of incidence).</a:t>
            </a:r>
            <a:endParaRPr lang="en-US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620894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Tuning I</a:t>
            </a:r>
            <a:endParaRPr lang="en-US" sz="2000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Location and angle of particles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752600"/>
            <a:ext cx="272831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Procedure</a:t>
            </a:r>
          </a:p>
          <a:p>
            <a:endParaRPr lang="en-US" sz="1600" dirty="0" smtClean="0"/>
          </a:p>
          <a:p>
            <a:r>
              <a:rPr lang="en-US" sz="1600" dirty="0" smtClean="0"/>
              <a:t>  Cluster </a:t>
            </a:r>
            <a:r>
              <a:rPr lang="en-US" sz="1600" dirty="0" smtClean="0"/>
              <a:t>hits in each layer</a:t>
            </a:r>
          </a:p>
          <a:p>
            <a:r>
              <a:rPr lang="en-US" sz="1600" dirty="0" smtClean="0"/>
              <a:t>  Fit </a:t>
            </a:r>
            <a:r>
              <a:rPr lang="en-US" sz="1600" dirty="0" smtClean="0"/>
              <a:t>straight line to clusters</a:t>
            </a:r>
          </a:p>
          <a:p>
            <a:r>
              <a:rPr lang="en-US" sz="1600" dirty="0" smtClean="0"/>
              <a:t>  Compare </a:t>
            </a:r>
            <a:r>
              <a:rPr lang="en-US" sz="1600" dirty="0" smtClean="0"/>
              <a:t>MC and data:</a:t>
            </a:r>
          </a:p>
          <a:p>
            <a:endParaRPr lang="en-US" sz="1400" dirty="0" smtClean="0"/>
          </a:p>
          <a:p>
            <a:r>
              <a:rPr lang="en-US" sz="1400" dirty="0" smtClean="0"/>
              <a:t>  </a:t>
            </a:r>
            <a:r>
              <a:rPr lang="en-US" sz="1400" dirty="0" smtClean="0"/>
              <a:t>     </a:t>
            </a:r>
            <a:r>
              <a:rPr lang="en-US" sz="1400" dirty="0" smtClean="0"/>
              <a:t>Clusters in first layer</a:t>
            </a:r>
          </a:p>
          <a:p>
            <a:r>
              <a:rPr lang="en-US" sz="1400" dirty="0" smtClean="0"/>
              <a:t>  </a:t>
            </a:r>
            <a:r>
              <a:rPr lang="en-US" sz="1400" dirty="0" smtClean="0"/>
              <a:t>     Slopes </a:t>
            </a:r>
            <a:r>
              <a:rPr lang="en-US" sz="1400" dirty="0" smtClean="0"/>
              <a:t>of straight lines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   Adjust </a:t>
            </a:r>
            <a:r>
              <a:rPr lang="en-US" sz="1600" dirty="0" smtClean="0"/>
              <a:t>MC to reproduce data</a:t>
            </a:r>
          </a:p>
        </p:txBody>
      </p:sp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724400"/>
            <a:ext cx="3985606" cy="1760373"/>
          </a:xfrm>
          <a:prstGeom prst="rect">
            <a:avLst/>
          </a:prstGeom>
        </p:spPr>
      </p:pic>
      <p:pic>
        <p:nvPicPr>
          <p:cNvPr id="8" name="Picture 7" descr="tmp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1606853"/>
            <a:ext cx="3276600" cy="33242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9" descr="t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404251"/>
            <a:ext cx="2895600" cy="29203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7391400" y="2133600"/>
            <a:ext cx="11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Simulation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96200" y="5257800"/>
            <a:ext cx="62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612738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RPC_sim</a:t>
            </a:r>
            <a:r>
              <a:rPr lang="en-US" sz="2000" dirty="0" smtClean="0"/>
              <a:t>: </a:t>
            </a:r>
            <a:r>
              <a:rPr lang="en-US" sz="2000" dirty="0" smtClean="0"/>
              <a:t>Tuning II</a:t>
            </a:r>
            <a:endParaRPr lang="en-US" sz="2000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Tune parameters Q</a:t>
            </a:r>
            <a:r>
              <a:rPr lang="en-US" sz="3200" b="1" baseline="-25000" dirty="0" smtClean="0"/>
              <a:t>0</a:t>
            </a:r>
            <a:r>
              <a:rPr lang="en-US" sz="3200" b="1" dirty="0" smtClean="0"/>
              <a:t>, a,  and T</a:t>
            </a:r>
            <a:endParaRPr lang="en-US" sz="3200" b="1" dirty="0"/>
          </a:p>
        </p:txBody>
      </p:sp>
      <p:pic>
        <p:nvPicPr>
          <p:cNvPr id="3" name="Picture 13" descr="t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057400"/>
            <a:ext cx="3810000" cy="393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381000" y="2209800"/>
            <a:ext cx="483504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/>
              <a:t>Broadband muons</a:t>
            </a:r>
            <a:r>
              <a:rPr lang="en-US" sz="1400" b="1" dirty="0"/>
              <a:t> </a:t>
            </a:r>
          </a:p>
          <a:p>
            <a:endParaRPr lang="en-US" sz="1000" b="0" dirty="0"/>
          </a:p>
          <a:p>
            <a:r>
              <a:rPr lang="en-US" sz="1400" b="0" dirty="0"/>
              <a:t> </a:t>
            </a:r>
            <a:r>
              <a:rPr lang="en-US" sz="1400" b="0" dirty="0" smtClean="0"/>
              <a:t> from </a:t>
            </a:r>
            <a:r>
              <a:rPr lang="en-US" sz="1400" b="0" dirty="0"/>
              <a:t>FNAL </a:t>
            </a:r>
            <a:r>
              <a:rPr lang="en-US" sz="1400" b="0" dirty="0" smtClean="0"/>
              <a:t>test beam </a:t>
            </a:r>
            <a:r>
              <a:rPr lang="en-US" sz="1400" b="0" dirty="0"/>
              <a:t>(with 3 m Fe blocker)</a:t>
            </a:r>
          </a:p>
          <a:p>
            <a:endParaRPr lang="en-US" sz="1000" b="0" dirty="0"/>
          </a:p>
          <a:p>
            <a:r>
              <a:rPr lang="en-US" sz="1600" b="1" dirty="0" smtClean="0">
                <a:cs typeface="Arial" charset="0"/>
              </a:rPr>
              <a:t>Tune</a:t>
            </a:r>
            <a:endParaRPr lang="en-US" sz="1600" b="1" dirty="0">
              <a:cs typeface="Arial" charset="0"/>
            </a:endParaRPr>
          </a:p>
          <a:p>
            <a:endParaRPr lang="en-US" sz="1000" dirty="0">
              <a:cs typeface="Arial" charset="0"/>
            </a:endParaRPr>
          </a:p>
          <a:p>
            <a:r>
              <a:rPr lang="en-US" sz="1400" b="0" dirty="0">
                <a:cs typeface="Arial" charset="0"/>
              </a:rPr>
              <a:t>   slope </a:t>
            </a:r>
            <a:r>
              <a:rPr lang="en-US" sz="1400" b="1" dirty="0">
                <a:solidFill>
                  <a:srgbClr val="FF0000"/>
                </a:solidFill>
                <a:cs typeface="Arial" charset="0"/>
              </a:rPr>
              <a:t>a</a:t>
            </a:r>
          </a:p>
          <a:p>
            <a:r>
              <a:rPr lang="en-US" sz="1400" b="0" dirty="0">
                <a:cs typeface="Arial" charset="0"/>
              </a:rPr>
              <a:t>   threshold </a:t>
            </a:r>
            <a:r>
              <a:rPr lang="en-US" sz="1400" dirty="0">
                <a:solidFill>
                  <a:srgbClr val="FF0000"/>
                </a:solidFill>
                <a:cs typeface="Arial" charset="0"/>
              </a:rPr>
              <a:t>T</a:t>
            </a:r>
          </a:p>
          <a:p>
            <a:r>
              <a:rPr lang="en-US" sz="1400" b="0" dirty="0">
                <a:cs typeface="Arial" charset="0"/>
              </a:rPr>
              <a:t>   charge adjustment </a:t>
            </a:r>
            <a:r>
              <a:rPr lang="en-US" sz="1400" b="1" dirty="0" smtClean="0">
                <a:solidFill>
                  <a:srgbClr val="FF0000"/>
                </a:solidFill>
                <a:cs typeface="Arial" charset="0"/>
              </a:rPr>
              <a:t>Q</a:t>
            </a:r>
            <a:r>
              <a:rPr lang="en-US" sz="1400" b="1" baseline="-25000" dirty="0" smtClean="0">
                <a:solidFill>
                  <a:srgbClr val="FF0000"/>
                </a:solidFill>
                <a:cs typeface="Arial" charset="0"/>
              </a:rPr>
              <a:t>0</a:t>
            </a:r>
          </a:p>
          <a:p>
            <a:r>
              <a:rPr lang="en-US" sz="1400" b="1" baseline="-250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cs typeface="Arial" charset="0"/>
              </a:rPr>
              <a:t>  </a:t>
            </a:r>
            <a:r>
              <a:rPr lang="en-US" sz="1400" dirty="0" smtClean="0">
                <a:cs typeface="Arial" charset="0"/>
              </a:rPr>
              <a:t>(Muon data not sensitive to </a:t>
            </a:r>
            <a:r>
              <a:rPr lang="en-US" sz="1400" b="1" dirty="0" err="1" smtClean="0">
                <a:solidFill>
                  <a:srgbClr val="FF0000"/>
                </a:solidFill>
                <a:cs typeface="Arial" charset="0"/>
              </a:rPr>
              <a:t>dist_cut</a:t>
            </a:r>
            <a:r>
              <a:rPr lang="en-US" sz="1400" dirty="0" smtClean="0">
                <a:cs typeface="Arial" charset="0"/>
              </a:rPr>
              <a:t>)</a:t>
            </a:r>
            <a:endParaRPr lang="en-US" sz="1400" b="1" dirty="0">
              <a:cs typeface="Arial" charset="0"/>
            </a:endParaRPr>
          </a:p>
          <a:p>
            <a:endParaRPr lang="en-US" sz="1000" dirty="0">
              <a:cs typeface="Arial" charset="0"/>
            </a:endParaRPr>
          </a:p>
          <a:p>
            <a:r>
              <a:rPr lang="en-US" sz="1400" b="0" dirty="0">
                <a:cs typeface="Arial" charset="0"/>
              </a:rPr>
              <a:t> → reproduce the distributions of the sum of hits and hits/layer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91400" y="2362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Simulation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873</Words>
  <Application>Microsoft Office PowerPoint</Application>
  <PresentationFormat>On-screen Show (4:3)</PresentationFormat>
  <Paragraphs>197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repond</dc:creator>
  <cp:lastModifiedBy>repond</cp:lastModifiedBy>
  <cp:revision>41</cp:revision>
  <dcterms:created xsi:type="dcterms:W3CDTF">2010-07-08T16:38:54Z</dcterms:created>
  <dcterms:modified xsi:type="dcterms:W3CDTF">2010-07-09T18:03:56Z</dcterms:modified>
</cp:coreProperties>
</file>