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310" r:id="rId5"/>
    <p:sldId id="309" r:id="rId6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F600"/>
    <a:srgbClr val="007776"/>
    <a:srgbClr val="176FA2"/>
    <a:srgbClr val="008000"/>
    <a:srgbClr val="00DEDC"/>
    <a:srgbClr val="70ECF7"/>
    <a:srgbClr val="002060"/>
    <a:srgbClr val="B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438" y="-78"/>
      </p:cViewPr>
      <p:guideLst>
        <p:guide orient="horz" pos="4319"/>
        <p:guide pos="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A20CF95B-24B0-9D4D-8A25-5290E9A4F851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a-DK" noProof="0" smtClean="0"/>
              <a:t>Klik for at redigere typografi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  <a:ea typeface="ＭＳ Ｐゴシック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866A854-BE55-1940-B788-BFB66185D77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061F7755-FBBD-BA44-830F-F9275D96A0DC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44A59972-0865-C148-8076-31A35EB5DBD5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82D51A18-059A-C045-9977-2775233CDADB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2A05757-378C-A841-A20F-11BA0C71729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54B9FF4-FED8-CE47-B402-1E3183EC15A9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C6E239C9-9876-0944-B502-B0AD75D8E7C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941B0459-5D3A-1443-A131-56D4059FC89F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33B6AFA0-4612-B84A-A7CA-1CDE070E1720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9260CDCD-CA5A-934C-9A1B-E35247D56450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4FDC4610-9DDF-0A44-9C42-CC16A5A8DBA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6DD157E2-C709-CF40-B35D-46EA26FC8711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287E7856-31FD-6D49-A5DC-37C36608E860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55C0ADFE-5DF1-4F4C-B297-B7CDC87459ED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A612277-9116-2B4A-B2A1-E5349945EA6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2422851B-3173-E341-930A-51382A779C86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01209B3D-FC87-0F43-BF7A-EDCCF1BB3DA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59EAE161-A29E-4B46-BE10-ABADF987311A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AD2683C7-B480-404F-AF62-B983D5BBC61A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B59328A2-5D18-F549-9C59-C96EE1CE1D34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7599404B-1F65-B640-B6DF-311389F4B51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B6BCF013-DDDC-D04D-922B-5CD24B730AED}" type="datetime1">
              <a:rPr lang="da-DK"/>
              <a:pPr>
                <a:defRPr/>
              </a:pPr>
              <a:t>19-07-2010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C9DC11A2-149C-314B-ABED-786488ABDC2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4006844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1" charset="-128"/>
          <a:cs typeface="ＭＳ Ｐゴシック" pitchFamily="-108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-108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-108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-108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-108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0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Furnace commissioning cavity test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1-cell cavities</a:t>
            </a:r>
          </a:p>
          <a:p>
            <a:r>
              <a:rPr lang="en-US" dirty="0" smtClean="0"/>
              <a:t>Niobium witness (RRR 300/450) samples</a:t>
            </a:r>
          </a:p>
          <a:p>
            <a:r>
              <a:rPr lang="en-US" dirty="0" smtClean="0"/>
              <a:t>Actively looking partial pressure info: H, O, N, Hydrocarbons</a:t>
            </a:r>
          </a:p>
          <a:p>
            <a:r>
              <a:rPr lang="en-US" dirty="0" smtClean="0"/>
              <a:t>Titanium shield as backup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/>
          <p:cNvSpPr/>
          <p:nvPr/>
        </p:nvSpPr>
        <p:spPr>
          <a:xfrm>
            <a:off x="871538" y="3905250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70ECF7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390" name="Rectangle 48"/>
          <p:cNvSpPr>
            <a:spLocks noChangeArrowheads="1"/>
          </p:cNvSpPr>
          <p:nvPr/>
        </p:nvSpPr>
        <p:spPr bwMode="auto">
          <a:xfrm>
            <a:off x="860425" y="4092575"/>
            <a:ext cx="16549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Measure Q0/Eacc</a:t>
            </a:r>
          </a:p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Without light EP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41" name="Round Diagonal Corner Rectangle 40"/>
          <p:cNvSpPr/>
          <p:nvPr/>
        </p:nvSpPr>
        <p:spPr>
          <a:xfrm>
            <a:off x="871538" y="5253038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392" name="Rectangle 41"/>
          <p:cNvSpPr>
            <a:spLocks noChangeArrowheads="1"/>
          </p:cNvSpPr>
          <p:nvPr/>
        </p:nvSpPr>
        <p:spPr bwMode="auto">
          <a:xfrm>
            <a:off x="879475" y="5497513"/>
            <a:ext cx="8899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chemeClr val="bg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Success!</a:t>
            </a:r>
            <a:endParaRPr lang="en-US" sz="1600" dirty="0">
              <a:solidFill>
                <a:schemeClr val="bg1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43" name="Round Diagonal Corner Rectangle 42"/>
          <p:cNvSpPr/>
          <p:nvPr/>
        </p:nvSpPr>
        <p:spPr>
          <a:xfrm>
            <a:off x="4886326" y="3086100"/>
            <a:ext cx="2095500" cy="704850"/>
          </a:xfrm>
          <a:prstGeom prst="round2DiagRect">
            <a:avLst>
              <a:gd name="adj1" fmla="val 30667"/>
              <a:gd name="adj2" fmla="val 0"/>
            </a:avLst>
          </a:prstGeom>
          <a:solidFill>
            <a:srgbClr val="4FF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394" name="Rectangle 49"/>
          <p:cNvSpPr>
            <a:spLocks noChangeArrowheads="1"/>
          </p:cNvSpPr>
          <p:nvPr/>
        </p:nvSpPr>
        <p:spPr bwMode="auto">
          <a:xfrm>
            <a:off x="5203825" y="3302000"/>
            <a:ext cx="14259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Specific recipe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1" name="Round Diagonal Corner Rectangle 50"/>
          <p:cNvSpPr/>
          <p:nvPr/>
        </p:nvSpPr>
        <p:spPr>
          <a:xfrm>
            <a:off x="871538" y="1995488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70ECF7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396" name="Rectangle 53"/>
          <p:cNvSpPr>
            <a:spLocks noChangeArrowheads="1"/>
          </p:cNvSpPr>
          <p:nvPr/>
        </p:nvSpPr>
        <p:spPr bwMode="auto">
          <a:xfrm>
            <a:off x="1117600" y="2249488"/>
            <a:ext cx="10470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800 </a:t>
            </a: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  <a:sym typeface="Symbol"/>
              </a:rPr>
              <a:t></a:t>
            </a: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C/2h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5" name="Round Diagonal Corner Rectangle 54"/>
          <p:cNvSpPr/>
          <p:nvPr/>
        </p:nvSpPr>
        <p:spPr>
          <a:xfrm>
            <a:off x="20638" y="8477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70ECF7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398" name="Rectangle 55"/>
          <p:cNvSpPr>
            <a:spLocks noChangeArrowheads="1"/>
          </p:cNvSpPr>
          <p:nvPr/>
        </p:nvSpPr>
        <p:spPr bwMode="auto">
          <a:xfrm>
            <a:off x="0" y="968375"/>
            <a:ext cx="16850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200" dirty="0" smtClean="0">
                <a:solidFill>
                  <a:schemeClr val="bg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1-cell High performance</a:t>
            </a:r>
          </a:p>
          <a:p>
            <a:pPr>
              <a:defRPr/>
            </a:pPr>
            <a:r>
              <a:rPr lang="da-DK" sz="1200" dirty="0" smtClean="0">
                <a:solidFill>
                  <a:schemeClr val="bg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With Q-desease after </a:t>
            </a:r>
          </a:p>
          <a:p>
            <a:pPr>
              <a:defRPr/>
            </a:pPr>
            <a:r>
              <a:rPr lang="da-DK" sz="1200" dirty="0" smtClean="0">
                <a:solidFill>
                  <a:schemeClr val="bg1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100K/8h hold</a:t>
            </a:r>
            <a:endParaRPr lang="en-US" sz="1200" dirty="0">
              <a:solidFill>
                <a:schemeClr val="bg1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3" name="Round Diagonal Corner Rectangle 62"/>
          <p:cNvSpPr/>
          <p:nvPr/>
        </p:nvSpPr>
        <p:spPr>
          <a:xfrm>
            <a:off x="7319963" y="19907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Round Diagonal Corner Rectangle 74"/>
          <p:cNvSpPr/>
          <p:nvPr/>
        </p:nvSpPr>
        <p:spPr>
          <a:xfrm>
            <a:off x="5110163" y="19907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67D8E3"/>
              </a:gs>
              <a:gs pos="100000">
                <a:srgbClr val="208EC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1" name="Straight Connector 80"/>
          <p:cNvCxnSpPr>
            <a:stCxn id="9" idx="3"/>
            <a:endCxn id="51" idx="1"/>
          </p:cNvCxnSpPr>
          <p:nvPr/>
        </p:nvCxnSpPr>
        <p:spPr>
          <a:xfrm rot="5400000" flipH="1" flipV="1">
            <a:off x="1178720" y="3398044"/>
            <a:ext cx="101441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5" idx="0"/>
            <a:endCxn id="63" idx="2"/>
          </p:cNvCxnSpPr>
          <p:nvPr/>
        </p:nvCxnSpPr>
        <p:spPr>
          <a:xfrm>
            <a:off x="6738938" y="2438400"/>
            <a:ext cx="581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106" idx="0"/>
            <a:endCxn id="75" idx="2"/>
          </p:cNvCxnSpPr>
          <p:nvPr/>
        </p:nvCxnSpPr>
        <p:spPr>
          <a:xfrm>
            <a:off x="4672013" y="2438400"/>
            <a:ext cx="4381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 Diagonal Corner Rectangle 105"/>
          <p:cNvSpPr/>
          <p:nvPr/>
        </p:nvSpPr>
        <p:spPr>
          <a:xfrm>
            <a:off x="3043238" y="19907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100000">
                <a:schemeClr val="accent1"/>
              </a:gs>
              <a:gs pos="50000">
                <a:srgbClr val="00FFF0"/>
              </a:gs>
              <a:gs pos="0">
                <a:srgbClr val="00A09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6422" name="Rectangle 106"/>
          <p:cNvSpPr>
            <a:spLocks noChangeArrowheads="1"/>
          </p:cNvSpPr>
          <p:nvPr/>
        </p:nvSpPr>
        <p:spPr bwMode="auto">
          <a:xfrm>
            <a:off x="3203575" y="2206625"/>
            <a:ext cx="12121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</a:rPr>
              <a:t>600 </a:t>
            </a: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  <a:sym typeface="Symbol"/>
              </a:rPr>
              <a:t></a:t>
            </a: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</a:rPr>
              <a:t>C/15h</a:t>
            </a:r>
            <a:endParaRPr lang="en-US" sz="1600" dirty="0" smtClean="0">
              <a:solidFill>
                <a:srgbClr val="000000"/>
              </a:solidFill>
              <a:ea typeface="ＭＳ Ｐゴシック" pitchFamily="-108" charset="-128"/>
              <a:cs typeface="ＭＳ Ｐゴシック" pitchFamily="-108" charset="-128"/>
            </a:endParaRPr>
          </a:p>
          <a:p>
            <a:pPr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14" name="Ellipse 111"/>
          <p:cNvSpPr/>
          <p:nvPr/>
        </p:nvSpPr>
        <p:spPr bwMode="auto">
          <a:xfrm>
            <a:off x="438342" y="6182137"/>
            <a:ext cx="2628708" cy="133380"/>
          </a:xfrm>
          <a:prstGeom prst="ellipse">
            <a:avLst/>
          </a:prstGeom>
          <a:gradFill flip="none" rotWithShape="1">
            <a:gsLst>
              <a:gs pos="24000">
                <a:schemeClr val="tx1">
                  <a:alpha val="22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15" name="Ellipse 111"/>
          <p:cNvSpPr/>
          <p:nvPr/>
        </p:nvSpPr>
        <p:spPr bwMode="auto">
          <a:xfrm>
            <a:off x="6324792" y="6182137"/>
            <a:ext cx="2628708" cy="133380"/>
          </a:xfrm>
          <a:prstGeom prst="ellipse">
            <a:avLst/>
          </a:prstGeom>
          <a:gradFill flip="none" rotWithShape="1">
            <a:gsLst>
              <a:gs pos="24000">
                <a:schemeClr val="tx1">
                  <a:alpha val="22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16" name="Ellipse 111"/>
          <p:cNvSpPr/>
          <p:nvPr/>
        </p:nvSpPr>
        <p:spPr bwMode="auto">
          <a:xfrm>
            <a:off x="3238692" y="6182137"/>
            <a:ext cx="2628708" cy="133380"/>
          </a:xfrm>
          <a:prstGeom prst="ellipse">
            <a:avLst/>
          </a:prstGeom>
          <a:gradFill flip="none" rotWithShape="1">
            <a:gsLst>
              <a:gs pos="24000">
                <a:schemeClr val="tx1">
                  <a:alpha val="22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  <a:ea typeface="ＭＳ Ｐゴシック" pitchFamily="-111" charset="-128"/>
            </a:endParaRPr>
          </a:p>
        </p:txBody>
      </p:sp>
      <p:sp>
        <p:nvSpPr>
          <p:cNvPr id="16433" name="Rectangle 8"/>
          <p:cNvSpPr>
            <a:spLocks noChangeArrowheads="1"/>
          </p:cNvSpPr>
          <p:nvPr/>
        </p:nvSpPr>
        <p:spPr bwMode="gray">
          <a:xfrm>
            <a:off x="238125" y="182563"/>
            <a:ext cx="2209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prstTxWarp prst="textNoShape">
              <a:avLst/>
            </a:prstTxWarp>
          </a:bodyPr>
          <a:lstStyle/>
          <a:p>
            <a:r>
              <a:rPr lang="de-DE" b="1" dirty="0" smtClean="0">
                <a:latin typeface="Calibri" charset="0"/>
              </a:rPr>
              <a:t>Furnace results senario</a:t>
            </a:r>
            <a:endParaRPr lang="de-DE" dirty="0">
              <a:latin typeface="Calibri" charset="0"/>
            </a:endParaRPr>
          </a:p>
        </p:txBody>
      </p:sp>
      <p:sp>
        <p:nvSpPr>
          <p:cNvPr id="44" name="Round Diagonal Corner Rectangle 43"/>
          <p:cNvSpPr/>
          <p:nvPr/>
        </p:nvSpPr>
        <p:spPr>
          <a:xfrm>
            <a:off x="2020888" y="86677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70ECF7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45" name="Rectangle 55"/>
          <p:cNvSpPr>
            <a:spLocks noChangeArrowheads="1"/>
          </p:cNvSpPr>
          <p:nvPr/>
        </p:nvSpPr>
        <p:spPr bwMode="auto">
          <a:xfrm>
            <a:off x="2019300" y="958850"/>
            <a:ext cx="1705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2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1-cell tumble polished</a:t>
            </a:r>
          </a:p>
          <a:p>
            <a:pPr>
              <a:defRPr/>
            </a:pPr>
            <a:r>
              <a:rPr lang="da-DK" sz="12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With Q-desease without</a:t>
            </a:r>
          </a:p>
          <a:p>
            <a:pPr>
              <a:defRPr/>
            </a:pPr>
            <a:r>
              <a:rPr lang="da-DK" sz="12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100K/8h hold (extreme)</a:t>
            </a:r>
            <a:endParaRPr lang="en-US" sz="12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8" name="Rectangle 106"/>
          <p:cNvSpPr>
            <a:spLocks noChangeArrowheads="1"/>
          </p:cNvSpPr>
          <p:nvPr/>
        </p:nvSpPr>
        <p:spPr bwMode="auto">
          <a:xfrm>
            <a:off x="5241925" y="2197100"/>
            <a:ext cx="12121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</a:rPr>
              <a:t>600 </a:t>
            </a: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  <a:sym typeface="Symbol"/>
              </a:rPr>
              <a:t></a:t>
            </a:r>
            <a:r>
              <a:rPr lang="da-DK" sz="1600" dirty="0" smtClean="0">
                <a:solidFill>
                  <a:srgbClr val="000000"/>
                </a:solidFill>
                <a:ea typeface="ＭＳ Ｐゴシック" pitchFamily="-108" charset="-128"/>
                <a:cs typeface="ＭＳ Ｐゴシック" pitchFamily="-108" charset="-128"/>
              </a:rPr>
              <a:t>C/24h</a:t>
            </a:r>
            <a:endParaRPr lang="en-US" sz="1600" dirty="0" smtClean="0">
              <a:solidFill>
                <a:srgbClr val="000000"/>
              </a:solidFill>
              <a:ea typeface="ＭＳ Ｐゴシック" pitchFamily="-108" charset="-128"/>
              <a:cs typeface="ＭＳ Ｐゴシック" pitchFamily="-108" charset="-128"/>
            </a:endParaRPr>
          </a:p>
          <a:p>
            <a:pPr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84" name="Straight Connector 83"/>
          <p:cNvCxnSpPr>
            <a:stCxn id="51" idx="0"/>
            <a:endCxn id="106" idx="2"/>
          </p:cNvCxnSpPr>
          <p:nvPr/>
        </p:nvCxnSpPr>
        <p:spPr>
          <a:xfrm flipV="1">
            <a:off x="2500313" y="2438400"/>
            <a:ext cx="542925" cy="476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ound Diagonal Corner Rectangle 116"/>
          <p:cNvSpPr/>
          <p:nvPr/>
        </p:nvSpPr>
        <p:spPr>
          <a:xfrm>
            <a:off x="3214688" y="39338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gradFill>
            <a:gsLst>
              <a:gs pos="0">
                <a:srgbClr val="176FA2"/>
              </a:gs>
              <a:gs pos="50000">
                <a:srgbClr val="70ECF7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18" name="Rectangle 48"/>
          <p:cNvSpPr>
            <a:spLocks noChangeArrowheads="1"/>
          </p:cNvSpPr>
          <p:nvPr/>
        </p:nvSpPr>
        <p:spPr bwMode="auto">
          <a:xfrm>
            <a:off x="3184525" y="4225925"/>
            <a:ext cx="17970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Light EP, 120C bake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49" y="2013394"/>
            <a:ext cx="857251" cy="84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Round Diagonal Corner Rectangle 118"/>
          <p:cNvSpPr/>
          <p:nvPr/>
        </p:nvSpPr>
        <p:spPr>
          <a:xfrm>
            <a:off x="6186488" y="3933825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solidFill>
            <a:srgbClr val="4FF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20" name="Rectangle 48"/>
          <p:cNvSpPr>
            <a:spLocks noChangeArrowheads="1"/>
          </p:cNvSpPr>
          <p:nvPr/>
        </p:nvSpPr>
        <p:spPr bwMode="auto">
          <a:xfrm>
            <a:off x="6213475" y="4197350"/>
            <a:ext cx="1612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a-DK" sz="1600" dirty="0" smtClean="0">
                <a:solidFill>
                  <a:srgbClr val="000000"/>
                </a:solidFill>
                <a:latin typeface="+mn-lt"/>
                <a:ea typeface="ＭＳ Ｐゴシック" pitchFamily="-108" charset="-128"/>
                <a:cs typeface="ＭＳ Ｐゴシック" pitchFamily="-108" charset="-128"/>
              </a:rPr>
              <a:t>Requires Light EP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21" name="Round Diagonal Corner Rectangle 120"/>
          <p:cNvSpPr/>
          <p:nvPr/>
        </p:nvSpPr>
        <p:spPr>
          <a:xfrm>
            <a:off x="3214688" y="5262563"/>
            <a:ext cx="1628775" cy="895350"/>
          </a:xfrm>
          <a:prstGeom prst="round2DiagRect">
            <a:avLst>
              <a:gd name="adj1" fmla="val 30667"/>
              <a:gd name="adj2" fmla="val 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122" name="Rectangle 41"/>
          <p:cNvSpPr>
            <a:spLocks noChangeArrowheads="1"/>
          </p:cNvSpPr>
          <p:nvPr/>
        </p:nvSpPr>
        <p:spPr bwMode="auto">
          <a:xfrm>
            <a:off x="3136900" y="5526088"/>
            <a:ext cx="16181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600" dirty="0" smtClean="0">
                <a:latin typeface="+mn-lt"/>
                <a:ea typeface="ＭＳ Ｐゴシック" pitchFamily="-108" charset="-128"/>
                <a:cs typeface="ＭＳ Ｐゴシック" pitchFamily="-108" charset="-128"/>
              </a:rPr>
              <a:t>Get second 1-cell</a:t>
            </a:r>
            <a:endParaRPr lang="en-US" sz="1600" dirty="0"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141" name="Straight Connector 140"/>
          <p:cNvCxnSpPr>
            <a:stCxn id="55" idx="1"/>
            <a:endCxn id="51" idx="3"/>
          </p:cNvCxnSpPr>
          <p:nvPr/>
        </p:nvCxnSpPr>
        <p:spPr>
          <a:xfrm rot="16200000" flipH="1">
            <a:off x="1134270" y="1443831"/>
            <a:ext cx="252413" cy="8509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44" idx="1"/>
            <a:endCxn id="51" idx="3"/>
          </p:cNvCxnSpPr>
          <p:nvPr/>
        </p:nvCxnSpPr>
        <p:spPr>
          <a:xfrm rot="5400000">
            <a:off x="2143920" y="1304131"/>
            <a:ext cx="233363" cy="114935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9" idx="1"/>
            <a:endCxn id="41" idx="3"/>
          </p:cNvCxnSpPr>
          <p:nvPr/>
        </p:nvCxnSpPr>
        <p:spPr>
          <a:xfrm rot="5400000">
            <a:off x="1459707" y="5026819"/>
            <a:ext cx="4524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>
            <a:stCxn id="16390" idx="3"/>
            <a:endCxn id="117" idx="2"/>
          </p:cNvCxnSpPr>
          <p:nvPr/>
        </p:nvCxnSpPr>
        <p:spPr>
          <a:xfrm flipV="1">
            <a:off x="2515365" y="4381500"/>
            <a:ext cx="699323" cy="3463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17" idx="0"/>
            <a:endCxn id="119" idx="2"/>
          </p:cNvCxnSpPr>
          <p:nvPr/>
        </p:nvCxnSpPr>
        <p:spPr>
          <a:xfrm>
            <a:off x="4843463" y="4381500"/>
            <a:ext cx="13430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stCxn id="117" idx="1"/>
            <a:endCxn id="121" idx="3"/>
          </p:cNvCxnSpPr>
          <p:nvPr/>
        </p:nvCxnSpPr>
        <p:spPr>
          <a:xfrm rot="5400000">
            <a:off x="3812382" y="5045869"/>
            <a:ext cx="43338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hape 168"/>
          <p:cNvCxnSpPr>
            <a:stCxn id="121" idx="1"/>
            <a:endCxn id="51" idx="2"/>
          </p:cNvCxnSpPr>
          <p:nvPr/>
        </p:nvCxnSpPr>
        <p:spPr>
          <a:xfrm rot="5400000" flipH="1">
            <a:off x="592932" y="2721769"/>
            <a:ext cx="3714750" cy="3157538"/>
          </a:xfrm>
          <a:prstGeom prst="bentConnector4">
            <a:avLst>
              <a:gd name="adj1" fmla="val -6154"/>
              <a:gd name="adj2" fmla="val 10724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hape 170"/>
          <p:cNvCxnSpPr>
            <a:stCxn id="106" idx="1"/>
            <a:endCxn id="43" idx="2"/>
          </p:cNvCxnSpPr>
          <p:nvPr/>
        </p:nvCxnSpPr>
        <p:spPr>
          <a:xfrm rot="16200000" flipH="1">
            <a:off x="4095751" y="2647950"/>
            <a:ext cx="552450" cy="10287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>
            <a:stCxn id="75" idx="1"/>
            <a:endCxn id="43" idx="3"/>
          </p:cNvCxnSpPr>
          <p:nvPr/>
        </p:nvCxnSpPr>
        <p:spPr>
          <a:xfrm rot="16200000" flipH="1">
            <a:off x="5829301" y="2981324"/>
            <a:ext cx="200025" cy="952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rot="10800000" flipV="1">
            <a:off x="2524126" y="3571875"/>
            <a:ext cx="2343151" cy="3429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2438401" y="2162175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H-stays</a:t>
            </a:r>
            <a:endParaRPr lang="en-US" sz="1200" dirty="0"/>
          </a:p>
        </p:txBody>
      </p:sp>
      <p:sp>
        <p:nvSpPr>
          <p:cNvPr id="197" name="TextBox 196"/>
          <p:cNvSpPr txBox="1"/>
          <p:nvPr/>
        </p:nvSpPr>
        <p:spPr>
          <a:xfrm>
            <a:off x="4543426" y="2152650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H-stays</a:t>
            </a:r>
            <a:endParaRPr lang="en-US" sz="1200" dirty="0"/>
          </a:p>
        </p:txBody>
      </p:sp>
      <p:sp>
        <p:nvSpPr>
          <p:cNvPr id="201" name="TextBox 200"/>
          <p:cNvSpPr txBox="1"/>
          <p:nvPr/>
        </p:nvSpPr>
        <p:spPr>
          <a:xfrm>
            <a:off x="6705601" y="2162175"/>
            <a:ext cx="704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H-stays</a:t>
            </a:r>
            <a:endParaRPr lang="en-US" sz="1200" dirty="0"/>
          </a:p>
        </p:txBody>
      </p:sp>
      <p:sp>
        <p:nvSpPr>
          <p:cNvPr id="204" name="TextBox 203"/>
          <p:cNvSpPr txBox="1"/>
          <p:nvPr/>
        </p:nvSpPr>
        <p:spPr>
          <a:xfrm>
            <a:off x="8277225" y="2695576"/>
            <a:ext cx="295274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 smtClean="0"/>
              <a:t>bad</a:t>
            </a:r>
            <a:endParaRPr lang="en-US" sz="800" dirty="0"/>
          </a:p>
        </p:txBody>
      </p:sp>
      <p:sp>
        <p:nvSpPr>
          <p:cNvPr id="205" name="TextBox 204"/>
          <p:cNvSpPr txBox="1"/>
          <p:nvPr/>
        </p:nvSpPr>
        <p:spPr>
          <a:xfrm>
            <a:off x="1676400" y="3238500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H-is gone</a:t>
            </a:r>
            <a:endParaRPr lang="en-US" sz="1200" dirty="0"/>
          </a:p>
        </p:txBody>
      </p:sp>
      <p:sp>
        <p:nvSpPr>
          <p:cNvPr id="206" name="TextBox 205"/>
          <p:cNvSpPr txBox="1"/>
          <p:nvPr/>
        </p:nvSpPr>
        <p:spPr>
          <a:xfrm>
            <a:off x="3009900" y="2952750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H-is gone</a:t>
            </a:r>
            <a:endParaRPr lang="en-US" sz="1200" dirty="0"/>
          </a:p>
        </p:txBody>
      </p:sp>
      <p:sp>
        <p:nvSpPr>
          <p:cNvPr id="207" name="TextBox 206"/>
          <p:cNvSpPr txBox="1"/>
          <p:nvPr/>
        </p:nvSpPr>
        <p:spPr>
          <a:xfrm>
            <a:off x="5972175" y="2838450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H-is gone</a:t>
            </a:r>
            <a:endParaRPr lang="en-US" sz="1200" dirty="0"/>
          </a:p>
        </p:txBody>
      </p:sp>
      <p:sp>
        <p:nvSpPr>
          <p:cNvPr id="208" name="TextBox 207"/>
          <p:cNvSpPr txBox="1"/>
          <p:nvPr/>
        </p:nvSpPr>
        <p:spPr>
          <a:xfrm>
            <a:off x="2438400" y="4086225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degrades</a:t>
            </a:r>
            <a:endParaRPr lang="en-US" sz="1200" dirty="0"/>
          </a:p>
        </p:txBody>
      </p:sp>
      <p:sp>
        <p:nvSpPr>
          <p:cNvPr id="210" name="TextBox 209"/>
          <p:cNvSpPr txBox="1"/>
          <p:nvPr/>
        </p:nvSpPr>
        <p:spPr>
          <a:xfrm>
            <a:off x="3228975" y="4867275"/>
            <a:ext cx="885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degrades</a:t>
            </a:r>
            <a:endParaRPr lang="en-US" sz="1200" dirty="0"/>
          </a:p>
        </p:txBody>
      </p:sp>
      <p:sp>
        <p:nvSpPr>
          <p:cNvPr id="211" name="TextBox 210"/>
          <p:cNvSpPr txBox="1"/>
          <p:nvPr/>
        </p:nvSpPr>
        <p:spPr>
          <a:xfrm>
            <a:off x="4791074" y="3971925"/>
            <a:ext cx="105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High Performance</a:t>
            </a:r>
            <a:endParaRPr lang="en-US" sz="1200" dirty="0"/>
          </a:p>
        </p:txBody>
      </p:sp>
      <p:sp>
        <p:nvSpPr>
          <p:cNvPr id="215" name="TextBox 214"/>
          <p:cNvSpPr txBox="1"/>
          <p:nvPr/>
        </p:nvSpPr>
        <p:spPr>
          <a:xfrm>
            <a:off x="1695449" y="4781550"/>
            <a:ext cx="1057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High Performance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shop_decision_tree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6" ma:contentTypeDescription="Create a new document." ma:contentTypeScope="" ma:versionID="e4a5fc713301fd121d9c49aa2472189d"/>
</file>

<file path=customXml/itemProps1.xml><?xml version="1.0" encoding="utf-8"?>
<ds:datastoreItem xmlns:ds="http://schemas.openxmlformats.org/officeDocument/2006/customXml" ds:itemID="{E7DC3626-7E93-4987-8D77-2603376152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703545A-421E-4716-AEAC-B777451B18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966173-BA0E-4595-B476-55FFECB6BDC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Slideshop_decision_tree</Template>
  <TotalTime>61</TotalTime>
  <Words>97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Slideshop_decision_tree</vt:lpstr>
      <vt:lpstr>Furnace commissioning cavity test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7</cp:revision>
  <dcterms:created xsi:type="dcterms:W3CDTF">2010-07-19T05:09:00Z</dcterms:created>
  <dcterms:modified xsi:type="dcterms:W3CDTF">2010-07-19T06:10:13Z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TC018754849991</vt:lpwstr>
  </property>
</Properties>
</file>