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57" r:id="rId3"/>
    <p:sldId id="264" r:id="rId4"/>
    <p:sldId id="266" r:id="rId5"/>
    <p:sldId id="265" r:id="rId6"/>
    <p:sldId id="267" r:id="rId7"/>
    <p:sldId id="263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-64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5FBF214-704F-467D-BA39-7FB4D0D48E13}" type="datetimeFigureOut">
              <a:rPr lang="en-US" smtClean="0"/>
              <a:pPr/>
              <a:t>7/10/2010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943F022-BE66-4D31-9A96-A3C8C0F3239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43F022-BE66-4D31-9A96-A3C8C0F32397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43F022-BE66-4D31-9A96-A3C8C0F32397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DBB859-D7FA-4176-823F-870004883395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43F022-BE66-4D31-9A96-A3C8C0F32397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7/10/2010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7/10/2010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7/10/2010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7/10/2010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7/10/2010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7/10/2010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7/10/2010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CM2 Tuner Testing in HTS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981200"/>
          </a:xfrm>
        </p:spPr>
        <p:txBody>
          <a:bodyPr>
            <a:normAutofit/>
          </a:bodyPr>
          <a:lstStyle/>
          <a:p>
            <a:r>
              <a:rPr lang="en-US" dirty="0" err="1" smtClean="0"/>
              <a:t>Yuriy</a:t>
            </a:r>
            <a:r>
              <a:rPr lang="en-US" dirty="0" smtClean="0"/>
              <a:t> </a:t>
            </a:r>
            <a:r>
              <a:rPr lang="en-US" dirty="0" err="1" smtClean="0"/>
              <a:t>Pischalnikov</a:t>
            </a:r>
            <a:endParaRPr lang="en-US" dirty="0" smtClean="0"/>
          </a:p>
          <a:p>
            <a:r>
              <a:rPr lang="en-US" dirty="0" smtClean="0"/>
              <a:t>Warren </a:t>
            </a:r>
            <a:r>
              <a:rPr lang="en-US" dirty="0" err="1" smtClean="0"/>
              <a:t>Schappert</a:t>
            </a:r>
            <a:endParaRPr lang="en-US" dirty="0" smtClean="0"/>
          </a:p>
          <a:p>
            <a:r>
              <a:rPr lang="en-US" dirty="0" smtClean="0"/>
              <a:t>Serena </a:t>
            </a:r>
            <a:r>
              <a:rPr lang="en-US" dirty="0" err="1" smtClean="0"/>
              <a:t>Barbannoti</a:t>
            </a: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53000" y="1219200"/>
            <a:ext cx="2590800" cy="19846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QA Testing of CM2 Tuners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4419600" cy="5181600"/>
          </a:xfrm>
        </p:spPr>
        <p:txBody>
          <a:bodyPr>
            <a:normAutofit/>
          </a:bodyPr>
          <a:lstStyle/>
          <a:p>
            <a:r>
              <a:rPr lang="en-US" dirty="0" smtClean="0"/>
              <a:t>CM2 cavities will be equipped with a coaxial blade tuner to limit Lorentz Force Detuning at high gradients</a:t>
            </a:r>
          </a:p>
          <a:p>
            <a:pPr lvl="1"/>
            <a:r>
              <a:rPr lang="en-US" dirty="0" smtClean="0"/>
              <a:t>Tuner developed by INFN/Milan</a:t>
            </a:r>
          </a:p>
          <a:p>
            <a:pPr lvl="1"/>
            <a:r>
              <a:rPr lang="en-US" dirty="0" smtClean="0"/>
              <a:t>Piezo mounts modified by FNAL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781800" y="2362200"/>
            <a:ext cx="2362200" cy="14159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16200000">
            <a:off x="4997503" y="3118108"/>
            <a:ext cx="3111396" cy="33527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Cavities Tested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200" y="1371600"/>
            <a:ext cx="8153400" cy="1554163"/>
          </a:xfrm>
        </p:spPr>
        <p:txBody>
          <a:bodyPr/>
          <a:lstStyle/>
          <a:p>
            <a:r>
              <a:rPr lang="en-US" dirty="0" smtClean="0"/>
              <a:t>Total of 3 CM2 cavities tested to date</a:t>
            </a:r>
          </a:p>
          <a:p>
            <a:r>
              <a:rPr lang="en-US" dirty="0" smtClean="0"/>
              <a:t>All used same </a:t>
            </a:r>
            <a:r>
              <a:rPr lang="en-US" dirty="0" err="1" smtClean="0"/>
              <a:t>piezos</a:t>
            </a:r>
            <a:r>
              <a:rPr lang="en-US" dirty="0" smtClean="0"/>
              <a:t> and </a:t>
            </a:r>
            <a:r>
              <a:rPr lang="en-US" dirty="0" err="1" smtClean="0"/>
              <a:t>piezo</a:t>
            </a:r>
            <a:r>
              <a:rPr lang="en-US" dirty="0" smtClean="0"/>
              <a:t> holders </a:t>
            </a:r>
            <a:endParaRPr lang="en-US" dirty="0"/>
          </a:p>
        </p:txBody>
      </p:sp>
      <p:graphicFrame>
        <p:nvGraphicFramePr>
          <p:cNvPr id="9" name="Table 8"/>
          <p:cNvGraphicFramePr>
            <a:graphicFrameLocks noGrp="1"/>
          </p:cNvGraphicFramePr>
          <p:nvPr/>
        </p:nvGraphicFramePr>
        <p:xfrm>
          <a:off x="762000" y="3200400"/>
          <a:ext cx="7315200" cy="227266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28800"/>
                <a:gridCol w="1828800"/>
                <a:gridCol w="1219200"/>
                <a:gridCol w="24384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Cavity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Tuner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Tested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Comments</a:t>
                      </a:r>
                      <a:endParaRPr lang="en-US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ACC013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Tuner 01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February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Piezos unseated</a:t>
                      </a: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AES009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Tuner 11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April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Loctite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ACC008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Tuner 11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May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2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0" i="0" u="none" strike="noStrike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libri"/>
                        </a:rPr>
                        <a:t>ACC013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0" i="0" u="none" strike="noStrike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libri"/>
                        </a:rPr>
                        <a:t>Tuner 01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0" i="0" u="none" strike="noStrike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libri"/>
                        </a:rPr>
                        <a:t>June?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0" i="0" u="none" strike="noStrike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libri"/>
                        </a:rPr>
                        <a:t>Not tested yet</a:t>
                      </a: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0" i="0" u="none" strike="noStrike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libri"/>
                        </a:rPr>
                        <a:t>AES010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0" i="0" u="none" strike="noStrike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libri"/>
                        </a:rPr>
                        <a:t>Tuner 03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0" i="0" u="none" strike="noStrike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libri"/>
                        </a:rPr>
                        <a:t>August?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0" i="0" u="none" strike="noStrike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libri"/>
                        </a:rPr>
                        <a:t>Planned</a:t>
                      </a: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ACC013 (February)</a:t>
            </a:r>
            <a:r>
              <a:rPr lang="en-US" dirty="0" smtClean="0">
                <a:solidFill>
                  <a:srgbClr val="000000"/>
                </a:solidFill>
              </a:rPr>
              <a:t/>
            </a:r>
            <a:br>
              <a:rPr lang="en-US" dirty="0" smtClean="0">
                <a:solidFill>
                  <a:srgbClr val="000000"/>
                </a:solidFill>
              </a:rPr>
            </a:br>
            <a:endParaRPr lang="en-US" dirty="0"/>
          </a:p>
        </p:txBody>
      </p:sp>
      <p:pic>
        <p:nvPicPr>
          <p:cNvPr id="4" name="Content Placeholder 3" descr="photo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105400" y="3810000"/>
            <a:ext cx="3581400" cy="2686051"/>
          </a:xfrm>
        </p:spPr>
      </p:pic>
      <p:pic>
        <p:nvPicPr>
          <p:cNvPr id="5" name="Picture 4" descr="photo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05400" y="990600"/>
            <a:ext cx="3505200" cy="2628900"/>
          </a:xfrm>
          <a:prstGeom prst="rect">
            <a:avLst/>
          </a:prstGeom>
        </p:spPr>
      </p:pic>
      <p:sp>
        <p:nvSpPr>
          <p:cNvPr id="6" name="Content Placeholder 2"/>
          <p:cNvSpPr txBox="1">
            <a:spLocks/>
          </p:cNvSpPr>
          <p:nvPr/>
        </p:nvSpPr>
        <p:spPr>
          <a:xfrm>
            <a:off x="381000" y="1143000"/>
            <a:ext cx="4495800" cy="5334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US" sz="3200" dirty="0" smtClean="0"/>
              <a:t>Successfully controlled LFD at gradients of up to </a:t>
            </a:r>
            <a:r>
              <a:rPr lang="en-US" sz="3200" dirty="0" smtClean="0"/>
              <a:t>35 </a:t>
            </a:r>
            <a:r>
              <a:rPr lang="en-US" sz="3200" dirty="0" smtClean="0"/>
              <a:t>MV/m</a:t>
            </a: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US" sz="3200" dirty="0" smtClean="0"/>
              <a:t> </a:t>
            </a:r>
            <a:r>
              <a:rPr lang="en-US" sz="3200" dirty="0" smtClean="0"/>
              <a:t>W</a:t>
            </a:r>
            <a:r>
              <a:rPr lang="en-US" sz="3200" dirty="0" smtClean="0"/>
              <a:t>hen </a:t>
            </a:r>
            <a:r>
              <a:rPr lang="en-US" sz="3200" dirty="0" smtClean="0"/>
              <a:t>the cavity was removed from the HTS </a:t>
            </a:r>
            <a:r>
              <a:rPr lang="en-US" sz="3200" dirty="0" err="1" smtClean="0"/>
              <a:t>piezo</a:t>
            </a:r>
            <a:r>
              <a:rPr lang="en-US" sz="3200" dirty="0" smtClean="0"/>
              <a:t> </a:t>
            </a:r>
            <a:r>
              <a:rPr lang="en-US" sz="3200" dirty="0" smtClean="0"/>
              <a:t>holders </a:t>
            </a:r>
            <a:r>
              <a:rPr lang="en-US" sz="3200" dirty="0" smtClean="0"/>
              <a:t>were not seated properly</a:t>
            </a:r>
          </a:p>
          <a:p>
            <a:pPr marL="800100" lvl="1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US" sz="2400" dirty="0" smtClean="0"/>
              <a:t>Holder </a:t>
            </a:r>
            <a:r>
              <a:rPr lang="en-US" sz="2400" dirty="0" smtClean="0"/>
              <a:t>r</a:t>
            </a:r>
            <a:r>
              <a:rPr lang="en-US" sz="2400" dirty="0" smtClean="0"/>
              <a:t>etaining </a:t>
            </a:r>
            <a:r>
              <a:rPr lang="en-US" sz="2400" dirty="0" smtClean="0"/>
              <a:t>screws had </a:t>
            </a:r>
            <a:r>
              <a:rPr lang="en-US" sz="2400" dirty="0" smtClean="0"/>
              <a:t>not been installed</a:t>
            </a:r>
            <a:r>
              <a:rPr lang="en-US" sz="2400" dirty="0" smtClean="0"/>
              <a:t> because of </a:t>
            </a:r>
            <a:r>
              <a:rPr lang="en-US" sz="2400" dirty="0" smtClean="0"/>
              <a:t>time constraints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Q:\ILC_Cryomodule_Instrumentation\CM2\HTS Test Data\TB9AES009\Piezo Scan\Dynamic LFD Coefficient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454400" y="1600200"/>
            <a:ext cx="5689600" cy="42672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AES009 (April)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295400"/>
            <a:ext cx="3886200" cy="5181600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S</a:t>
            </a:r>
            <a:r>
              <a:rPr lang="en-US" dirty="0" smtClean="0"/>
              <a:t>ensitivity to </a:t>
            </a:r>
            <a:r>
              <a:rPr lang="en-US" dirty="0" err="1" smtClean="0"/>
              <a:t>piezo</a:t>
            </a:r>
            <a:r>
              <a:rPr lang="en-US" dirty="0" smtClean="0"/>
              <a:t> expected</a:t>
            </a:r>
            <a:r>
              <a:rPr lang="en-US" dirty="0" smtClean="0"/>
              <a:t> (~ 3Hz/V </a:t>
            </a:r>
            <a:r>
              <a:rPr lang="en-US" dirty="0" err="1" smtClean="0"/>
              <a:t>vs</a:t>
            </a:r>
            <a:r>
              <a:rPr lang="en-US" dirty="0" smtClean="0"/>
              <a:t> </a:t>
            </a:r>
            <a:r>
              <a:rPr lang="en-US" dirty="0" smtClean="0"/>
              <a:t>~ </a:t>
            </a:r>
            <a:r>
              <a:rPr lang="en-US" dirty="0" smtClean="0"/>
              <a:t>8 </a:t>
            </a:r>
            <a:r>
              <a:rPr lang="en-US" dirty="0" smtClean="0"/>
              <a:t>Hz/V</a:t>
            </a:r>
            <a:r>
              <a:rPr lang="en-US" dirty="0" smtClean="0"/>
              <a:t>)</a:t>
            </a:r>
          </a:p>
          <a:p>
            <a:r>
              <a:rPr lang="en-US" dirty="0" smtClean="0"/>
              <a:t>O</a:t>
            </a:r>
            <a:r>
              <a:rPr lang="en-US" dirty="0" smtClean="0"/>
              <a:t>nly </a:t>
            </a:r>
            <a:r>
              <a:rPr lang="en-US" dirty="0" smtClean="0"/>
              <a:t>able to compensate LFD at gradients below </a:t>
            </a:r>
            <a:r>
              <a:rPr lang="en-US" dirty="0" smtClean="0"/>
              <a:t>~25 </a:t>
            </a:r>
            <a:r>
              <a:rPr lang="en-US" dirty="0" smtClean="0"/>
              <a:t>MV/m. </a:t>
            </a:r>
            <a:endParaRPr lang="en-US" dirty="0" smtClean="0"/>
          </a:p>
          <a:p>
            <a:r>
              <a:rPr lang="en-US" dirty="0" smtClean="0"/>
              <a:t>Post-mortem</a:t>
            </a:r>
          </a:p>
          <a:p>
            <a:pPr lvl="1"/>
            <a:r>
              <a:rPr lang="en-US" dirty="0" err="1" smtClean="0"/>
              <a:t>Loctite</a:t>
            </a:r>
            <a:r>
              <a:rPr lang="en-US" dirty="0" smtClean="0"/>
              <a:t> applied to retaining screws had </a:t>
            </a:r>
            <a:r>
              <a:rPr lang="en-US" dirty="0" smtClean="0"/>
              <a:t>seeped </a:t>
            </a:r>
            <a:r>
              <a:rPr lang="en-US" dirty="0" smtClean="0"/>
              <a:t>between </a:t>
            </a:r>
            <a:r>
              <a:rPr lang="en-US" dirty="0" smtClean="0"/>
              <a:t>the base of the </a:t>
            </a:r>
            <a:r>
              <a:rPr lang="en-US" dirty="0" err="1" smtClean="0"/>
              <a:t>piezo</a:t>
            </a:r>
            <a:r>
              <a:rPr lang="en-US" dirty="0" smtClean="0"/>
              <a:t> </a:t>
            </a:r>
            <a:r>
              <a:rPr lang="en-US" dirty="0" smtClean="0"/>
              <a:t>holder and the tuner ring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44562"/>
          </a:xfrm>
        </p:spPr>
        <p:txBody>
          <a:bodyPr>
            <a:normAutofit/>
          </a:bodyPr>
          <a:lstStyle/>
          <a:p>
            <a:r>
              <a:rPr lang="en-US" sz="4800" dirty="0" smtClean="0">
                <a:latin typeface="Calibri" pitchFamily="34" charset="0"/>
                <a:cs typeface="Arial" pitchFamily="34" charset="0"/>
              </a:rPr>
              <a:t>ACC008 (May)</a:t>
            </a:r>
            <a:endParaRPr lang="en-US" sz="4800" dirty="0">
              <a:latin typeface="Calibri" pitchFamily="34" charset="0"/>
            </a:endParaRPr>
          </a:p>
        </p:txBody>
      </p:sp>
      <p:pic>
        <p:nvPicPr>
          <p:cNvPr id="5" name="Content Placeholder 4" descr="30MV-3.bmp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3276600" y="1447800"/>
            <a:ext cx="5602560" cy="5097726"/>
          </a:xfrm>
        </p:spPr>
      </p:pic>
      <p:sp>
        <p:nvSpPr>
          <p:cNvPr id="4" name="Content Placeholder 2"/>
          <p:cNvSpPr txBox="1">
            <a:spLocks/>
          </p:cNvSpPr>
          <p:nvPr/>
        </p:nvSpPr>
        <p:spPr>
          <a:xfrm>
            <a:off x="304800" y="1371600"/>
            <a:ext cx="2971800" cy="4754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Successfully controlled</a:t>
            </a:r>
            <a:r>
              <a:rPr kumimoji="0" lang="en-US" sz="32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LFD up to  27 MV/m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3200" dirty="0" err="1" smtClean="0"/>
              <a:t>Piezo</a:t>
            </a:r>
            <a:r>
              <a:rPr lang="en-US" sz="3200" dirty="0" smtClean="0"/>
              <a:t> sensitivity as expected</a:t>
            </a: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800100" lvl="1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US" sz="2000" dirty="0" smtClean="0"/>
              <a:t>Retaining screws installed without </a:t>
            </a:r>
            <a:r>
              <a:rPr lang="en-US" sz="2000" dirty="0" err="1" smtClean="0"/>
              <a:t>Loctite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Current Status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830763"/>
          </a:xfrm>
        </p:spPr>
        <p:txBody>
          <a:bodyPr>
            <a:normAutofit/>
          </a:bodyPr>
          <a:lstStyle/>
          <a:p>
            <a:r>
              <a:rPr lang="en-US" dirty="0" smtClean="0"/>
              <a:t>Three CM2 cavities tested thus far with mixed results</a:t>
            </a:r>
          </a:p>
          <a:p>
            <a:pPr lvl="1"/>
            <a:r>
              <a:rPr lang="en-US" sz="2000" dirty="0" smtClean="0"/>
              <a:t>P</a:t>
            </a:r>
            <a:r>
              <a:rPr lang="en-US" sz="2000" dirty="0" smtClean="0"/>
              <a:t>roblems with retaining screws and </a:t>
            </a:r>
            <a:r>
              <a:rPr lang="en-US" sz="2000" dirty="0" err="1" smtClean="0"/>
              <a:t>L</a:t>
            </a:r>
            <a:r>
              <a:rPr lang="en-US" sz="2000" dirty="0" err="1" smtClean="0"/>
              <a:t>octite</a:t>
            </a:r>
            <a:r>
              <a:rPr lang="en-US" sz="2000" dirty="0" smtClean="0"/>
              <a:t> may be resolved</a:t>
            </a:r>
            <a:endParaRPr lang="en-US" sz="2000" dirty="0" smtClean="0"/>
          </a:p>
          <a:p>
            <a:r>
              <a:rPr lang="en-US" dirty="0" smtClean="0"/>
              <a:t>Testing and analysis of data from individual tests now relatively routine</a:t>
            </a:r>
          </a:p>
          <a:p>
            <a:r>
              <a:rPr lang="en-US" dirty="0" smtClean="0"/>
              <a:t>Still need to systematically compare tests to each other and to Milan design goals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330</TotalTime>
  <Words>206</Words>
  <Application>Microsoft Office PowerPoint</Application>
  <PresentationFormat>On-screen Show (4:3)</PresentationFormat>
  <Paragraphs>57</Paragraphs>
  <Slides>7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CM2 Tuner Testing in HTS</vt:lpstr>
      <vt:lpstr>QA Testing of CM2 Tuners</vt:lpstr>
      <vt:lpstr>Cavities Tested</vt:lpstr>
      <vt:lpstr>ACC013 (February) </vt:lpstr>
      <vt:lpstr>AES009 (April)</vt:lpstr>
      <vt:lpstr>ACC008 (May)</vt:lpstr>
      <vt:lpstr>Current Status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Preliminary Results from First Blade Tuner Tests in HTS</dc:title>
  <dc:creator/>
  <cp:lastModifiedBy>Warren Schappert x2906 13605N</cp:lastModifiedBy>
  <cp:revision>40</cp:revision>
  <dcterms:created xsi:type="dcterms:W3CDTF">2006-08-16T00:00:00Z</dcterms:created>
  <dcterms:modified xsi:type="dcterms:W3CDTF">2010-07-10T20:01:43Z</dcterms:modified>
</cp:coreProperties>
</file>