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2" r:id="rId2"/>
  </p:sldMasterIdLst>
  <p:notesMasterIdLst>
    <p:notesMasterId r:id="rId16"/>
  </p:notesMasterIdLst>
  <p:handoutMasterIdLst>
    <p:handoutMasterId r:id="rId17"/>
  </p:handoutMasterIdLst>
  <p:sldIdLst>
    <p:sldId id="277" r:id="rId3"/>
    <p:sldId id="279" r:id="rId4"/>
    <p:sldId id="278" r:id="rId5"/>
    <p:sldId id="256" r:id="rId6"/>
    <p:sldId id="271" r:id="rId7"/>
    <p:sldId id="272" r:id="rId8"/>
    <p:sldId id="273" r:id="rId9"/>
    <p:sldId id="269" r:id="rId10"/>
    <p:sldId id="274" r:id="rId11"/>
    <p:sldId id="275" r:id="rId12"/>
    <p:sldId id="270" r:id="rId13"/>
    <p:sldId id="276" r:id="rId14"/>
    <p:sldId id="268" r:id="rId1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9007" autoAdjust="0"/>
  </p:normalViewPr>
  <p:slideViewPr>
    <p:cSldViewPr snapToGrid="0" snapToObjects="1">
      <p:cViewPr varScale="1">
        <p:scale>
          <a:sx n="135" d="100"/>
          <a:sy n="135" d="100"/>
        </p:scale>
        <p:origin x="-1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2.xml"/><Relationship Id="rId20" Type="http://schemas.openxmlformats.org/officeDocument/2006/relationships/viewProps" Target="viewProps.xml"/><Relationship Id="rId4" Type="http://schemas.openxmlformats.org/officeDocument/2006/relationships/slide" Target="slides/slide2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5.xml"/><Relationship Id="rId11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6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9" Type="http://schemas.openxmlformats.org/officeDocument/2006/relationships/slide" Target="slides/slide7.xml"/><Relationship Id="rId3" Type="http://schemas.openxmlformats.org/officeDocument/2006/relationships/slide" Target="slides/slide1.xml"/><Relationship Id="rId18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44D9E-C671-704E-86B7-250C30307B36}" type="datetimeFigureOut">
              <a:rPr lang="ja-JP" altLang="en-US" smtClean="0"/>
              <a:pPr/>
              <a:t>10.7.28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EEAEC-B672-774A-A6D9-9FE509DDA6E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64CEA-1EEB-7741-9C62-36E92D491ECE}" type="datetimeFigureOut">
              <a:rPr lang="ja-JP" altLang="en-US" smtClean="0"/>
              <a:pPr/>
              <a:t>10.7.28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6F3EF-DB3B-D549-B774-B229065C1CE3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Leaving PIP aside for the moment – however this is an important TDR deliverable. How does it integrate</a:t>
            </a:r>
            <a:r>
              <a:rPr lang="en-US" baseline="0" dirty="0" smtClean="0"/>
              <a:t> with the above?</a:t>
            </a:r>
          </a:p>
          <a:p>
            <a:r>
              <a:rPr lang="en-US" baseline="0" dirty="0" smtClean="0"/>
              <a:t>R&amp;D should feature more prevalently: TDR will contain quite some detail on the results and achievements of the R&amp;D </a:t>
            </a:r>
            <a:r>
              <a:rPr lang="en-US" baseline="0" dirty="0" err="1" smtClean="0"/>
              <a:t>programme</a:t>
            </a:r>
            <a:endParaRPr lang="en-US" baseline="0" dirty="0" smtClean="0"/>
          </a:p>
          <a:p>
            <a:r>
              <a:rPr lang="en-US" baseline="0" dirty="0" smtClean="0"/>
              <a:t>Need better word than ‘Remaining’ – motivation for further work, not a sense of ‘OK we </a:t>
            </a:r>
            <a:r>
              <a:rPr lang="en-US" baseline="0" smtClean="0"/>
              <a:t>are done’.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F56F-AC6B-A146-8890-DE52941E77B6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10-07-28,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BAW1-Preparation, SCRF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3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10-07-28,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BAW1-Preparation, SCRF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altLang="ja-JP" b="1" dirty="0" smtClean="0"/>
              <a:t>SCRF Monthly WebEx Meeting</a:t>
            </a:r>
            <a:br>
              <a:rPr lang="en-US" altLang="ja-JP" b="1" dirty="0" smtClean="0"/>
            </a:br>
            <a:r>
              <a:rPr lang="en-US" altLang="ja-JP" b="1" dirty="0" smtClean="0"/>
              <a:t>July 28, 2010</a:t>
            </a:r>
            <a:endParaRPr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0" y="2526365"/>
            <a:ext cx="7772400" cy="3505866"/>
          </a:xfrm>
          <a:ln>
            <a:solidFill>
              <a:srgbClr val="4F81BD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Agenda</a:t>
            </a:r>
          </a:p>
          <a:p>
            <a:endParaRPr lang="en-US" altLang="ja-JP" dirty="0" smtClean="0"/>
          </a:p>
          <a:p>
            <a:pPr marL="514350" indent="-514350" algn="l">
              <a:buAutoNum type="arabicPeriod"/>
            </a:pPr>
            <a:r>
              <a:rPr lang="en-US" altLang="ja-JP" dirty="0" smtClean="0"/>
              <a:t>Report from </a:t>
            </a:r>
            <a:r>
              <a:rPr lang="en-US" altLang="ja-JP" dirty="0" err="1" smtClean="0"/>
              <a:t>PMs</a:t>
            </a:r>
            <a:r>
              <a:rPr lang="en-US" altLang="ja-JP" dirty="0" smtClean="0"/>
              <a:t> 				(5 min.) </a:t>
            </a:r>
          </a:p>
          <a:p>
            <a:pPr marL="514350" indent="-514350" algn="l">
              <a:buAutoNum type="arabicPeriod"/>
            </a:pPr>
            <a:r>
              <a:rPr lang="en-US" altLang="ja-JP" dirty="0" smtClean="0"/>
              <a:t>General Report from </a:t>
            </a:r>
            <a:r>
              <a:rPr lang="en-US" altLang="ja-JP" dirty="0" err="1" smtClean="0"/>
              <a:t>GLs</a:t>
            </a:r>
            <a:r>
              <a:rPr lang="en-US" altLang="ja-JP" dirty="0" smtClean="0"/>
              <a:t>		(15 min.)</a:t>
            </a:r>
          </a:p>
          <a:p>
            <a:pPr marL="514350" indent="-514350" algn="l">
              <a:buAutoNum type="arabicPeriod"/>
            </a:pPr>
            <a:r>
              <a:rPr lang="en-US" altLang="ja-JP" dirty="0" smtClean="0"/>
              <a:t>Special Discussions 				(40 min.)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FF0000"/>
                </a:solidFill>
              </a:rPr>
              <a:t>BAW-1 Preparation </a:t>
            </a:r>
            <a:r>
              <a:rPr lang="en-US" altLang="ja-JP" dirty="0" smtClean="0"/>
              <a:t>				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/>
              <a:t>ILC-CLIC </a:t>
            </a:r>
            <a:r>
              <a:rPr lang="en-US" altLang="ja-JP" dirty="0" err="1" smtClean="0"/>
              <a:t>ws</a:t>
            </a:r>
            <a:r>
              <a:rPr lang="en-US" altLang="ja-JP" dirty="0" smtClean="0"/>
              <a:t> at CERN 			</a:t>
            </a:r>
          </a:p>
          <a:p>
            <a:pPr marL="971550" lvl="1" indent="-514350" algn="l"/>
            <a:endParaRPr lang="en-US" altLang="ja-JP" dirty="0" smtClean="0"/>
          </a:p>
          <a:p>
            <a:pPr marL="1428750" lvl="2" indent="-514350" algn="l"/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SCRF WebEx Meeting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0233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Time-Table / Agenda (Plan: Sept. 10)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457200" y="886966"/>
          <a:ext cx="8229600" cy="5821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261"/>
                <a:gridCol w="881427"/>
                <a:gridCol w="4298748"/>
                <a:gridCol w="232416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Am/pm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Convener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CCFFCC"/>
                          </a:solidFill>
                        </a:rPr>
                        <a:t>Session Chair</a:t>
                      </a:r>
                      <a:r>
                        <a:rPr kumimoji="1" lang="en-US" altLang="ja-JP" sz="1600" dirty="0" smtClean="0"/>
                        <a:t>/- presenter</a:t>
                      </a:r>
                      <a:endParaRPr kumimoji="1" lang="ja-JP" alt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9/10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aseline="0" dirty="0" smtClean="0"/>
                        <a:t>ILC accelerator gradient and operational margin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A. Yamamoto and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J. </a:t>
                      </a:r>
                      <a:r>
                        <a:rPr kumimoji="1" lang="en-US" altLang="ja-JP" baseline="0" dirty="0" err="1" smtClean="0">
                          <a:solidFill>
                            <a:srgbClr val="000000"/>
                          </a:solidFill>
                        </a:rPr>
                        <a:t>Kerby</a:t>
                      </a:r>
                      <a:endParaRPr kumimoji="1" lang="ja-JP" alt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am-1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ILC Accelerator Gradient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Overview on ILC gradient specification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Observation on average and spread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Operational experience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C.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Adolphsen</a:t>
                      </a:r>
                      <a:endParaRPr kumimoji="1" lang="en-US" altLang="ja-JP" baseline="0" dirty="0" smtClean="0">
                        <a:solidFill>
                          <a:srgbClr val="3366FF"/>
                        </a:solidFill>
                      </a:endParaRP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- A. Yamamoto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- J. </a:t>
                      </a:r>
                      <a:r>
                        <a:rPr kumimoji="1" lang="en-US" altLang="ja-JP" baseline="0" dirty="0" err="1" smtClean="0">
                          <a:solidFill>
                            <a:srgbClr val="000000"/>
                          </a:solidFill>
                        </a:rPr>
                        <a:t>Kerby</a:t>
                      </a:r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- TBD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Cryomodule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operational margin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Operational experience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Requirements from cavity-string operation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Discussions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M. Ross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TBD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TBD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pm-1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Accelerator/beam operational margin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Operational experience in accelerators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Requirements from accelerator tuning/op.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Discussions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N. Walker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- </a:t>
                      </a:r>
                      <a:r>
                        <a:rPr kumimoji="1" lang="en-US" altLang="ja-JP" baseline="0" dirty="0" smtClean="0"/>
                        <a:t>TBD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TBD</a:t>
                      </a:r>
                      <a:endParaRPr kumimoji="1" lang="en-US" altLang="ja-JP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pm-2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Genearl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Discussion and recommendation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baseline="0" dirty="0" smtClean="0"/>
                        <a:t> General discussions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 Summary and recommendations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A. Yamamoto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TBD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All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2844"/>
            <a:ext cx="8229600" cy="1143000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Discussion Topics: </a:t>
            </a:r>
            <a:r>
              <a:rPr lang="en-US" altLang="ja-JP" sz="3600" smtClean="0"/>
              <a:t>Accelerating Gradient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 smtClean="0"/>
              <a:t>1</a:t>
            </a:r>
            <a:r>
              <a:rPr lang="en-US" altLang="ja-JP" sz="3600" baseline="30000" dirty="0" smtClean="0"/>
              <a:t>st</a:t>
            </a:r>
            <a:r>
              <a:rPr lang="en-US" altLang="ja-JP" sz="3600" dirty="0" smtClean="0"/>
              <a:t> BAW, KEK, Sept. 9-10, 2010</a:t>
            </a:r>
            <a:endParaRPr lang="ja-JP" altLang="en-US" sz="36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9508" y="1369728"/>
            <a:ext cx="8660120" cy="5380192"/>
          </a:xfrm>
          <a:ln>
            <a:solidFill>
              <a:srgbClr val="0099CC"/>
            </a:solidFill>
          </a:ln>
        </p:spPr>
        <p:txBody>
          <a:bodyPr anchor="t">
            <a:normAutofit fontScale="25000" lnSpcReduction="20000"/>
          </a:bodyPr>
          <a:lstStyle/>
          <a:p>
            <a:r>
              <a:rPr lang="en-US" sz="8000" dirty="0" smtClean="0"/>
              <a:t>Gradient Improvement Studies</a:t>
            </a:r>
            <a:r>
              <a:rPr lang="en-US" sz="8000" dirty="0" smtClean="0">
                <a:solidFill>
                  <a:srgbClr val="3366FF"/>
                </a:solidFill>
              </a:rPr>
              <a:t>: (Convener: </a:t>
            </a:r>
            <a:r>
              <a:rPr lang="en-US" sz="8000" dirty="0" err="1" smtClean="0">
                <a:solidFill>
                  <a:srgbClr val="3366FF"/>
                </a:solidFill>
              </a:rPr>
              <a:t>Rongli</a:t>
            </a:r>
            <a:r>
              <a:rPr lang="en-US" sz="8000" dirty="0" smtClean="0">
                <a:solidFill>
                  <a:srgbClr val="3366FF"/>
                </a:solidFill>
              </a:rPr>
              <a:t> </a:t>
            </a:r>
            <a:r>
              <a:rPr lang="en-US" sz="8000" dirty="0" err="1" smtClean="0">
                <a:solidFill>
                  <a:srgbClr val="3366FF"/>
                </a:solidFill>
              </a:rPr>
              <a:t>Geng</a:t>
            </a:r>
            <a:r>
              <a:rPr lang="en-US" sz="8000" dirty="0" smtClean="0">
                <a:solidFill>
                  <a:srgbClr val="3366FF"/>
                </a:solidFill>
              </a:rPr>
              <a:t>) </a:t>
            </a:r>
            <a:endParaRPr lang="ja-JP" altLang="en-US" sz="7200" dirty="0" smtClean="0">
              <a:solidFill>
                <a:srgbClr val="3366FF"/>
              </a:solidFill>
            </a:endParaRPr>
          </a:p>
          <a:p>
            <a:pPr lvl="1"/>
            <a:r>
              <a:rPr lang="en-US" sz="7200" dirty="0" smtClean="0"/>
              <a:t>Material/fabrication, surface processing, instrumentation and repair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Strategy to overcome ‘quench’, and ‘field emission’ and to maintain moderate cryogenic load,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Strategy to define and specify ‘Emitted Radiation’, (Radiation that may result in increased cryogenic-load and usable gradient limitations), </a:t>
            </a:r>
            <a:endParaRPr lang="ja-JP" altLang="en-US" sz="7200" dirty="0" smtClean="0"/>
          </a:p>
          <a:p>
            <a:pPr lvl="1"/>
            <a:r>
              <a:rPr lang="en-US" sz="8000" dirty="0" smtClean="0"/>
              <a:t>Improvement of gradient and achievement of adequate yield, </a:t>
            </a:r>
          </a:p>
          <a:p>
            <a:pPr lvl="1"/>
            <a:endParaRPr lang="en-US" sz="8000" dirty="0" smtClean="0"/>
          </a:p>
          <a:p>
            <a:r>
              <a:rPr lang="en-US" sz="8000" dirty="0" smtClean="0"/>
              <a:t>Strategy for Accelerating Gradient in the ILC: </a:t>
            </a:r>
            <a:r>
              <a:rPr lang="en-US" sz="8000" dirty="0" smtClean="0">
                <a:solidFill>
                  <a:srgbClr val="3366FF"/>
                </a:solidFill>
              </a:rPr>
              <a:t>(Convener: Akira Yamamoto) </a:t>
            </a:r>
            <a:endParaRPr lang="ja-JP" altLang="en-US" sz="7200" dirty="0" smtClean="0">
              <a:solidFill>
                <a:srgbClr val="3366FF"/>
              </a:solidFill>
            </a:endParaRPr>
          </a:p>
          <a:p>
            <a:pPr lvl="1"/>
            <a:r>
              <a:rPr lang="en-US" sz="7200" dirty="0" smtClean="0"/>
              <a:t>Overview and scope of ‘production yield’ progress and expectations for TDP, including acceptable spread of the gradient needed to achieve the specified average gradient,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Specifications of Gradient, Q0, and Emitted Radiation in </a:t>
            </a:r>
            <a:r>
              <a:rPr lang="en-US" sz="7200" i="1" dirty="0" smtClean="0"/>
              <a:t>vertical test</a:t>
            </a:r>
            <a:r>
              <a:rPr lang="en-US" sz="7200" dirty="0" smtClean="0"/>
              <a:t>, including the spread and yield,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Specifications of Gradient, Cryogenic-load and Radiation, including the gradient spread and operational margin with nominal controls, in </a:t>
            </a:r>
            <a:r>
              <a:rPr lang="en-US" sz="7200" i="1" dirty="0" err="1" smtClean="0"/>
              <a:t>cryomodule</a:t>
            </a:r>
            <a:r>
              <a:rPr lang="en-US" sz="7200" i="1" dirty="0" smtClean="0"/>
              <a:t> test</a:t>
            </a:r>
            <a:r>
              <a:rPr lang="en-US" sz="7200" dirty="0" smtClean="0"/>
              <a:t>,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Specifications of Gradient, Cryogenic-load and Radiation, including the gradient spread and the operational margin with nominal controls in </a:t>
            </a:r>
            <a:r>
              <a:rPr lang="en-US" sz="7200" i="1" dirty="0" smtClean="0"/>
              <a:t>beam acceleration test</a:t>
            </a:r>
            <a:r>
              <a:rPr lang="en-US" sz="7200" dirty="0" smtClean="0"/>
              <a:t>,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Impact on other accelerator systems: CFS, HLRF, LLRF, Cryogenics, and overall costs.</a:t>
            </a:r>
            <a:endParaRPr lang="ja-JP" altLang="en-US" sz="7200" dirty="0" smtClean="0"/>
          </a:p>
          <a:p>
            <a:endParaRPr lang="ja-JP" altLang="en-US" sz="64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10-07-28,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BAW1-Preparation, SCRF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Requests for Conveners and </a:t>
            </a:r>
            <a:br>
              <a:rPr lang="en-US" altLang="ja-JP" dirty="0" smtClean="0"/>
            </a:br>
            <a:r>
              <a:rPr lang="en-US" altLang="ja-JP" dirty="0" smtClean="0"/>
              <a:t>Key-contributors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760789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Communicate with experts and establish the agenda to be reported and discussed, </a:t>
            </a:r>
          </a:p>
          <a:p>
            <a:r>
              <a:rPr lang="en-US" altLang="ja-JP" dirty="0" smtClean="0"/>
              <a:t>Prepare for ‘text’ documents on the reports and discussions by end of August, prior to the BAW-1 workshop,</a:t>
            </a:r>
          </a:p>
          <a:p>
            <a:r>
              <a:rPr lang="en-US" altLang="ja-JP" dirty="0" smtClean="0"/>
              <a:t>Report the progress and plan for the above preparation in the SCRF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meeting, on July 28. </a:t>
            </a:r>
          </a:p>
          <a:p>
            <a:endParaRPr lang="en-US" altLang="ja-JP" dirty="0" smtClean="0"/>
          </a:p>
          <a:p>
            <a:r>
              <a:rPr lang="en-US" altLang="ja-JP" i="1" dirty="0" smtClean="0">
                <a:solidFill>
                  <a:srgbClr val="3366FF"/>
                </a:solidFill>
              </a:rPr>
              <a:t>Your cooperation will be much appreciated.    </a:t>
            </a:r>
            <a:endParaRPr lang="ja-JP" altLang="en-US" i="1" dirty="0">
              <a:solidFill>
                <a:srgbClr val="3366FF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10-07-28,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BAW1-Preparation, SCRF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Preparation for 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94990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 smtClean="0"/>
              <a:t>May 7: 	SCRF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meeting and homework assignment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May 26: 	AD&amp;I meeting </a:t>
            </a:r>
          </a:p>
          <a:p>
            <a:r>
              <a:rPr lang="en-US" altLang="ja-JP" dirty="0" smtClean="0"/>
              <a:t>June 2: 	SCRF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meeting and progress report from each collaborator,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June 23: 	AD&amp;I meeting</a:t>
            </a:r>
          </a:p>
          <a:p>
            <a:r>
              <a:rPr lang="en-US" altLang="ja-JP" dirty="0" smtClean="0"/>
              <a:t>June 30:	SCRF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meeting and preliminary draft report to be distributed &gt;&gt;&gt;  in progress, assuming R&amp;D plan draft can be partly used.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July 21: 	AD&amp;I meeting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July 28: 	SCRF meeting and draft report to be distributed</a:t>
            </a:r>
            <a:r>
              <a:rPr lang="en-US" altLang="ja-JP" dirty="0" smtClean="0"/>
              <a:t>,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Aug. 25: 	SCRF meeting,  the report prior to 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 to be complete. </a:t>
            </a:r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10-07-28, A. Yamamoto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BAW1-Preparation, SCRF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48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TDP R&amp;D Plan Rel-5: Draft  </a:t>
            </a:r>
            <a:endParaRPr lang="en-US" dirty="0"/>
          </a:p>
        </p:txBody>
      </p:sp>
      <p:sp>
        <p:nvSpPr>
          <p:cNvPr id="23" name="日付プレースホルダ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10-06-30, A. Yamamoto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24" name="スライド番号プレースホルダ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25" name="フッター プレースホルダ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949444"/>
            <a:ext cx="6629097" cy="5253246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8" name="正方形/長方形 7"/>
          <p:cNvSpPr/>
          <p:nvPr/>
        </p:nvSpPr>
        <p:spPr>
          <a:xfrm>
            <a:off x="4844815" y="2577630"/>
            <a:ext cx="2690518" cy="3857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i="1" dirty="0" smtClean="0"/>
              <a:t>Draft: </a:t>
            </a:r>
            <a:r>
              <a:rPr lang="en-US" altLang="ja-JP" dirty="0" smtClean="0"/>
              <a:t>TDP-R&amp;D Plan (Release 5) </a:t>
            </a:r>
            <a:endParaRPr lang="ja-JP" altLang="en-US" dirty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744562"/>
            <a:ext cx="7772400" cy="2855889"/>
          </a:xfrm>
        </p:spPr>
        <p:txBody>
          <a:bodyPr>
            <a:normAutofit/>
          </a:bodyPr>
          <a:lstStyle/>
          <a:p>
            <a:r>
              <a:rPr lang="en-US" altLang="ja-JP" b="1" dirty="0" smtClean="0"/>
              <a:t>Preparation for BAW-1 and Requests for </a:t>
            </a:r>
            <a:br>
              <a:rPr lang="en-US" altLang="ja-JP" b="1" dirty="0" smtClean="0"/>
            </a:br>
            <a:r>
              <a:rPr lang="en-US" altLang="ja-JP" b="1" dirty="0" smtClean="0"/>
              <a:t>Conveners and Key-contributors </a:t>
            </a:r>
            <a:endParaRPr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dirty="0" smtClean="0"/>
              <a:t>Akira Yamamoto </a:t>
            </a:r>
          </a:p>
          <a:p>
            <a:r>
              <a:rPr lang="en-US" altLang="ja-JP" dirty="0" smtClean="0"/>
              <a:t>To be discussed in SCRF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meeting, </a:t>
            </a:r>
          </a:p>
          <a:p>
            <a:r>
              <a:rPr lang="en-US" altLang="ja-JP" dirty="0" smtClean="0"/>
              <a:t>on July 28, 2010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4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 Announcement </a:t>
            </a:r>
            <a:br>
              <a:rPr lang="en-US" altLang="ja-JP" dirty="0" smtClean="0"/>
            </a:br>
            <a:r>
              <a:rPr lang="en-US" altLang="ja-JP" sz="2222" dirty="0" smtClean="0">
                <a:solidFill>
                  <a:srgbClr val="3366FF"/>
                </a:solidFill>
              </a:rPr>
              <a:t>http://</a:t>
            </a:r>
            <a:r>
              <a:rPr lang="en-US" altLang="ja-JP" sz="2222" dirty="0" err="1" smtClean="0">
                <a:solidFill>
                  <a:srgbClr val="3366FF"/>
                </a:solidFill>
              </a:rPr>
              <a:t>ilcagenda.linearcollider.org/conferenceDisplay.py?confId</a:t>
            </a:r>
            <a:r>
              <a:rPr lang="en-US" altLang="ja-JP" sz="2222" dirty="0" smtClean="0">
                <a:solidFill>
                  <a:srgbClr val="3366FF"/>
                </a:solidFill>
              </a:rPr>
              <a:t>=4593</a:t>
            </a:r>
            <a:endParaRPr lang="ja-JP" altLang="en-US" dirty="0">
              <a:solidFill>
                <a:srgbClr val="3366FF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5</a:t>
            </a:fld>
            <a:endParaRPr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118" y="1477590"/>
            <a:ext cx="7509807" cy="4744291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31288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Time-Table / Agenda (Plan: Sept. 7)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457200" y="934997"/>
          <a:ext cx="8229600" cy="5760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270"/>
                <a:gridCol w="992683"/>
                <a:gridCol w="4065086"/>
                <a:gridCol w="251956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Am/pm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Convener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CCFFCC"/>
                          </a:solidFill>
                        </a:rPr>
                        <a:t>Session Chair</a:t>
                      </a:r>
                      <a:r>
                        <a:rPr kumimoji="1" lang="en-US" altLang="ja-JP" sz="1600" dirty="0" smtClean="0"/>
                        <a:t>/- presenter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9/7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Single Tunnel ML Design and HLRF -1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000000"/>
                          </a:solidFill>
                        </a:rPr>
                        <a:t>S.</a:t>
                      </a:r>
                      <a:r>
                        <a:rPr kumimoji="1" lang="en-US" altLang="ja-JP" sz="1800" baseline="0" dirty="0" smtClean="0">
                          <a:solidFill>
                            <a:srgbClr val="000000"/>
                          </a:solidFill>
                        </a:rPr>
                        <a:t> Fukuda / C. </a:t>
                      </a:r>
                      <a:r>
                        <a:rPr kumimoji="1" lang="en-US" altLang="ja-JP" sz="1800" baseline="0" dirty="0" err="1" smtClean="0">
                          <a:solidFill>
                            <a:srgbClr val="000000"/>
                          </a:solidFill>
                        </a:rPr>
                        <a:t>Nantista</a:t>
                      </a:r>
                      <a:endParaRPr kumimoji="1" lang="ja-JP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am-1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Opening and Introduction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Opening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Opening address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Report and advice from AAP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BAW1 objectives and 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S.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Yamaguchi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S. Yamaguchi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A. Suzuki/K. </a:t>
                      </a:r>
                      <a:r>
                        <a:rPr kumimoji="1" lang="en-US" altLang="ja-JP" dirty="0" err="1" smtClean="0"/>
                        <a:t>Oide</a:t>
                      </a:r>
                      <a:endParaRPr kumimoji="1" lang="en-US" altLang="ja-JP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E.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Elsen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A. Yamamoto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Single tunnel CF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design and HLRF design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baseline="0" dirty="0" smtClean="0"/>
                        <a:t>Single tunnel ML design overview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Single tunnel CF design status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General HLRF design in SB2009 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V.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Kuchler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baseline="0" dirty="0" smtClean="0"/>
                        <a:t>C. </a:t>
                      </a:r>
                      <a:r>
                        <a:rPr kumimoji="1" lang="en-US" altLang="ja-JP" baseline="0" dirty="0" err="1" smtClean="0"/>
                        <a:t>Adolphsen</a:t>
                      </a:r>
                      <a:endParaRPr kumimoji="1" lang="en-US" altLang="ja-JP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A.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Enomoto</a:t>
                      </a:r>
                      <a:endParaRPr kumimoji="1" lang="en-US" altLang="ja-JP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S. Fukuda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pm-1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HLRF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KCS-1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KCS design and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R&amp;D issues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S. Fukuda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C. </a:t>
                      </a:r>
                      <a:r>
                        <a:rPr kumimoji="1" lang="en-US" altLang="ja-JP" baseline="0" dirty="0" err="1" smtClean="0"/>
                        <a:t>Nantista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TBD</a:t>
                      </a:r>
                      <a:endParaRPr kumimoji="1" lang="en-US" altLang="ja-JP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pm-2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HLRF KCS-2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Operation,</a:t>
                      </a:r>
                      <a:r>
                        <a:rPr kumimoji="1" lang="en-US" altLang="ja-JP" baseline="0" dirty="0" smtClean="0"/>
                        <a:t> control, and tolerance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Others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Discussion 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S.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Fukuda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TBD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TBD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ALL</a:t>
                      </a:r>
                      <a:r>
                        <a:rPr kumimoji="1" lang="en-US" altLang="ja-JP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4905"/>
          </a:xfrm>
        </p:spPr>
        <p:txBody>
          <a:bodyPr/>
          <a:lstStyle/>
          <a:p>
            <a:r>
              <a:rPr lang="en-US" altLang="ja-JP" dirty="0" smtClean="0"/>
              <a:t>Time-Table / Agenda (Plan: Sept. 8)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457200" y="1164076"/>
          <a:ext cx="8229600" cy="5212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270"/>
                <a:gridCol w="978085"/>
                <a:gridCol w="4262698"/>
                <a:gridCol w="233654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Am/pm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Convener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CCFFCC"/>
                          </a:solidFill>
                        </a:rPr>
                        <a:t>Session Chair</a:t>
                      </a:r>
                      <a:r>
                        <a:rPr kumimoji="1" lang="en-US" altLang="ja-JP" sz="1600" dirty="0" smtClean="0"/>
                        <a:t>/- presenter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9/8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Single Tunnel ML Design and HLRF -2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0000"/>
                          </a:solidFill>
                        </a:rPr>
                        <a:t>S.</a:t>
                      </a:r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 Fukuda / C. </a:t>
                      </a:r>
                      <a:r>
                        <a:rPr kumimoji="1" lang="en-US" altLang="ja-JP" baseline="0" dirty="0" err="1" smtClean="0">
                          <a:solidFill>
                            <a:srgbClr val="000000"/>
                          </a:solidFill>
                        </a:rPr>
                        <a:t>Nantista</a:t>
                      </a:r>
                      <a:endParaRPr kumimoji="1" lang="ja-JP" alt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am-1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DRFS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- 1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DRFS design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DRFS R&amp;D status and plan </a:t>
                      </a:r>
                    </a:p>
                    <a:p>
                      <a:pPr>
                        <a:buFontTx/>
                        <a:buNone/>
                      </a:pPr>
                      <a:endParaRPr kumimoji="1" lang="en-US" altLang="ja-JP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C.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Nantista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S. Fukuda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baseline="0" dirty="0" smtClean="0"/>
                        <a:t>TBD</a:t>
                      </a:r>
                    </a:p>
                    <a:p>
                      <a:pPr>
                        <a:buFontTx/>
                        <a:buNone/>
                      </a:pPr>
                      <a:endParaRPr kumimoji="1" lang="en-US" altLang="ja-JP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DRFS-2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Assembly, sorting, installation strategy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others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C.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Nantista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-  TBD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 TBD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pm-1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HLRF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and LLRF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LLRF requirements/issues for KCS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LLRF </a:t>
                      </a:r>
                      <a:r>
                        <a:rPr kumimoji="1" lang="en-US" altLang="ja-JP" baseline="0" dirty="0" err="1" smtClean="0"/>
                        <a:t>requiremetns</a:t>
                      </a:r>
                      <a:r>
                        <a:rPr kumimoji="1" lang="en-US" altLang="ja-JP" baseline="0" dirty="0" smtClean="0"/>
                        <a:t>/issues for DRFS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C.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Adolphsen</a:t>
                      </a:r>
                      <a:endParaRPr kumimoji="1" lang="en-US" altLang="ja-JP" baseline="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TBD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S. </a:t>
                      </a:r>
                      <a:r>
                        <a:rPr kumimoji="1" lang="en-US" altLang="ja-JP" baseline="0" dirty="0" err="1" smtClean="0"/>
                        <a:t>Michizono</a:t>
                      </a:r>
                      <a:endParaRPr kumimoji="1" lang="en-US" altLang="ja-JP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pm-2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Discussions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and Recommendations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baseline="0" dirty="0" smtClean="0"/>
                        <a:t> General discussions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 Summary and recommendations</a:t>
                      </a:r>
                    </a:p>
                    <a:p>
                      <a:pPr>
                        <a:buFontTx/>
                        <a:buNone/>
                      </a:pP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S. Fukuda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TBD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ALL</a:t>
                      </a:r>
                      <a:r>
                        <a:rPr kumimoji="1" lang="en-US" altLang="ja-JP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67545"/>
            <a:ext cx="8229600" cy="1143000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Discussion Topics: Single-tunnel HLRF system </a:t>
            </a:r>
            <a:br>
              <a:rPr lang="en-US" altLang="ja-JP" sz="3200" dirty="0" smtClean="0"/>
            </a:br>
            <a:r>
              <a:rPr lang="en-US" altLang="ja-JP" sz="3200" dirty="0" smtClean="0"/>
              <a:t>in the 1</a:t>
            </a:r>
            <a:r>
              <a:rPr lang="en-US" altLang="ja-JP" sz="3200" baseline="30000" dirty="0" smtClean="0"/>
              <a:t>st</a:t>
            </a:r>
            <a:r>
              <a:rPr lang="en-US" altLang="ja-JP" sz="3200" dirty="0" smtClean="0"/>
              <a:t> BAW, Sept. 7-8, 2010</a:t>
            </a:r>
            <a:endParaRPr lang="ja-JP" altLang="en-US" sz="32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1297" y="1341143"/>
            <a:ext cx="8229600" cy="5207045"/>
          </a:xfrm>
          <a:ln>
            <a:solidFill>
              <a:srgbClr val="0099CC"/>
            </a:solidFill>
          </a:ln>
        </p:spPr>
        <p:txBody>
          <a:bodyPr>
            <a:noAutofit/>
          </a:bodyPr>
          <a:lstStyle/>
          <a:p>
            <a:r>
              <a:rPr lang="en-US" sz="1800" dirty="0" smtClean="0"/>
              <a:t>KCS</a:t>
            </a:r>
            <a:r>
              <a:rPr lang="en-US" sz="1800" dirty="0" smtClean="0">
                <a:solidFill>
                  <a:srgbClr val="3366FF"/>
                </a:solidFill>
              </a:rPr>
              <a:t>: (Convener:  Chris </a:t>
            </a:r>
            <a:r>
              <a:rPr lang="en-US" sz="1800" dirty="0" err="1" smtClean="0">
                <a:solidFill>
                  <a:srgbClr val="3366FF"/>
                </a:solidFill>
              </a:rPr>
              <a:t>Nantista</a:t>
            </a:r>
            <a:r>
              <a:rPr lang="en-US" sz="1800" dirty="0" smtClean="0">
                <a:solidFill>
                  <a:srgbClr val="3366FF"/>
                </a:solidFill>
              </a:rPr>
              <a:t>)</a:t>
            </a:r>
            <a:endParaRPr lang="ja-JP" altLang="en-US" sz="1800" dirty="0" smtClean="0">
              <a:solidFill>
                <a:srgbClr val="3366FF"/>
              </a:solidFill>
            </a:endParaRPr>
          </a:p>
          <a:p>
            <a:pPr lvl="1"/>
            <a:r>
              <a:rPr lang="en-US" sz="1600" dirty="0" smtClean="0"/>
              <a:t>RF power margin required for cluster operation, including gradient spread, as consistent with cavity production strategy,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Tuning and control strategy, including impact on high gradient operation and required gradient operational margin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RF amplitude and phase performance tolerance within a cluster; allowed common-mode and normal-mode fluctuations,</a:t>
            </a:r>
          </a:p>
          <a:p>
            <a:pPr lvl="1"/>
            <a:r>
              <a:rPr lang="en-US" sz="1600" dirty="0" smtClean="0"/>
              <a:t>R&amp;D required, including demonstrations of component performance and demonstrations with small clusters</a:t>
            </a:r>
            <a:endParaRPr lang="ja-JP" altLang="en-US" sz="1600" dirty="0" smtClean="0"/>
          </a:p>
          <a:p>
            <a:r>
              <a:rPr lang="en-US" sz="1800" dirty="0" smtClean="0"/>
              <a:t>DRFS</a:t>
            </a:r>
            <a:r>
              <a:rPr lang="en-US" sz="1800" dirty="0" smtClean="0">
                <a:solidFill>
                  <a:srgbClr val="3366FF"/>
                </a:solidFill>
              </a:rPr>
              <a:t>: (Convener: Shigeki Fukuda)</a:t>
            </a:r>
            <a:r>
              <a:rPr lang="en-US" sz="1800" dirty="0" smtClean="0"/>
              <a:t> </a:t>
            </a:r>
            <a:endParaRPr lang="ja-JP" altLang="en-US" sz="1800" dirty="0" smtClean="0"/>
          </a:p>
          <a:p>
            <a:pPr lvl="1"/>
            <a:r>
              <a:rPr lang="en-US" sz="1600" dirty="0" smtClean="0"/>
              <a:t>Cavity and klystron sorting and resulting required RF power margins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Installation strategy; needed tunnel infrastructure and access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RF amplitude and phase performance tolerances, including gradient spread, as consistent with cavity production strategy,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R&amp;D required in the remaining half of the TDP (and beyond) including radiation shielding, klystron lifetime, redundancy strategies</a:t>
            </a:r>
            <a:endParaRPr lang="ja-JP" altLang="en-US" sz="1600" dirty="0" smtClean="0"/>
          </a:p>
          <a:p>
            <a:r>
              <a:rPr lang="en-US" sz="1800" dirty="0" smtClean="0"/>
              <a:t>Backups: </a:t>
            </a:r>
            <a:r>
              <a:rPr lang="en-US" sz="1800" dirty="0" smtClean="0">
                <a:solidFill>
                  <a:srgbClr val="3366FF"/>
                </a:solidFill>
              </a:rPr>
              <a:t>(Convener: Shigeki Fukuda, as SCRF HLRF GL) </a:t>
            </a:r>
            <a:endParaRPr lang="ja-JP" altLang="en-US" sz="1800" dirty="0" smtClean="0">
              <a:solidFill>
                <a:srgbClr val="3366FF"/>
              </a:solidFill>
            </a:endParaRPr>
          </a:p>
          <a:p>
            <a:pPr lvl="1"/>
            <a:r>
              <a:rPr lang="en-US" sz="1600" dirty="0" smtClean="0"/>
              <a:t> Original RF system in RDR, in single tunnel, just in case, as a backup,</a:t>
            </a:r>
            <a:endParaRPr lang="ja-JP" altLang="en-US" sz="1600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10-07-28,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BAW1-Preparation, SCRF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4905"/>
          </a:xfrm>
        </p:spPr>
        <p:txBody>
          <a:bodyPr/>
          <a:lstStyle/>
          <a:p>
            <a:r>
              <a:rPr lang="en-US" altLang="ja-JP" dirty="0" smtClean="0"/>
              <a:t>Time-Table / Agenda (Plan: Sept. 9)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457200" y="1147631"/>
          <a:ext cx="8229600" cy="5455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270"/>
                <a:gridCol w="771233"/>
                <a:gridCol w="4274323"/>
                <a:gridCol w="253177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Am/pm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Convener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CCFFCC"/>
                          </a:solidFill>
                        </a:rPr>
                        <a:t>Session Chair</a:t>
                      </a:r>
                      <a:r>
                        <a:rPr kumimoji="1" lang="en-US" altLang="ja-JP" sz="1600" dirty="0" smtClean="0"/>
                        <a:t>/- presenter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9/9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aseline="0" dirty="0" smtClean="0"/>
                        <a:t>Cavity:  Gradient R&amp;D 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0000"/>
                          </a:solidFill>
                        </a:rPr>
                        <a:t>R.</a:t>
                      </a:r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kumimoji="1" lang="en-US" altLang="ja-JP" baseline="0" dirty="0" err="1" smtClean="0">
                          <a:solidFill>
                            <a:srgbClr val="000000"/>
                          </a:solidFill>
                        </a:rPr>
                        <a:t>Geng</a:t>
                      </a:r>
                      <a:endParaRPr kumimoji="1" lang="ja-JP" alt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am-1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Cavity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Gradient R&amp;D - 1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Technical address for the 2</a:t>
                      </a:r>
                      <a:r>
                        <a:rPr kumimoji="1" lang="en-US" altLang="ja-JP" baseline="30000" dirty="0" smtClean="0"/>
                        <a:t>nd</a:t>
                      </a:r>
                      <a:r>
                        <a:rPr kumimoji="1" lang="en-US" altLang="ja-JP" baseline="0" dirty="0" smtClean="0"/>
                        <a:t> part of WS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Overview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Progress of cavity gradient data-base/yield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H. </a:t>
                      </a:r>
                      <a:r>
                        <a:rPr kumimoji="1" lang="en-US" altLang="ja-JP" dirty="0" err="1" smtClean="0">
                          <a:solidFill>
                            <a:srgbClr val="3366FF"/>
                          </a:solidFill>
                        </a:rPr>
                        <a:t>Hayano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A.</a:t>
                      </a:r>
                      <a:r>
                        <a:rPr kumimoji="1" lang="en-US" altLang="ja-JP" baseline="0" dirty="0" smtClean="0"/>
                        <a:t> Yamamoto</a:t>
                      </a:r>
                      <a:endParaRPr kumimoji="1" lang="en-US" altLang="ja-JP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R. </a:t>
                      </a:r>
                      <a:r>
                        <a:rPr kumimoji="1" lang="en-US" altLang="ja-JP" dirty="0" err="1" smtClean="0"/>
                        <a:t>Geng</a:t>
                      </a:r>
                      <a:endParaRPr kumimoji="1" lang="en-US" altLang="ja-JP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C. Ginsburg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Cavity gradient R&amp;D – 2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Regional R&amp;D  status and further plan</a:t>
                      </a:r>
                    </a:p>
                    <a:p>
                      <a:pPr>
                        <a:buFontTx/>
                        <a:buChar char="-"/>
                      </a:pP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E.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Kako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- TBD,  from Europe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M. Champion, from </a:t>
                      </a:r>
                      <a:r>
                        <a:rPr kumimoji="1" lang="en-US" altLang="ja-JP" sz="1600" baseline="0" dirty="0" err="1" smtClean="0">
                          <a:solidFill>
                            <a:schemeClr val="tx1"/>
                          </a:solidFill>
                        </a:rPr>
                        <a:t>AMs</a:t>
                      </a:r>
                      <a:endParaRPr kumimoji="1" lang="en-US" altLang="ja-JP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H.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Hayano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, from Asia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pm-1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Strategy for cavity gradient improvement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Near-future R&amp;D in TDP-2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Long-term R&amp;D scoping </a:t>
                      </a:r>
                      <a:r>
                        <a:rPr kumimoji="1" lang="en-US" altLang="ja-JP" baseline="0" dirty="0" err="1" smtClean="0"/>
                        <a:t>TeV</a:t>
                      </a:r>
                      <a:r>
                        <a:rPr kumimoji="1" lang="en-US" altLang="ja-JP" baseline="0" dirty="0" smtClean="0"/>
                        <a:t> collider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E.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Elsen</a:t>
                      </a:r>
                      <a:endParaRPr kumimoji="1" lang="en-US" altLang="ja-JP" baseline="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TBD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TBD</a:t>
                      </a:r>
                      <a:endParaRPr kumimoji="1" lang="en-US" altLang="ja-JP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pm-2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R&amp;D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plan and discussion 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baseline="0" dirty="0" smtClean="0"/>
                        <a:t> General discussions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 Summary and recommendations</a:t>
                      </a:r>
                    </a:p>
                    <a:p>
                      <a:pPr>
                        <a:buFontTx/>
                        <a:buNone/>
                      </a:pP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R.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Geng</a:t>
                      </a:r>
                      <a:endParaRPr kumimoji="1" lang="en-US" altLang="ja-JP" baseline="0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baseline="0" dirty="0" smtClean="0"/>
                        <a:t>TBD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ALL</a:t>
                      </a:r>
                      <a:r>
                        <a:rPr kumimoji="1" lang="en-US" altLang="ja-JP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10-07-28,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BAW1-Preparation, SCRF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9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1651</Words>
  <Application>Microsoft Macintosh PowerPoint</Application>
  <PresentationFormat>画面に合わせる (4:3)</PresentationFormat>
  <Paragraphs>267</Paragraphs>
  <Slides>13</Slides>
  <Notes>1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15" baseType="lpstr">
      <vt:lpstr>Office テーマ</vt:lpstr>
      <vt:lpstr>1_Office テーマ</vt:lpstr>
      <vt:lpstr>SCRF Monthly WebEx Meeting July 28, 2010</vt:lpstr>
      <vt:lpstr>TDP R&amp;D Plan Rel-5: Draft  </vt:lpstr>
      <vt:lpstr>Draft: TDP-R&amp;D Plan (Release 5) </vt:lpstr>
      <vt:lpstr>Preparation for BAW-1 and Requests for  Conveners and Key-contributors </vt:lpstr>
      <vt:lpstr>The 1st BAW Announcement  http://ilcagenda.linearcollider.org/conferenceDisplay.py?confId=4593</vt:lpstr>
      <vt:lpstr>Time-Table / Agenda (Plan: Sept. 7)</vt:lpstr>
      <vt:lpstr>Time-Table / Agenda (Plan: Sept. 8)</vt:lpstr>
      <vt:lpstr>Discussion Topics: Single-tunnel HLRF system  in the 1st BAW, Sept. 7-8, 2010</vt:lpstr>
      <vt:lpstr>Time-Table / Agenda (Plan: Sept. 9)</vt:lpstr>
      <vt:lpstr>Time-Table / Agenda (Plan: Sept. 10)</vt:lpstr>
      <vt:lpstr>Discussion Topics: Accelerating Gradient 1st BAW, KEK, Sept. 9-10, 2010</vt:lpstr>
      <vt:lpstr>Requests for Conveners and  Key-contributors</vt:lpstr>
      <vt:lpstr>Preparation for the 1st BAW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SCRF Monthly WebEx Meeting June 2, 2010</dc:title>
  <dc:creator>Yamamoto Akira</dc:creator>
  <cp:lastModifiedBy>Yamamoto Akira</cp:lastModifiedBy>
  <cp:revision>16</cp:revision>
  <dcterms:created xsi:type="dcterms:W3CDTF">2010-07-28T10:10:37Z</dcterms:created>
  <dcterms:modified xsi:type="dcterms:W3CDTF">2010-07-28T10:52:26Z</dcterms:modified>
</cp:coreProperties>
</file>