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embeddings/oleObject2.bin" ContentType="application/vnd.openxmlformats-officedocument.oleObject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embeddings/oleObject1.bin" ContentType="application/vnd.openxmlformats-officedocument.oleObject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57" r:id="rId3"/>
    <p:sldId id="258" r:id="rId4"/>
    <p:sldId id="262" r:id="rId5"/>
    <p:sldId id="261" r:id="rId6"/>
    <p:sldId id="260" r:id="rId7"/>
    <p:sldId id="263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70712" autoAdjust="0"/>
  </p:normalViewPr>
  <p:slideViewPr>
    <p:cSldViewPr>
      <p:cViewPr varScale="1">
        <p:scale>
          <a:sx n="71" d="100"/>
          <a:sy n="71" d="100"/>
        </p:scale>
        <p:origin x="-11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E31690-1706-A043-BDB4-AF278F987D43}" type="datetimeFigureOut">
              <a:rPr lang="ja-JP" altLang="en-US" smtClean="0"/>
              <a:t>10.7.28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FFA72-CFD3-8C41-B16E-6C10A261250F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36891-34C7-482F-8F06-BC4D4D4F37EB}" type="datetimeFigureOut">
              <a:rPr lang="en-US" altLang="ja-JP" smtClean="0"/>
              <a:pPr/>
              <a:t>10.7.28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4FF268-3684-4352-B1C2-9197928B7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4FF268-3684-4352-B1C2-9197928B73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C4CDF-2E0C-492C-AD1A-A427B0848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ILC Cavity Performance Evaluation</a:t>
            </a:r>
            <a:br>
              <a:rPr lang="en-US" dirty="0" smtClean="0"/>
            </a:br>
            <a:r>
              <a:rPr lang="en-US" dirty="0" smtClean="0"/>
              <a:t>TDP/R&amp;D plan</a:t>
            </a:r>
            <a:r>
              <a:rPr lang="en-US" dirty="0" smtClean="0"/>
              <a:t> (</a:t>
            </a:r>
            <a:r>
              <a:rPr lang="en-US" dirty="0" smtClean="0"/>
              <a:t>Rel-</a:t>
            </a:r>
            <a:r>
              <a:rPr lang="en-US" dirty="0" smtClean="0"/>
              <a:t>5) and BAW-1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9800"/>
          </a:xfrm>
        </p:spPr>
        <p:txBody>
          <a:bodyPr>
            <a:noAutofit/>
          </a:bodyPr>
          <a:lstStyle/>
          <a:p>
            <a:r>
              <a:rPr lang="en-US" sz="1200" dirty="0" smtClean="0"/>
              <a:t>Originally reported by </a:t>
            </a:r>
          </a:p>
          <a:p>
            <a:r>
              <a:rPr lang="en-US" sz="1200" dirty="0" smtClean="0"/>
              <a:t>C</a:t>
            </a:r>
            <a:r>
              <a:rPr lang="en-US" sz="1200" dirty="0" smtClean="0"/>
              <a:t>.M. Ginsburg</a:t>
            </a:r>
          </a:p>
          <a:p>
            <a:r>
              <a:rPr lang="en-US" sz="1200" dirty="0" smtClean="0"/>
              <a:t>On behalf of the ILC Database </a:t>
            </a:r>
            <a:r>
              <a:rPr lang="en-US" sz="1200" dirty="0" smtClean="0"/>
              <a:t>Group</a:t>
            </a:r>
          </a:p>
          <a:p>
            <a:r>
              <a:rPr lang="en-US" sz="1200" dirty="0" smtClean="0"/>
              <a:t>At SCRF WebEx meeting, June 20, 2010, and </a:t>
            </a:r>
          </a:p>
          <a:p>
            <a:endParaRPr lang="en-US" sz="1200" dirty="0" smtClean="0"/>
          </a:p>
          <a:p>
            <a:r>
              <a:rPr lang="en-US" sz="1200" dirty="0" smtClean="0">
                <a:solidFill>
                  <a:srgbClr val="3366FF"/>
                </a:solidFill>
              </a:rPr>
              <a:t>A few slides added by</a:t>
            </a:r>
          </a:p>
          <a:p>
            <a:pPr marL="514350" indent="-514350"/>
            <a:r>
              <a:rPr lang="en-US" sz="1200" dirty="0" err="1" smtClean="0">
                <a:solidFill>
                  <a:srgbClr val="3366FF"/>
                </a:solidFill>
              </a:rPr>
              <a:t>A.Yamamoto</a:t>
            </a:r>
            <a:r>
              <a:rPr lang="en-US" sz="1200" dirty="0" smtClean="0">
                <a:solidFill>
                  <a:srgbClr val="3366FF"/>
                </a:solidFill>
              </a:rPr>
              <a:t> </a:t>
            </a:r>
            <a:endParaRPr lang="en-US" sz="1200" dirty="0" smtClean="0">
              <a:solidFill>
                <a:srgbClr val="3366FF"/>
              </a:solidFill>
            </a:endParaRPr>
          </a:p>
          <a:p>
            <a:r>
              <a:rPr lang="en-US" sz="1200" dirty="0" smtClean="0">
                <a:solidFill>
                  <a:srgbClr val="3366FF"/>
                </a:solidFill>
              </a:rPr>
              <a:t>For SCRF </a:t>
            </a:r>
            <a:r>
              <a:rPr lang="en-US" sz="1200" dirty="0" smtClean="0">
                <a:solidFill>
                  <a:srgbClr val="3366FF"/>
                </a:solidFill>
              </a:rPr>
              <a:t>WebEx Meeting</a:t>
            </a:r>
            <a:endParaRPr lang="en-US" sz="1200" dirty="0" smtClean="0">
              <a:solidFill>
                <a:srgbClr val="3366FF"/>
              </a:solidFill>
            </a:endParaRPr>
          </a:p>
          <a:p>
            <a:r>
              <a:rPr lang="en-US" sz="1200" dirty="0" smtClean="0">
                <a:solidFill>
                  <a:srgbClr val="3366FF"/>
                </a:solidFill>
              </a:rPr>
              <a:t>July 28</a:t>
            </a:r>
            <a:r>
              <a:rPr lang="en-US" sz="1200" dirty="0" smtClean="0">
                <a:solidFill>
                  <a:srgbClr val="3366FF"/>
                </a:solidFill>
              </a:rPr>
              <a:t>, </a:t>
            </a:r>
            <a:r>
              <a:rPr lang="en-US" sz="1200" dirty="0" smtClean="0">
                <a:solidFill>
                  <a:srgbClr val="3366FF"/>
                </a:solidFill>
              </a:rPr>
              <a:t>2010</a:t>
            </a:r>
            <a:endParaRPr lang="en-US" sz="12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pass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609600"/>
            <a:ext cx="3711362" cy="263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762375" y="2514600"/>
          <a:ext cx="5381625" cy="3803650"/>
        </p:xfrm>
        <a:graphic>
          <a:graphicData uri="http://schemas.openxmlformats.org/presentationml/2006/ole">
            <p:oleObj spid="_x0000_s1026" name="Acrobat Document" r:id="rId4" imgW="9182100" imgH="6489700" progId="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86200" y="838200"/>
            <a:ext cx="47259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First-pass cavity yield at &gt;25 MV/m is (66 +- 8) %</a:t>
            </a:r>
          </a:p>
          <a:p>
            <a:r>
              <a:rPr lang="en-US" dirty="0"/>
              <a:t>	</a:t>
            </a:r>
            <a:r>
              <a:rPr lang="en-US" dirty="0" smtClean="0"/>
              <a:t>	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(66 +- 8) %</a:t>
            </a:r>
          </a:p>
          <a:p>
            <a:r>
              <a:rPr lang="en-US" dirty="0" smtClean="0"/>
              <a:t>                                           &gt;35 MV/m is (28 +- 8) %</a:t>
            </a:r>
          </a:p>
          <a:p>
            <a:r>
              <a:rPr lang="en-US" dirty="0"/>
              <a:t>	</a:t>
            </a:r>
            <a:r>
              <a:rPr lang="en-US" dirty="0" smtClean="0"/>
              <a:t>	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(29 +- 8) 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600" y="762000"/>
            <a:ext cx="11812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LCWS2010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972300" y="1790700"/>
            <a:ext cx="2438400" cy="1447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8610600" y="1295400"/>
            <a:ext cx="3048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8610600" y="1828800"/>
            <a:ext cx="3048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7162800" y="3048000"/>
            <a:ext cx="2971800" cy="533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pass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609600"/>
            <a:ext cx="3810000" cy="27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787775" y="2590800"/>
          <a:ext cx="5356225" cy="3784600"/>
        </p:xfrm>
        <a:graphic>
          <a:graphicData uri="http://schemas.openxmlformats.org/presentationml/2006/ole">
            <p:oleObj spid="_x0000_s2050" name="Acrobat Document" r:id="rId4" imgW="9182100" imgH="6489700" progId="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86200" y="838200"/>
            <a:ext cx="48429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First-pass cavity yield at &gt;25 MV/m is (70 +- 9) %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                                </a:t>
            </a:r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(74 +- 8) %</a:t>
            </a:r>
          </a:p>
          <a:p>
            <a:r>
              <a:rPr lang="en-US" dirty="0" smtClean="0"/>
              <a:t>                                           &gt;35 MV/m is (48 +- 10) %</a:t>
            </a:r>
          </a:p>
          <a:p>
            <a:r>
              <a:rPr lang="en-US" dirty="0"/>
              <a:t>	</a:t>
            </a:r>
            <a:r>
              <a:rPr lang="en-US" dirty="0" smtClean="0"/>
              <a:t>	                                </a:t>
            </a:r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(56 +- 10) %</a:t>
            </a:r>
            <a:endParaRPr lang="en-US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600" y="762000"/>
            <a:ext cx="11812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LCWS2010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8610600" y="1295400"/>
            <a:ext cx="3048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8610600" y="1828800"/>
            <a:ext cx="3048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7010400" y="1752600"/>
            <a:ext cx="2362200" cy="1447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7543800" y="2667000"/>
            <a:ext cx="2209800" cy="533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More plots for the document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4876800" cy="329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276600"/>
            <a:ext cx="4929188" cy="3339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More plots for the document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730802"/>
            <a:ext cx="8259763" cy="562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Comments on the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7912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In LCWS2010 plots, two cavity tests were mistakenly included in the 2</a:t>
            </a:r>
            <a:r>
              <a:rPr lang="en-US" baseline="30000" dirty="0" smtClean="0"/>
              <a:t>nd</a:t>
            </a:r>
            <a:r>
              <a:rPr lang="en-US" dirty="0" smtClean="0"/>
              <a:t> pass plots which shouldn’t have been</a:t>
            </a:r>
          </a:p>
          <a:p>
            <a:pPr lvl="1"/>
            <a:r>
              <a:rPr lang="en-US" dirty="0" smtClean="0"/>
              <a:t>Z106 and AC149 had no surface treatment in between 1</a:t>
            </a:r>
            <a:r>
              <a:rPr lang="en-US" baseline="30000" dirty="0" smtClean="0"/>
              <a:t>st</a:t>
            </a:r>
            <a:r>
              <a:rPr lang="en-US" dirty="0" smtClean="0"/>
              <a:t> and falsely-labeled 2</a:t>
            </a:r>
            <a:r>
              <a:rPr lang="en-US" baseline="30000" dirty="0" smtClean="0"/>
              <a:t>nd</a:t>
            </a:r>
            <a:r>
              <a:rPr lang="en-US" dirty="0" smtClean="0"/>
              <a:t> passes</a:t>
            </a:r>
          </a:p>
          <a:p>
            <a:pPr lvl="1"/>
            <a:r>
              <a:rPr lang="en-US" dirty="0" smtClean="0"/>
              <a:t>automation is an excellent thing</a:t>
            </a:r>
          </a:p>
          <a:p>
            <a:r>
              <a:rPr lang="en-US" dirty="0" smtClean="0"/>
              <a:t>For TDP/R&amp;D plan release 5, three additional new cavities are included: TB9RI018 and TB9RI019 from JLab (1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pass plots, but see note below), and AC146 from DESY (1</a:t>
            </a:r>
            <a:r>
              <a:rPr lang="en-US" baseline="30000" dirty="0" smtClean="0"/>
              <a:t>st</a:t>
            </a:r>
            <a:r>
              <a:rPr lang="en-US" dirty="0" smtClean="0"/>
              <a:t> pass only)</a:t>
            </a:r>
          </a:p>
          <a:p>
            <a:pPr lvl="1"/>
            <a:r>
              <a:rPr lang="en-US" dirty="0" smtClean="0"/>
              <a:t>35 cavities for 1</a:t>
            </a:r>
            <a:r>
              <a:rPr lang="en-US" baseline="30000" dirty="0" smtClean="0"/>
              <a:t>st</a:t>
            </a:r>
            <a:r>
              <a:rPr lang="en-US" dirty="0" smtClean="0"/>
              <a:t> pass, 27 cavities for 2</a:t>
            </a:r>
            <a:r>
              <a:rPr lang="en-US" baseline="30000" dirty="0" smtClean="0"/>
              <a:t>nd</a:t>
            </a:r>
            <a:r>
              <a:rPr lang="en-US" dirty="0" smtClean="0"/>
              <a:t> pass</a:t>
            </a:r>
          </a:p>
          <a:p>
            <a:r>
              <a:rPr lang="en-US" dirty="0" smtClean="0"/>
              <a:t>Within the database group we are discussing how best to include one of the cavities (TB9RI018) </a:t>
            </a:r>
          </a:p>
          <a:p>
            <a:pPr lvl="1"/>
            <a:r>
              <a:rPr lang="en-US" dirty="0" smtClean="0"/>
              <a:t>The standard EP process at JLab was known to have poor temperature stability, suspect water introduced in the acid mixture during mixing; </a:t>
            </a:r>
            <a:r>
              <a:rPr lang="en-US" dirty="0" err="1" smtClean="0"/>
              <a:t>Rongli</a:t>
            </a:r>
            <a:r>
              <a:rPr lang="en-US" dirty="0" smtClean="0"/>
              <a:t> specified “do not include”</a:t>
            </a:r>
          </a:p>
          <a:p>
            <a:pPr lvl="2"/>
            <a:r>
              <a:rPr lang="en-US" sz="2500" dirty="0" smtClean="0"/>
              <a:t>"Do not include" normally means system limitation implies could not determine cavity limitation from test, and test to be repeated w/o additional surface preparation</a:t>
            </a:r>
          </a:p>
          <a:p>
            <a:pPr lvl="2"/>
            <a:r>
              <a:rPr lang="en-US" sz="2500" dirty="0" smtClean="0"/>
              <a:t>If process was non-standard, the cavity would not be included in any plots</a:t>
            </a:r>
          </a:p>
          <a:p>
            <a:pPr lvl="3"/>
            <a:r>
              <a:rPr lang="en-US" sz="2500" dirty="0" smtClean="0"/>
              <a:t>Problem in standard process, not new process</a:t>
            </a:r>
          </a:p>
          <a:p>
            <a:pPr lvl="3"/>
            <a:r>
              <a:rPr lang="en-US" sz="2500" dirty="0" smtClean="0"/>
              <a:t>From R&amp;D perspective, it is interesting to have the cause and effect of </a:t>
            </a:r>
            <a:br>
              <a:rPr lang="en-US" sz="2500" dirty="0" smtClean="0"/>
            </a:br>
            <a:r>
              <a:rPr lang="en-US" sz="2500" dirty="0" smtClean="0"/>
              <a:t>such a deviation from normal performance understood </a:t>
            </a:r>
          </a:p>
          <a:p>
            <a:pPr lvl="2"/>
            <a:r>
              <a:rPr lang="en-US" sz="2500" dirty="0" smtClean="0"/>
              <a:t>From an earlier email exchange, I believe </a:t>
            </a:r>
            <a:r>
              <a:rPr lang="en-US" sz="2500" dirty="0" err="1" smtClean="0"/>
              <a:t>Rongli</a:t>
            </a:r>
            <a:r>
              <a:rPr lang="en-US" sz="2500" dirty="0" smtClean="0"/>
              <a:t> wants this cavity included in the plots</a:t>
            </a:r>
          </a:p>
          <a:p>
            <a:pPr lvl="2"/>
            <a:r>
              <a:rPr lang="en-US" sz="2500" dirty="0" smtClean="0"/>
              <a:t>Opinion from the database group is mixed, and clearly </a:t>
            </a:r>
            <a:r>
              <a:rPr lang="en-US" sz="2500" dirty="0" err="1" smtClean="0"/>
              <a:t>Rongli’s</a:t>
            </a:r>
            <a:r>
              <a:rPr lang="en-US" sz="2500" dirty="0" smtClean="0"/>
              <a:t> specific input is needed</a:t>
            </a:r>
          </a:p>
          <a:p>
            <a:pPr lvl="1"/>
            <a:r>
              <a:rPr lang="en-US" dirty="0" smtClean="0"/>
              <a:t>Next steps</a:t>
            </a:r>
          </a:p>
          <a:p>
            <a:pPr lvl="2"/>
            <a:r>
              <a:rPr lang="en-US" sz="2500" dirty="0" smtClean="0"/>
              <a:t>I changed the status in the database to “include” for the purposes of making the plots in this talk, then changed it back</a:t>
            </a:r>
          </a:p>
          <a:p>
            <a:pPr lvl="2"/>
            <a:r>
              <a:rPr lang="en-US" sz="2500" dirty="0" smtClean="0"/>
              <a:t>The contributing institution specifies the “include” flag, therefore this requires </a:t>
            </a:r>
            <a:r>
              <a:rPr lang="en-US" sz="2500" dirty="0" err="1" smtClean="0"/>
              <a:t>Rongli’s</a:t>
            </a:r>
            <a:r>
              <a:rPr lang="en-US" sz="2500" dirty="0" smtClean="0"/>
              <a:t> confirmation about the preferred specification of the cavity in the database</a:t>
            </a:r>
            <a:endParaRPr lang="en-US" sz="2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altLang="ja-JP" dirty="0" smtClean="0"/>
              <a:t>Further To Do List for BAW-1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r>
              <a:rPr lang="en-GB" sz="1800" dirty="0" smtClean="0">
                <a:solidFill>
                  <a:srgbClr val="008000"/>
                </a:solidFill>
              </a:rPr>
              <a:t>The key issues </a:t>
            </a:r>
            <a:r>
              <a:rPr lang="en-GB" sz="1800" dirty="0" smtClean="0"/>
              <a:t>to address for the cavity performance evaluation are:</a:t>
            </a:r>
            <a:endParaRPr lang="ja-JP" altLang="en-US" sz="1800" dirty="0" smtClean="0"/>
          </a:p>
          <a:p>
            <a:pPr lvl="1"/>
            <a:r>
              <a:rPr lang="en-GB" sz="1600" dirty="0" smtClean="0"/>
              <a:t>Reduction </a:t>
            </a:r>
            <a:r>
              <a:rPr lang="en-GB" sz="1600" dirty="0" smtClean="0"/>
              <a:t>in the horizontal bin size, if justified by the gradient measurement error </a:t>
            </a:r>
            <a:endParaRPr lang="ja-JP" altLang="en-US" sz="1600" dirty="0" smtClean="0"/>
          </a:p>
          <a:p>
            <a:pPr lvl="1"/>
            <a:r>
              <a:rPr lang="en-GB" sz="1600" dirty="0" smtClean="0"/>
              <a:t>Cavity performance tracks/changes from </a:t>
            </a:r>
            <a:r>
              <a:rPr lang="en-GB" sz="1600" dirty="0" smtClean="0">
                <a:solidFill>
                  <a:srgbClr val="3366FF"/>
                </a:solidFill>
              </a:rPr>
              <a:t>vertical test to horizontal test </a:t>
            </a:r>
            <a:r>
              <a:rPr lang="en-GB" sz="1600" dirty="0" smtClean="0"/>
              <a:t>to </a:t>
            </a:r>
            <a:r>
              <a:rPr lang="en-GB" sz="1600" dirty="0" err="1" smtClean="0"/>
              <a:t>cryomodule</a:t>
            </a:r>
            <a:r>
              <a:rPr lang="en-GB" sz="1600" dirty="0" smtClean="0"/>
              <a:t> test in current data samples </a:t>
            </a:r>
            <a:endParaRPr lang="ja-JP" altLang="en-US" sz="1600" dirty="0" smtClean="0"/>
          </a:p>
          <a:p>
            <a:pPr lvl="1"/>
            <a:r>
              <a:rPr lang="en-GB" sz="1600" dirty="0" smtClean="0"/>
              <a:t>Cavity performance evaluation to be </a:t>
            </a:r>
            <a:r>
              <a:rPr lang="en-GB" sz="1600" dirty="0" smtClean="0">
                <a:solidFill>
                  <a:srgbClr val="3366FF"/>
                </a:solidFill>
              </a:rPr>
              <a:t>extended to 3</a:t>
            </a:r>
            <a:r>
              <a:rPr lang="en-GB" sz="1600" baseline="30000" dirty="0" smtClean="0">
                <a:solidFill>
                  <a:srgbClr val="3366FF"/>
                </a:solidFill>
              </a:rPr>
              <a:t>rd</a:t>
            </a:r>
            <a:r>
              <a:rPr lang="en-GB" sz="1600" dirty="0" smtClean="0">
                <a:solidFill>
                  <a:srgbClr val="3366FF"/>
                </a:solidFill>
              </a:rPr>
              <a:t> pass process</a:t>
            </a:r>
            <a:r>
              <a:rPr lang="en-GB" sz="1600" dirty="0" smtClean="0"/>
              <a:t>, if a sufficiently useful data set become available</a:t>
            </a:r>
            <a:endParaRPr lang="ja-JP" altLang="en-US" sz="1600" dirty="0" smtClean="0"/>
          </a:p>
          <a:p>
            <a:pPr lvl="1"/>
            <a:r>
              <a:rPr lang="en-GB" sz="1600" dirty="0" smtClean="0">
                <a:solidFill>
                  <a:srgbClr val="3366FF"/>
                </a:solidFill>
              </a:rPr>
              <a:t>Radiation emission </a:t>
            </a:r>
            <a:r>
              <a:rPr lang="en-GB" sz="1600" dirty="0" smtClean="0"/>
              <a:t>to be added as further quantitative evaluation of  the cavity performance.</a:t>
            </a:r>
            <a:r>
              <a:rPr lang="en-GB" sz="1600" dirty="0" smtClean="0"/>
              <a:t> </a:t>
            </a:r>
            <a:endParaRPr lang="en-GB" sz="1800" dirty="0" smtClean="0"/>
          </a:p>
          <a:p>
            <a:r>
              <a:rPr lang="en-GB" sz="1800" dirty="0" smtClean="0">
                <a:solidFill>
                  <a:srgbClr val="FF0000"/>
                </a:solidFill>
              </a:rPr>
              <a:t>The </a:t>
            </a:r>
            <a:r>
              <a:rPr lang="en-GB" sz="1800" dirty="0" smtClean="0">
                <a:solidFill>
                  <a:srgbClr val="FF0000"/>
                </a:solidFill>
              </a:rPr>
              <a:t>primary tasks </a:t>
            </a:r>
            <a:r>
              <a:rPr lang="en-GB" sz="1800" dirty="0" smtClean="0"/>
              <a:t>planned for completion by September 2010 are:</a:t>
            </a:r>
            <a:endParaRPr lang="ja-JP" altLang="en-US" sz="1800" dirty="0" smtClean="0"/>
          </a:p>
          <a:p>
            <a:pPr lvl="1"/>
            <a:r>
              <a:rPr lang="en-GB" sz="1600" dirty="0" smtClean="0"/>
              <a:t>To create a standard plot tracking cavity performance for new vendors if there are new data</a:t>
            </a:r>
            <a:r>
              <a:rPr lang="en-GB" sz="1600" dirty="0" smtClean="0"/>
              <a:t> available</a:t>
            </a:r>
            <a:r>
              <a:rPr lang="en-GB" sz="1600" dirty="0" smtClean="0"/>
              <a:t>.  </a:t>
            </a:r>
            <a:endParaRPr lang="ja-JP" altLang="en-US" sz="1600" dirty="0" smtClean="0"/>
          </a:p>
          <a:p>
            <a:pPr lvl="1"/>
            <a:r>
              <a:rPr lang="en-GB" sz="1600" dirty="0" smtClean="0">
                <a:solidFill>
                  <a:srgbClr val="3366FF"/>
                </a:solidFill>
              </a:rPr>
              <a:t>To study Q</a:t>
            </a:r>
            <a:r>
              <a:rPr lang="en-GB" sz="1600" baseline="-25000" dirty="0" smtClean="0">
                <a:solidFill>
                  <a:srgbClr val="3366FF"/>
                </a:solidFill>
              </a:rPr>
              <a:t>0</a:t>
            </a:r>
            <a:r>
              <a:rPr lang="en-GB" sz="1600" dirty="0" smtClean="0">
                <a:solidFill>
                  <a:srgbClr val="3366FF"/>
                </a:solidFill>
              </a:rPr>
              <a:t> at the 31.5 MV/</a:t>
            </a:r>
            <a:r>
              <a:rPr lang="en-GB" sz="1600" dirty="0" err="1" smtClean="0">
                <a:solidFill>
                  <a:srgbClr val="3366FF"/>
                </a:solidFill>
              </a:rPr>
              <a:t>m</a:t>
            </a:r>
            <a:r>
              <a:rPr lang="en-GB" sz="1600" dirty="0" smtClean="0">
                <a:solidFill>
                  <a:srgbClr val="3366FF"/>
                </a:solidFill>
              </a:rPr>
              <a:t> operating gradient </a:t>
            </a:r>
            <a:r>
              <a:rPr lang="en-GB" sz="1600" dirty="0" smtClean="0"/>
              <a:t>and Q</a:t>
            </a:r>
            <a:r>
              <a:rPr lang="en-GB" sz="1600" baseline="-25000" dirty="0" smtClean="0"/>
              <a:t>0</a:t>
            </a:r>
            <a:r>
              <a:rPr lang="en-GB" sz="1600" dirty="0" smtClean="0"/>
              <a:t> at the 35 MV/</a:t>
            </a:r>
            <a:r>
              <a:rPr lang="en-GB" sz="1600" dirty="0" err="1" smtClean="0"/>
              <a:t>m</a:t>
            </a:r>
            <a:r>
              <a:rPr lang="en-GB" sz="1600" dirty="0" smtClean="0"/>
              <a:t> vertical qualification gradient for data in the first- and second-pass data selections, for cavities which reach these gradients.  This requires the adoption of a common algorithm to interpolate between measurements.  As a later step, we will include this information in the ILC database. </a:t>
            </a:r>
            <a:endParaRPr lang="ja-JP" altLang="en-US" sz="1600" dirty="0" smtClean="0"/>
          </a:p>
          <a:p>
            <a:pPr lvl="1"/>
            <a:r>
              <a:rPr lang="en-GB" sz="1600" dirty="0" smtClean="0">
                <a:solidFill>
                  <a:srgbClr val="3366FF"/>
                </a:solidFill>
              </a:rPr>
              <a:t>To evaluate annual progress</a:t>
            </a:r>
            <a:r>
              <a:rPr lang="en-GB" sz="1600" dirty="0" smtClean="0"/>
              <a:t> of the maximum field gradient, at least, at the first-pass evaluation, which can be widely and easily applied to cavity production in various projects (e.g. XFEL, Project-X) in a consistent fashion with the ILC R&amp;D cavities.</a:t>
            </a:r>
            <a:endParaRPr lang="ja-JP" altLang="en-US" sz="1600" dirty="0" smtClean="0"/>
          </a:p>
          <a:p>
            <a:endParaRPr lang="ja-JP" altLang="en-US" sz="14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28.July 2010</a:t>
            </a:r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CMG/AY: SCRF Meeting</a:t>
            </a:r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800</Words>
  <Application>Microsoft Macintosh PowerPoint</Application>
  <PresentationFormat>画面に合わせる (4:3)</PresentationFormat>
  <Paragraphs>70</Paragraphs>
  <Slides>7</Slides>
  <Notes>1</Notes>
  <HiddenSlides>0</HiddenSlides>
  <MMClips>0</MMClips>
  <ScaleCrop>false</ScaleCrop>
  <HeadingPairs>
    <vt:vector size="6" baseType="variant">
      <vt:variant>
        <vt:lpstr>デザイン テンプレート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Office Theme</vt:lpstr>
      <vt:lpstr>Acrobat Document</vt:lpstr>
      <vt:lpstr>ILC Cavity Performance Evaluation TDP/R&amp;D plan (Rel-5) and BAW-1</vt:lpstr>
      <vt:lpstr>1st pass</vt:lpstr>
      <vt:lpstr>2nd pass</vt:lpstr>
      <vt:lpstr>More plots for the document</vt:lpstr>
      <vt:lpstr>More plots for the document</vt:lpstr>
      <vt:lpstr>Comments on the plots</vt:lpstr>
      <vt:lpstr>Further To Do List for BAW-1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pass</dc:title>
  <dc:creator>ginsburg</dc:creator>
  <cp:lastModifiedBy>Yamamoto Akira</cp:lastModifiedBy>
  <cp:revision>25</cp:revision>
  <dcterms:created xsi:type="dcterms:W3CDTF">2010-07-28T10:56:26Z</dcterms:created>
  <dcterms:modified xsi:type="dcterms:W3CDTF">2010-07-28T11:12:01Z</dcterms:modified>
</cp:coreProperties>
</file>