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docProps/core.xml" ContentType="application/vnd.openxmlformats-package.core-propertie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slides/slide6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60" r:id="rId3"/>
    <p:sldId id="272" r:id="rId4"/>
    <p:sldId id="271" r:id="rId5"/>
    <p:sldId id="267" r:id="rId6"/>
    <p:sldId id="263" r:id="rId7"/>
    <p:sldId id="268" r:id="rId8"/>
    <p:sldId id="269" r:id="rId9"/>
    <p:sldId id="259" r:id="rId10"/>
    <p:sldId id="258" r:id="rId11"/>
    <p:sldId id="275" r:id="rId12"/>
    <p:sldId id="274" r:id="rId13"/>
    <p:sldId id="273" r:id="rId14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SorterView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100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theme" Target="theme/theme1.xml"/><Relationship Id="rId4" Type="http://schemas.openxmlformats.org/officeDocument/2006/relationships/slide" Target="slides/slide3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2" Type="http://schemas.openxmlformats.org/officeDocument/2006/relationships/slide" Target="slides/slide11.xml"/><Relationship Id="rId17" Type="http://schemas.openxmlformats.org/officeDocument/2006/relationships/printerSettings" Target="printerSettings/printerSettings1.bin"/><Relationship Id="rId19" Type="http://schemas.openxmlformats.org/officeDocument/2006/relationships/viewProps" Target="view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CCA868-B3D1-7D4E-8A72-FD7729DC7150}" type="datetimeFigureOut">
              <a:rPr lang="ja-JP" altLang="en-US" smtClean="0"/>
              <a:pPr/>
              <a:t>10.7.28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076B00-2673-F54F-BB12-246ED273F353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4292B2-9F4D-9E48-B013-11E8E578AAF1}" type="datetimeFigureOut">
              <a:rPr lang="ja-JP" altLang="en-US" smtClean="0"/>
              <a:pPr/>
              <a:t>10.7.28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AEFC1A-59BB-EF42-9FED-D4F83811AB67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10-07-20, A. Yamamoto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Cavity Meeting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F47B7-E1F2-4F4C-AD6C-957AE1A8F312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10-07-20, A. Yamamoto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Cavity Meeting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F47B7-E1F2-4F4C-AD6C-957AE1A8F312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10-07-20, A. Yamamoto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Cavity Meeting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F47B7-E1F2-4F4C-AD6C-957AE1A8F312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10-07-20, A. Yamamoto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Cavity Meeting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F47B7-E1F2-4F4C-AD6C-957AE1A8F312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10-07-20, A. Yamamoto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Cavity Meeting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F47B7-E1F2-4F4C-AD6C-957AE1A8F312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10-07-20, A. Yamamoto</a:t>
            </a: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Cavity Meeting</a:t>
            </a: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F47B7-E1F2-4F4C-AD6C-957AE1A8F312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10-07-20, A. Yamamoto</a:t>
            </a:r>
            <a:endParaRPr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Cavity Meeting</a:t>
            </a:r>
            <a:endParaRPr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F47B7-E1F2-4F4C-AD6C-957AE1A8F312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10-07-20, A. Yamamoto</a:t>
            </a:r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Cavity Meeting</a:t>
            </a: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F47B7-E1F2-4F4C-AD6C-957AE1A8F312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10-07-20, A. Yamamoto</a:t>
            </a:r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Cavity Meeting</a:t>
            </a: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F47B7-E1F2-4F4C-AD6C-957AE1A8F312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10-07-20, A. Yamamoto</a:t>
            </a: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Cavity Meeting</a:t>
            </a: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F47B7-E1F2-4F4C-AD6C-957AE1A8F312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10-07-20, A. Yamamoto</a:t>
            </a: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Cavity Meeting</a:t>
            </a: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F47B7-E1F2-4F4C-AD6C-957AE1A8F312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10-07-20, A. Yamamoto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SCRF Cavity Meeting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EF47B7-E1F2-4F4C-AD6C-957AE1A8F312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171181"/>
            <a:ext cx="7772400" cy="2429270"/>
          </a:xfrm>
        </p:spPr>
        <p:txBody>
          <a:bodyPr/>
          <a:lstStyle/>
          <a:p>
            <a:r>
              <a:rPr lang="en-US" altLang="ja-JP" dirty="0" smtClean="0"/>
              <a:t>ILC Accelerator Operational </a:t>
            </a:r>
            <a:r>
              <a:rPr lang="en-US" altLang="ja-JP" dirty="0" smtClean="0"/>
              <a:t>Gradient</a:t>
            </a:r>
            <a:endParaRPr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74479"/>
          </a:xfrm>
        </p:spPr>
        <p:txBody>
          <a:bodyPr>
            <a:noAutofit/>
          </a:bodyPr>
          <a:lstStyle/>
          <a:p>
            <a:r>
              <a:rPr lang="en-US" altLang="ja-JP" sz="2800" dirty="0" smtClean="0"/>
              <a:t>Akira Yamamoto:</a:t>
            </a:r>
            <a:endParaRPr lang="en-US" altLang="ja-JP" sz="2800" dirty="0" smtClean="0"/>
          </a:p>
          <a:p>
            <a:endParaRPr lang="en-US" altLang="ja-JP" sz="2800" dirty="0" smtClean="0"/>
          </a:p>
          <a:p>
            <a:r>
              <a:rPr lang="en-US" altLang="ja-JP" sz="2800" dirty="0" smtClean="0"/>
              <a:t>SCRF</a:t>
            </a:r>
            <a:r>
              <a:rPr lang="en-US" altLang="ja-JP" sz="2800" dirty="0" smtClean="0"/>
              <a:t> </a:t>
            </a:r>
            <a:r>
              <a:rPr lang="en-US" altLang="ja-JP" sz="2800" dirty="0" err="1" smtClean="0"/>
              <a:t>Webex</a:t>
            </a:r>
            <a:r>
              <a:rPr lang="en-US" altLang="ja-JP" sz="2800" dirty="0" smtClean="0"/>
              <a:t> Meeting,</a:t>
            </a:r>
            <a:r>
              <a:rPr lang="en-US" altLang="ja-JP" sz="2800" dirty="0" smtClean="0"/>
              <a:t> July 28, </a:t>
            </a:r>
            <a:r>
              <a:rPr lang="en-US" altLang="ja-JP" sz="2800" dirty="0" smtClean="0"/>
              <a:t>2010</a:t>
            </a:r>
            <a:endParaRPr lang="ja-JP" altLang="en-US" sz="2800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10-07-20, A. Yamamoto</a:t>
            </a: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F47B7-E1F2-4F4C-AD6C-957AE1A8F312}" type="slidenum">
              <a:rPr lang="ja-JP" altLang="en-US" smtClean="0"/>
              <a:pPr/>
              <a:t>1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Cavity Meeting</a:t>
            </a:r>
            <a:endParaRPr lang="ja-JP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Preparation for the 1</a:t>
            </a:r>
            <a:r>
              <a:rPr lang="en-US" altLang="ja-JP" baseline="30000" dirty="0" smtClean="0"/>
              <a:t>st</a:t>
            </a:r>
            <a:r>
              <a:rPr lang="en-US" altLang="ja-JP" dirty="0" smtClean="0"/>
              <a:t> BAW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94990"/>
          </a:xfrm>
        </p:spPr>
        <p:txBody>
          <a:bodyPr>
            <a:normAutofit fontScale="62500" lnSpcReduction="20000"/>
          </a:bodyPr>
          <a:lstStyle/>
          <a:p>
            <a:r>
              <a:rPr lang="en-US" altLang="ja-JP" dirty="0" smtClean="0"/>
              <a:t>May 7: 	SCRF </a:t>
            </a:r>
            <a:r>
              <a:rPr lang="en-US" altLang="ja-JP" dirty="0" err="1" smtClean="0"/>
              <a:t>webex</a:t>
            </a:r>
            <a:r>
              <a:rPr lang="en-US" altLang="ja-JP" dirty="0" smtClean="0"/>
              <a:t> meeting and homework assignment </a:t>
            </a:r>
          </a:p>
          <a:p>
            <a:endParaRPr lang="en-US" altLang="ja-JP" dirty="0" smtClean="0"/>
          </a:p>
          <a:p>
            <a:r>
              <a:rPr lang="en-US" altLang="ja-JP" dirty="0" smtClean="0">
                <a:solidFill>
                  <a:srgbClr val="3366FF"/>
                </a:solidFill>
              </a:rPr>
              <a:t>May 26: AD&amp;I meeting </a:t>
            </a:r>
          </a:p>
          <a:p>
            <a:r>
              <a:rPr lang="en-US" altLang="ja-JP" dirty="0" smtClean="0"/>
              <a:t>June 2: 	SCRF </a:t>
            </a:r>
            <a:r>
              <a:rPr lang="en-US" altLang="ja-JP" dirty="0" err="1" smtClean="0"/>
              <a:t>webex</a:t>
            </a:r>
            <a:r>
              <a:rPr lang="en-US" altLang="ja-JP" dirty="0" smtClean="0"/>
              <a:t> meeting and progress report from each collaborator, </a:t>
            </a:r>
          </a:p>
          <a:p>
            <a:endParaRPr lang="en-US" altLang="ja-JP" dirty="0" smtClean="0"/>
          </a:p>
          <a:p>
            <a:r>
              <a:rPr lang="en-US" altLang="ja-JP" dirty="0" smtClean="0">
                <a:solidFill>
                  <a:srgbClr val="3366FF"/>
                </a:solidFill>
              </a:rPr>
              <a:t>June 23: AD&amp;I meeting</a:t>
            </a:r>
          </a:p>
          <a:p>
            <a:r>
              <a:rPr lang="en-US" altLang="ja-JP" dirty="0" smtClean="0">
                <a:solidFill>
                  <a:srgbClr val="FF0000"/>
                </a:solidFill>
              </a:rPr>
              <a:t>June 30:	SCRF </a:t>
            </a:r>
            <a:r>
              <a:rPr lang="en-US" altLang="ja-JP" dirty="0" err="1" smtClean="0">
                <a:solidFill>
                  <a:srgbClr val="FF0000"/>
                </a:solidFill>
              </a:rPr>
              <a:t>webex</a:t>
            </a:r>
            <a:r>
              <a:rPr lang="en-US" altLang="ja-JP" dirty="0" smtClean="0">
                <a:solidFill>
                  <a:srgbClr val="FF0000"/>
                </a:solidFill>
              </a:rPr>
              <a:t> meeting and preliminary draft report to be distributed </a:t>
            </a:r>
            <a:r>
              <a:rPr lang="en-US" altLang="ja-JP" dirty="0" smtClean="0"/>
              <a:t>&gt;&gt;&gt;  in progress, assuming R&amp;D plan draft can be partly used.</a:t>
            </a:r>
          </a:p>
          <a:p>
            <a:endParaRPr lang="en-US" altLang="ja-JP" dirty="0" smtClean="0"/>
          </a:p>
          <a:p>
            <a:r>
              <a:rPr lang="en-US" altLang="ja-JP" dirty="0" smtClean="0">
                <a:solidFill>
                  <a:srgbClr val="3366FF"/>
                </a:solidFill>
              </a:rPr>
              <a:t>July 21: AD&amp;I meeting</a:t>
            </a:r>
          </a:p>
          <a:p>
            <a:r>
              <a:rPr lang="en-US" altLang="ja-JP" dirty="0" smtClean="0"/>
              <a:t>July 28: SCRF meeting and draft report to be distributed, </a:t>
            </a:r>
          </a:p>
          <a:p>
            <a:endParaRPr lang="en-US" altLang="ja-JP" dirty="0" smtClean="0"/>
          </a:p>
          <a:p>
            <a:r>
              <a:rPr lang="en-US" altLang="ja-JP" dirty="0" smtClean="0"/>
              <a:t>Aug. 25: SCRF meeting and the final report (prior to the 1</a:t>
            </a:r>
            <a:r>
              <a:rPr lang="en-US" altLang="ja-JP" baseline="30000" dirty="0" smtClean="0"/>
              <a:t>st</a:t>
            </a:r>
            <a:r>
              <a:rPr lang="en-US" altLang="ja-JP" dirty="0" smtClean="0"/>
              <a:t> BAW) to be distributed </a:t>
            </a:r>
          </a:p>
          <a:p>
            <a:endParaRPr lang="en-US" altLang="ja-JP" dirty="0" smtClean="0"/>
          </a:p>
          <a:p>
            <a:endParaRPr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10-07-20, A. Yamamoto</a:t>
            </a:r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46688-8B6C-F449-A7C6-4B2A10AB12D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SCRF Cavity Meeting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82844"/>
            <a:ext cx="8229600" cy="1143000"/>
          </a:xfrm>
        </p:spPr>
        <p:txBody>
          <a:bodyPr>
            <a:noAutofit/>
          </a:bodyPr>
          <a:lstStyle/>
          <a:p>
            <a:r>
              <a:rPr lang="en-US" altLang="ja-JP" sz="3600" dirty="0" smtClean="0"/>
              <a:t>Discussion Topics: </a:t>
            </a:r>
            <a:r>
              <a:rPr lang="en-US" altLang="ja-JP" sz="3600" smtClean="0"/>
              <a:t>Accelerating Gradient</a:t>
            </a:r>
            <a:r>
              <a:rPr lang="en-US" altLang="ja-JP" sz="3600" dirty="0" smtClean="0"/>
              <a:t/>
            </a:r>
            <a:br>
              <a:rPr lang="en-US" altLang="ja-JP" sz="3600" dirty="0" smtClean="0"/>
            </a:br>
            <a:r>
              <a:rPr lang="en-US" altLang="ja-JP" sz="3600" dirty="0" smtClean="0"/>
              <a:t>1</a:t>
            </a:r>
            <a:r>
              <a:rPr lang="en-US" altLang="ja-JP" sz="3600" baseline="30000" dirty="0" smtClean="0"/>
              <a:t>st</a:t>
            </a:r>
            <a:r>
              <a:rPr lang="en-US" altLang="ja-JP" sz="3600" dirty="0" smtClean="0"/>
              <a:t> BAW, KEK, Sept. 9-10, 2010</a:t>
            </a:r>
            <a:endParaRPr lang="ja-JP" altLang="en-US" sz="3600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29508" y="1369728"/>
            <a:ext cx="8660120" cy="5380192"/>
          </a:xfrm>
          <a:ln>
            <a:solidFill>
              <a:srgbClr val="0099CC"/>
            </a:solidFill>
          </a:ln>
        </p:spPr>
        <p:txBody>
          <a:bodyPr anchor="t">
            <a:normAutofit fontScale="25000" lnSpcReduction="20000"/>
          </a:bodyPr>
          <a:lstStyle/>
          <a:p>
            <a:r>
              <a:rPr lang="en-US" sz="8000" dirty="0" smtClean="0">
                <a:solidFill>
                  <a:schemeClr val="bg2">
                    <a:lumMod val="50000"/>
                  </a:schemeClr>
                </a:solidFill>
              </a:rPr>
              <a:t>Gradient Improvement Studies: (Convener: </a:t>
            </a:r>
            <a:r>
              <a:rPr lang="en-US" sz="8000" dirty="0" err="1" smtClean="0">
                <a:solidFill>
                  <a:schemeClr val="bg2">
                    <a:lumMod val="50000"/>
                  </a:schemeClr>
                </a:solidFill>
              </a:rPr>
              <a:t>Rongli</a:t>
            </a:r>
            <a:r>
              <a:rPr lang="en-US" sz="80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8000" dirty="0" err="1" smtClean="0">
                <a:solidFill>
                  <a:schemeClr val="bg2">
                    <a:lumMod val="50000"/>
                  </a:schemeClr>
                </a:solidFill>
              </a:rPr>
              <a:t>Geng</a:t>
            </a:r>
            <a:r>
              <a:rPr lang="en-US" sz="8000" dirty="0" smtClean="0">
                <a:solidFill>
                  <a:schemeClr val="bg2">
                    <a:lumMod val="50000"/>
                  </a:schemeClr>
                </a:solidFill>
              </a:rPr>
              <a:t>) </a:t>
            </a:r>
            <a:endParaRPr lang="ja-JP" altLang="en-US" sz="7200" dirty="0" smtClean="0">
              <a:solidFill>
                <a:schemeClr val="bg2">
                  <a:lumMod val="50000"/>
                </a:schemeClr>
              </a:solidFill>
            </a:endParaRPr>
          </a:p>
          <a:p>
            <a:pPr lvl="1"/>
            <a:r>
              <a:rPr lang="en-US" sz="7200" dirty="0" smtClean="0">
                <a:solidFill>
                  <a:schemeClr val="bg2">
                    <a:lumMod val="50000"/>
                  </a:schemeClr>
                </a:solidFill>
              </a:rPr>
              <a:t>Material/fabrication, surface processing, instrumentation and repair</a:t>
            </a:r>
            <a:endParaRPr lang="ja-JP" altLang="en-US" sz="7200" dirty="0" smtClean="0">
              <a:solidFill>
                <a:schemeClr val="bg2">
                  <a:lumMod val="50000"/>
                </a:schemeClr>
              </a:solidFill>
            </a:endParaRPr>
          </a:p>
          <a:p>
            <a:pPr lvl="1"/>
            <a:r>
              <a:rPr lang="en-US" sz="7200" dirty="0" smtClean="0">
                <a:solidFill>
                  <a:schemeClr val="bg2">
                    <a:lumMod val="50000"/>
                  </a:schemeClr>
                </a:solidFill>
              </a:rPr>
              <a:t>Strategy to overcome ‘quench’, and ‘field emission’ and to maintain moderate cryogenic load,</a:t>
            </a:r>
            <a:endParaRPr lang="ja-JP" altLang="en-US" sz="7200" dirty="0" smtClean="0">
              <a:solidFill>
                <a:schemeClr val="bg2">
                  <a:lumMod val="50000"/>
                </a:schemeClr>
              </a:solidFill>
            </a:endParaRPr>
          </a:p>
          <a:p>
            <a:pPr lvl="1"/>
            <a:r>
              <a:rPr lang="en-US" sz="7200" dirty="0" smtClean="0">
                <a:solidFill>
                  <a:schemeClr val="bg2">
                    <a:lumMod val="50000"/>
                  </a:schemeClr>
                </a:solidFill>
              </a:rPr>
              <a:t>Strategy to define and specify ‘Emitted Radiation’, (Radiation that may result in increased cryogenic-load and usable gradient limitations), </a:t>
            </a:r>
            <a:endParaRPr lang="ja-JP" altLang="en-US" sz="7200" dirty="0" smtClean="0">
              <a:solidFill>
                <a:schemeClr val="bg2">
                  <a:lumMod val="50000"/>
                </a:schemeClr>
              </a:solidFill>
            </a:endParaRPr>
          </a:p>
          <a:p>
            <a:pPr lvl="1"/>
            <a:r>
              <a:rPr lang="en-US" sz="8000" dirty="0" smtClean="0">
                <a:solidFill>
                  <a:schemeClr val="bg2">
                    <a:lumMod val="50000"/>
                  </a:schemeClr>
                </a:solidFill>
              </a:rPr>
              <a:t>Improvement of gradient and achievement of adequate yield, </a:t>
            </a:r>
          </a:p>
          <a:p>
            <a:pPr lvl="1"/>
            <a:endParaRPr lang="en-US" sz="8000" dirty="0" smtClean="0"/>
          </a:p>
          <a:p>
            <a:r>
              <a:rPr lang="en-US" sz="8000" dirty="0" smtClean="0"/>
              <a:t>Strategy for Accelerating Gradient in the ILC: </a:t>
            </a:r>
            <a:r>
              <a:rPr lang="en-US" sz="8000" dirty="0" smtClean="0">
                <a:solidFill>
                  <a:srgbClr val="3366FF"/>
                </a:solidFill>
              </a:rPr>
              <a:t>(Convener: Akira Yamamoto) </a:t>
            </a:r>
            <a:endParaRPr lang="ja-JP" altLang="en-US" sz="7200" dirty="0" smtClean="0">
              <a:solidFill>
                <a:srgbClr val="3366FF"/>
              </a:solidFill>
            </a:endParaRPr>
          </a:p>
          <a:p>
            <a:pPr lvl="1"/>
            <a:r>
              <a:rPr lang="en-US" sz="7200" dirty="0" smtClean="0"/>
              <a:t>Overview and scope of </a:t>
            </a:r>
            <a:r>
              <a:rPr lang="en-US" sz="7200" dirty="0" smtClean="0">
                <a:solidFill>
                  <a:srgbClr val="3366FF"/>
                </a:solidFill>
              </a:rPr>
              <a:t>‘production yield</a:t>
            </a:r>
            <a:r>
              <a:rPr lang="en-US" sz="7200" dirty="0" smtClean="0"/>
              <a:t>’ progress and expectations for TDP, including acceptable </a:t>
            </a:r>
            <a:r>
              <a:rPr lang="en-US" sz="7200" dirty="0" smtClean="0">
                <a:solidFill>
                  <a:srgbClr val="3366FF"/>
                </a:solidFill>
              </a:rPr>
              <a:t>spread of the gradient </a:t>
            </a:r>
            <a:r>
              <a:rPr lang="en-US" sz="7200" dirty="0" smtClean="0"/>
              <a:t>needed to achieve the specified average gradient,</a:t>
            </a:r>
            <a:endParaRPr lang="ja-JP" altLang="en-US" sz="7200" dirty="0" smtClean="0"/>
          </a:p>
          <a:p>
            <a:pPr lvl="1"/>
            <a:r>
              <a:rPr lang="en-US" sz="7200" dirty="0" smtClean="0">
                <a:solidFill>
                  <a:srgbClr val="3366FF"/>
                </a:solidFill>
              </a:rPr>
              <a:t>Cavity: </a:t>
            </a:r>
            <a:r>
              <a:rPr lang="en-US" sz="7200" dirty="0" smtClean="0"/>
              <a:t>Specifications </a:t>
            </a:r>
            <a:r>
              <a:rPr lang="en-US" sz="7200" dirty="0" smtClean="0"/>
              <a:t>of Gradient, Q0, and Emitted Radiation in </a:t>
            </a:r>
            <a:r>
              <a:rPr lang="en-US" sz="7200" i="1" dirty="0" smtClean="0"/>
              <a:t>vertical test</a:t>
            </a:r>
            <a:r>
              <a:rPr lang="en-US" sz="7200" dirty="0" smtClean="0"/>
              <a:t>, including the spread and yield,</a:t>
            </a:r>
            <a:endParaRPr lang="ja-JP" altLang="en-US" sz="7200" dirty="0" smtClean="0"/>
          </a:p>
          <a:p>
            <a:pPr lvl="1"/>
            <a:r>
              <a:rPr lang="en-US" sz="7200" dirty="0" err="1" smtClean="0">
                <a:solidFill>
                  <a:srgbClr val="3366FF"/>
                </a:solidFill>
              </a:rPr>
              <a:t>Cryomodue</a:t>
            </a:r>
            <a:r>
              <a:rPr lang="en-US" sz="7200" dirty="0" smtClean="0">
                <a:solidFill>
                  <a:srgbClr val="3366FF"/>
                </a:solidFill>
              </a:rPr>
              <a:t>:</a:t>
            </a:r>
            <a:r>
              <a:rPr lang="en-US" sz="7200" dirty="0" smtClean="0"/>
              <a:t> Specifications </a:t>
            </a:r>
            <a:r>
              <a:rPr lang="en-US" sz="7200" dirty="0" smtClean="0"/>
              <a:t>of Gradient, Cryogenic-load and Radiation, including the gradient spread and operational margin with nominal controls, in </a:t>
            </a:r>
            <a:r>
              <a:rPr lang="en-US" sz="7200" i="1" dirty="0" err="1" smtClean="0"/>
              <a:t>cryomodule</a:t>
            </a:r>
            <a:r>
              <a:rPr lang="en-US" sz="7200" i="1" dirty="0" smtClean="0"/>
              <a:t> test</a:t>
            </a:r>
            <a:r>
              <a:rPr lang="en-US" sz="7200" dirty="0" smtClean="0"/>
              <a:t>,</a:t>
            </a:r>
            <a:endParaRPr lang="ja-JP" altLang="en-US" sz="7200" dirty="0" smtClean="0"/>
          </a:p>
          <a:p>
            <a:pPr lvl="1"/>
            <a:r>
              <a:rPr lang="en-US" sz="7200" b="1" dirty="0" smtClean="0">
                <a:solidFill>
                  <a:srgbClr val="FF0000"/>
                </a:solidFill>
              </a:rPr>
              <a:t>ILC Accelerator: </a:t>
            </a:r>
            <a:r>
              <a:rPr lang="en-US" sz="7200" dirty="0" smtClean="0"/>
              <a:t>Specifications </a:t>
            </a:r>
            <a:r>
              <a:rPr lang="en-US" sz="7200" dirty="0" smtClean="0"/>
              <a:t>of Gradient, Cryogenic-load and Radiation, including the gradient spread and the operational margin with nominal controls in </a:t>
            </a:r>
            <a:r>
              <a:rPr lang="en-US" sz="7200" i="1" dirty="0" smtClean="0"/>
              <a:t>beam acceleration test</a:t>
            </a:r>
            <a:r>
              <a:rPr lang="en-US" sz="7200" dirty="0" smtClean="0"/>
              <a:t>,</a:t>
            </a:r>
            <a:endParaRPr lang="ja-JP" altLang="en-US" sz="7200" dirty="0" smtClean="0"/>
          </a:p>
          <a:p>
            <a:pPr lvl="1"/>
            <a:r>
              <a:rPr lang="en-US" sz="7200" dirty="0" smtClean="0"/>
              <a:t>Impact on other accelerator systems: CFS, HLRF, LLRF, Cryogenics, and overall costs.</a:t>
            </a:r>
            <a:endParaRPr lang="ja-JP" altLang="en-US" sz="7200" dirty="0" smtClean="0"/>
          </a:p>
          <a:p>
            <a:endParaRPr lang="ja-JP" altLang="en-US" sz="6400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10-07-28, A. Yamamoto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46688-8B6C-F449-A7C6-4B2A10AB12D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BAW1-Preparation, SCRF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70233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Time-Table / Agenda (Plan: Sept. 10)</a:t>
            </a:r>
            <a:endParaRPr lang="ja-JP" altLang="en-US" dirty="0"/>
          </a:p>
        </p:txBody>
      </p:sp>
      <p:graphicFrame>
        <p:nvGraphicFramePr>
          <p:cNvPr id="8" name="コンテンツ プレースホルダ 7"/>
          <p:cNvGraphicFramePr>
            <a:graphicFrameLocks noGrp="1"/>
          </p:cNvGraphicFramePr>
          <p:nvPr>
            <p:ph idx="1"/>
          </p:nvPr>
        </p:nvGraphicFramePr>
        <p:xfrm>
          <a:off x="457200" y="886966"/>
          <a:ext cx="8229600" cy="58216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5261"/>
                <a:gridCol w="881427"/>
                <a:gridCol w="4298748"/>
                <a:gridCol w="2324164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Day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Am/pm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Subject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Convener</a:t>
                      </a:r>
                    </a:p>
                    <a:p>
                      <a:r>
                        <a:rPr kumimoji="1" lang="en-US" altLang="ja-JP" sz="1600" dirty="0" smtClean="0">
                          <a:solidFill>
                            <a:srgbClr val="CCFFCC"/>
                          </a:solidFill>
                        </a:rPr>
                        <a:t>Session Chair</a:t>
                      </a:r>
                      <a:r>
                        <a:rPr kumimoji="1" lang="en-US" altLang="ja-JP" sz="1600" dirty="0" smtClean="0"/>
                        <a:t>/- presenter</a:t>
                      </a:r>
                      <a:endParaRPr kumimoji="1" lang="ja-JP" altLang="en-US" sz="16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9/10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baseline="0" dirty="0" smtClean="0"/>
                        <a:t>ILC accelerator gradient and operational margin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aseline="0" dirty="0" smtClean="0">
                          <a:solidFill>
                            <a:srgbClr val="000000"/>
                          </a:solidFill>
                        </a:rPr>
                        <a:t>A. Yamamoto and</a:t>
                      </a:r>
                    </a:p>
                    <a:p>
                      <a:r>
                        <a:rPr kumimoji="1" lang="en-US" altLang="ja-JP" baseline="0" dirty="0" smtClean="0">
                          <a:solidFill>
                            <a:srgbClr val="000000"/>
                          </a:solidFill>
                        </a:rPr>
                        <a:t>J. </a:t>
                      </a:r>
                      <a:r>
                        <a:rPr kumimoji="1" lang="en-US" altLang="ja-JP" baseline="0" dirty="0" err="1" smtClean="0">
                          <a:solidFill>
                            <a:srgbClr val="000000"/>
                          </a:solidFill>
                        </a:rPr>
                        <a:t>Kerby</a:t>
                      </a:r>
                      <a:endParaRPr kumimoji="1" lang="ja-JP" alt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am-1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ILC Accelerator Gradient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Overview on ILC gradient specification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Observation on average and spread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Operational experience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Tx/>
                        <a:buNone/>
                      </a:pPr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C. </a:t>
                      </a:r>
                      <a:r>
                        <a:rPr kumimoji="1" lang="en-US" altLang="ja-JP" baseline="0" dirty="0" err="1" smtClean="0">
                          <a:solidFill>
                            <a:srgbClr val="3366FF"/>
                          </a:solidFill>
                        </a:rPr>
                        <a:t>Adolphsen</a:t>
                      </a:r>
                      <a:endParaRPr kumimoji="1" lang="en-US" altLang="ja-JP" baseline="0" dirty="0" smtClean="0">
                        <a:solidFill>
                          <a:srgbClr val="3366FF"/>
                        </a:solidFill>
                      </a:endParaRPr>
                    </a:p>
                    <a:p>
                      <a:pPr marL="342900" indent="-342900">
                        <a:buFontTx/>
                        <a:buNone/>
                      </a:pPr>
                      <a:r>
                        <a:rPr kumimoji="1" lang="en-US" altLang="ja-JP" baseline="0" dirty="0" smtClean="0">
                          <a:solidFill>
                            <a:srgbClr val="000000"/>
                          </a:solidFill>
                        </a:rPr>
                        <a:t>- A. Yamamoto</a:t>
                      </a:r>
                    </a:p>
                    <a:p>
                      <a:pPr marL="342900" indent="-342900">
                        <a:buFontTx/>
                        <a:buNone/>
                      </a:pPr>
                      <a:r>
                        <a:rPr kumimoji="1" lang="en-US" altLang="ja-JP" baseline="0" dirty="0" smtClean="0">
                          <a:solidFill>
                            <a:srgbClr val="000000"/>
                          </a:solidFill>
                        </a:rPr>
                        <a:t>- J. </a:t>
                      </a:r>
                      <a:r>
                        <a:rPr kumimoji="1" lang="en-US" altLang="ja-JP" baseline="0" dirty="0" err="1" smtClean="0">
                          <a:solidFill>
                            <a:srgbClr val="000000"/>
                          </a:solidFill>
                        </a:rPr>
                        <a:t>Kerby</a:t>
                      </a:r>
                      <a:r>
                        <a:rPr kumimoji="1" lang="en-US" altLang="ja-JP" baseline="0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</a:p>
                    <a:p>
                      <a:pPr marL="342900" indent="-342900">
                        <a:buFontTx/>
                        <a:buNone/>
                      </a:pPr>
                      <a:r>
                        <a:rPr kumimoji="1" lang="en-US" altLang="ja-JP" baseline="0" dirty="0" smtClean="0">
                          <a:solidFill>
                            <a:srgbClr val="000000"/>
                          </a:solidFill>
                        </a:rPr>
                        <a:t>- TBD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am-2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 </a:t>
                      </a:r>
                      <a:r>
                        <a:rPr kumimoji="1" lang="en-US" altLang="ja-JP" baseline="0" dirty="0" err="1" smtClean="0">
                          <a:solidFill>
                            <a:srgbClr val="3366FF"/>
                          </a:solidFill>
                        </a:rPr>
                        <a:t>Cryomodule</a:t>
                      </a:r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 operational margin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 Operational experience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 Requirements from cavity-string operation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 Discussions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None/>
                      </a:pPr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M. Ross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 TBD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 TBD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pm-1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Accelerator/beam operational margin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 Operational experience in accelerators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 Requirements from accelerator tuning/op.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 Discussions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N. Walker</a:t>
                      </a:r>
                    </a:p>
                    <a:p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- </a:t>
                      </a:r>
                      <a:r>
                        <a:rPr kumimoji="1" lang="en-US" altLang="ja-JP" baseline="0" dirty="0" smtClean="0"/>
                        <a:t>TBD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TBD</a:t>
                      </a:r>
                      <a:endParaRPr kumimoji="1" lang="en-US" altLang="ja-JP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pm-2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aseline="0" dirty="0" err="1" smtClean="0">
                          <a:solidFill>
                            <a:srgbClr val="3366FF"/>
                          </a:solidFill>
                        </a:rPr>
                        <a:t>Genearl</a:t>
                      </a:r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 Discussion and recommendation</a:t>
                      </a:r>
                      <a:endParaRPr kumimoji="1" lang="en-US" altLang="ja-JP" dirty="0" smtClean="0">
                        <a:solidFill>
                          <a:srgbClr val="3366FF"/>
                        </a:solidFill>
                      </a:endParaRP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dirty="0" smtClean="0"/>
                        <a:t> </a:t>
                      </a:r>
                      <a:r>
                        <a:rPr kumimoji="1" lang="en-US" altLang="ja-JP" baseline="0" dirty="0" smtClean="0"/>
                        <a:t> General discussions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 Summary and recommendations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A. Yamamoto</a:t>
                      </a:r>
                      <a:endParaRPr kumimoji="1" lang="en-US" altLang="ja-JP" baseline="0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TBD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All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10-07-28, A. Yamamoto</a:t>
            </a:r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BAW1-Preparation, SCRF</a:t>
            </a: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12</a:t>
            </a:fld>
            <a:endParaRPr lang="ja-JP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Cavity Gradient R&amp;D Goals</a:t>
            </a:r>
            <a:endParaRPr lang="ja-JP" altLang="en-US" dirty="0"/>
          </a:p>
        </p:txBody>
      </p:sp>
      <p:graphicFrame>
        <p:nvGraphicFramePr>
          <p:cNvPr id="8" name="コンテンツ プレースホルダ 7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1147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9811"/>
                <a:gridCol w="1748391"/>
                <a:gridCol w="4101398"/>
              </a:tblGrid>
              <a:tr h="370840">
                <a:tc>
                  <a:txBody>
                    <a:bodyPr/>
                    <a:lstStyle/>
                    <a:p>
                      <a:pPr fontAlgn="base">
                        <a:spcAft>
                          <a:spcPts val="0"/>
                        </a:spcAft>
                      </a:pPr>
                      <a:endParaRPr lang="ja-JP" sz="28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spcAft>
                          <a:spcPts val="0"/>
                        </a:spcAft>
                      </a:pPr>
                      <a:r>
                        <a:rPr lang="en-GB" sz="1800" kern="1200">
                          <a:latin typeface="Times New Roman"/>
                          <a:ea typeface="Arial Unicode MS"/>
                          <a:cs typeface="Arial Unicode MS"/>
                        </a:rPr>
                        <a:t>Consideration in </a:t>
                      </a:r>
                      <a:endParaRPr lang="ja-JP" sz="2800">
                        <a:latin typeface="Times New Roman"/>
                        <a:ea typeface="ＭＳ 明朝"/>
                        <a:cs typeface="Times New Roman"/>
                      </a:endParaRPr>
                    </a:p>
                    <a:p>
                      <a:pPr fontAlgn="base">
                        <a:spcAft>
                          <a:spcPts val="0"/>
                        </a:spcAft>
                      </a:pPr>
                      <a:r>
                        <a:rPr lang="en-GB" sz="1800" kern="1200">
                          <a:latin typeface="Times New Roman"/>
                          <a:ea typeface="Arial Unicode MS"/>
                          <a:cs typeface="Arial Unicode MS"/>
                        </a:rPr>
                        <a:t>RDR/SB2009</a:t>
                      </a:r>
                      <a:endParaRPr lang="ja-JP" sz="28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kern="1200">
                          <a:latin typeface="Times New Roman"/>
                          <a:ea typeface="Arial Unicode MS"/>
                          <a:cs typeface="Arial Unicode MS"/>
                        </a:rPr>
                        <a:t>Re-optimization required in</a:t>
                      </a:r>
                      <a:endParaRPr lang="ja-JP" sz="2800">
                        <a:latin typeface="Times New Roman"/>
                        <a:ea typeface="ＭＳ 明朝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kern="1200">
                          <a:latin typeface="Times New Roman"/>
                          <a:ea typeface="Arial Unicode MS"/>
                          <a:cs typeface="Arial Unicode MS"/>
                        </a:rPr>
                        <a:t>TD Phase 2</a:t>
                      </a:r>
                      <a:endParaRPr lang="ja-JP" sz="28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fontAlgn="base">
                        <a:spcAft>
                          <a:spcPts val="0"/>
                        </a:spcAft>
                      </a:pPr>
                      <a:r>
                        <a:rPr lang="en-GB" sz="1800" kern="1200">
                          <a:latin typeface="Times New Roman"/>
                          <a:ea typeface="Arial Unicode MS"/>
                          <a:cs typeface="Arial Unicode MS"/>
                        </a:rPr>
                        <a:t>R&amp;D goal: S0</a:t>
                      </a:r>
                      <a:endParaRPr lang="ja-JP" sz="2800">
                        <a:latin typeface="Times New Roman"/>
                        <a:ea typeface="ＭＳ 明朝"/>
                        <a:cs typeface="Times New Roman"/>
                      </a:endParaRPr>
                    </a:p>
                    <a:p>
                      <a:pPr fontAlgn="base">
                        <a:spcAft>
                          <a:spcPts val="0"/>
                        </a:spcAft>
                      </a:pPr>
                      <a:r>
                        <a:rPr lang="en-GB" sz="1800" kern="1200">
                          <a:latin typeface="Times New Roman"/>
                          <a:ea typeface="Arial Unicode MS"/>
                          <a:cs typeface="Arial Unicode MS"/>
                        </a:rPr>
                        <a:t>- 9-cell cavity gradient</a:t>
                      </a:r>
                      <a:endParaRPr lang="ja-JP" sz="28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spcAft>
                          <a:spcPts val="0"/>
                        </a:spcAft>
                      </a:pPr>
                      <a:r>
                        <a:rPr lang="en-GB" sz="1800" kern="1200">
                          <a:latin typeface="Times New Roman"/>
                          <a:ea typeface="Arial Unicode MS"/>
                          <a:cs typeface="Arial Unicode MS"/>
                        </a:rPr>
                        <a:t>35 MV/m  (≥ 90%)</a:t>
                      </a:r>
                      <a:endParaRPr lang="ja-JP" sz="28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latin typeface="Times New Roman"/>
                          <a:ea typeface="ＭＳ 明朝"/>
                          <a:cs typeface="Times New Roman"/>
                        </a:rPr>
                        <a:t>35 MV/m (≥ 90 %): kept for forward looking</a:t>
                      </a:r>
                      <a:endParaRPr lang="ja-JP" sz="28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fontAlgn="base">
                        <a:spcAft>
                          <a:spcPts val="0"/>
                        </a:spcAft>
                      </a:pPr>
                      <a:r>
                        <a:rPr lang="en-GB" sz="1800" kern="1200">
                          <a:latin typeface="Times New Roman"/>
                          <a:ea typeface="Arial Unicode MS"/>
                          <a:cs typeface="Arial Unicode MS"/>
                        </a:rPr>
                        <a:t>R&amp;D goal: S1</a:t>
                      </a:r>
                      <a:endParaRPr lang="ja-JP" sz="2800">
                        <a:latin typeface="Times New Roman"/>
                        <a:ea typeface="ＭＳ 明朝"/>
                        <a:cs typeface="Times New Roman"/>
                      </a:endParaRPr>
                    </a:p>
                    <a:p>
                      <a:pPr fontAlgn="base">
                        <a:spcAft>
                          <a:spcPts val="0"/>
                        </a:spcAft>
                      </a:pPr>
                      <a:r>
                        <a:rPr lang="en-GB" sz="1800">
                          <a:latin typeface="Times New Roman"/>
                          <a:ea typeface="ＭＳ 明朝"/>
                          <a:cs typeface="Times New Roman"/>
                        </a:rPr>
                        <a:t>- </a:t>
                      </a:r>
                      <a:r>
                        <a:rPr lang="en-GB" sz="1800" kern="1200">
                          <a:latin typeface="Times New Roman"/>
                          <a:ea typeface="Arial Unicode MS"/>
                          <a:cs typeface="Arial Unicode MS"/>
                        </a:rPr>
                        <a:t>Cryomodule gradient </a:t>
                      </a:r>
                      <a:endParaRPr lang="ja-JP" sz="2800">
                        <a:latin typeface="Times New Roman"/>
                        <a:ea typeface="ＭＳ 明朝"/>
                        <a:cs typeface="Times New Roman"/>
                      </a:endParaRPr>
                    </a:p>
                    <a:p>
                      <a:pPr fontAlgn="base">
                        <a:spcAft>
                          <a:spcPts val="0"/>
                        </a:spcAft>
                      </a:pPr>
                      <a:r>
                        <a:rPr lang="en-GB" sz="1800" kern="1200">
                          <a:latin typeface="Times New Roman"/>
                          <a:ea typeface="Arial Unicode MS"/>
                          <a:cs typeface="Arial Unicode MS"/>
                        </a:rPr>
                        <a:t> w/o beam</a:t>
                      </a:r>
                      <a:endParaRPr lang="ja-JP" sz="28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spcAft>
                          <a:spcPts val="0"/>
                        </a:spcAft>
                      </a:pPr>
                      <a:r>
                        <a:rPr lang="en-GB" sz="1800" kern="1200">
                          <a:latin typeface="Times New Roman"/>
                          <a:ea typeface="Arial Unicode MS"/>
                          <a:cs typeface="Arial Unicode MS"/>
                        </a:rPr>
                        <a:t>31.5 MV/m in average</a:t>
                      </a:r>
                      <a:endParaRPr lang="ja-JP" sz="28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spcAft>
                          <a:spcPts val="0"/>
                        </a:spcAft>
                      </a:pPr>
                      <a:r>
                        <a:rPr lang="en-GB" sz="1800" kern="1200">
                          <a:latin typeface="Times New Roman"/>
                          <a:ea typeface="Arial Unicode MS"/>
                          <a:cs typeface="Arial Unicode MS"/>
                        </a:rPr>
                        <a:t> 31.5 MV/m in average or higher </a:t>
                      </a:r>
                      <a:endParaRPr lang="ja-JP" sz="2800">
                        <a:latin typeface="Times New Roman"/>
                        <a:ea typeface="ＭＳ 明朝"/>
                        <a:cs typeface="Times New Roman"/>
                      </a:endParaRPr>
                    </a:p>
                    <a:p>
                      <a:pPr fontAlgn="base">
                        <a:spcAft>
                          <a:spcPts val="0"/>
                        </a:spcAft>
                      </a:pPr>
                      <a:r>
                        <a:rPr lang="en-GB" sz="1800" kern="1200">
                          <a:latin typeface="Times New Roman"/>
                          <a:ea typeface="Arial Unicode MS"/>
                          <a:cs typeface="Arial Unicode MS"/>
                        </a:rPr>
                        <a:t>to be optimized for reasonable cryomodule operational margin, inclusive</a:t>
                      </a:r>
                      <a:endParaRPr lang="ja-JP" sz="28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fontAlgn="base">
                        <a:spcAft>
                          <a:spcPts val="0"/>
                        </a:spcAft>
                      </a:pPr>
                      <a:r>
                        <a:rPr lang="en-GB" sz="1800" kern="1200">
                          <a:latin typeface="Times New Roman"/>
                          <a:ea typeface="Arial Unicode MS"/>
                          <a:cs typeface="Arial Unicode MS"/>
                        </a:rPr>
                        <a:t>R&amp;D goal: S2</a:t>
                      </a:r>
                      <a:r>
                        <a:rPr lang="en-GB" sz="1800">
                          <a:latin typeface="Times New Roman"/>
                          <a:ea typeface="ＭＳ 明朝"/>
                          <a:cs typeface="Times New Roman"/>
                        </a:rPr>
                        <a:t> </a:t>
                      </a:r>
                      <a:endParaRPr lang="ja-JP" sz="2800">
                        <a:latin typeface="Times New Roman"/>
                        <a:ea typeface="ＭＳ 明朝"/>
                        <a:cs typeface="Times New Roman"/>
                      </a:endParaRPr>
                    </a:p>
                    <a:p>
                      <a:pPr marL="342900" lvl="0" indent="-342900" fontAlgn="base">
                        <a:spcAft>
                          <a:spcPts val="0"/>
                        </a:spcAft>
                        <a:buFont typeface="Times New Roman"/>
                        <a:buChar char="-"/>
                      </a:pPr>
                      <a:r>
                        <a:rPr lang="en-GB" sz="1800" kern="1200">
                          <a:latin typeface="Times New Roman"/>
                          <a:ea typeface="Arial Unicode MS"/>
                          <a:cs typeface="Arial Unicode MS"/>
                        </a:rPr>
                        <a:t>Cryomodules gradient </a:t>
                      </a:r>
                      <a:endParaRPr lang="ja-JP" sz="2800">
                        <a:latin typeface="Times New Roman"/>
                        <a:ea typeface="Arial Unicode MS"/>
                        <a:cs typeface="Courier New"/>
                      </a:endParaRPr>
                    </a:p>
                    <a:p>
                      <a:pPr marL="76200" fontAlgn="base">
                        <a:spcAft>
                          <a:spcPts val="0"/>
                        </a:spcAft>
                      </a:pPr>
                      <a:r>
                        <a:rPr lang="en-GB" sz="1800" kern="1200">
                          <a:latin typeface="Times New Roman"/>
                          <a:ea typeface="Arial Unicode MS"/>
                          <a:cs typeface="Arial Unicode MS"/>
                        </a:rPr>
                        <a:t>with beam acceleration</a:t>
                      </a:r>
                      <a:endParaRPr lang="ja-JP" sz="28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spcAft>
                          <a:spcPts val="0"/>
                        </a:spcAft>
                      </a:pPr>
                      <a:r>
                        <a:rPr lang="en-GB" sz="1800" kern="1200">
                          <a:latin typeface="Times New Roman"/>
                          <a:ea typeface="Arial Unicode MS"/>
                          <a:cs typeface="Arial Unicode MS"/>
                        </a:rPr>
                        <a:t>Not specified</a:t>
                      </a:r>
                      <a:endParaRPr lang="ja-JP" sz="28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spcAft>
                          <a:spcPts val="0"/>
                        </a:spcAft>
                      </a:pPr>
                      <a:r>
                        <a:rPr lang="en-GB" sz="1800" kern="1200" dirty="0">
                          <a:latin typeface="Times New Roman"/>
                          <a:ea typeface="Arial Unicode MS"/>
                          <a:cs typeface="Arial Unicode MS"/>
                        </a:rPr>
                        <a:t>Likely to be the same as ILC operational gradient</a:t>
                      </a:r>
                      <a:endParaRPr lang="ja-JP" sz="28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fontAlgn="base">
                        <a:spcAft>
                          <a:spcPts val="0"/>
                        </a:spcAft>
                      </a:pPr>
                      <a:r>
                        <a:rPr lang="en-GB" sz="1800" kern="1200">
                          <a:latin typeface="Times New Roman"/>
                          <a:ea typeface="Arial Unicode MS"/>
                          <a:cs typeface="Arial Unicode MS"/>
                        </a:rPr>
                        <a:t>ILC-ML design value:</a:t>
                      </a:r>
                      <a:endParaRPr lang="ja-JP" sz="2800">
                        <a:latin typeface="Times New Roman"/>
                        <a:ea typeface="ＭＳ 明朝"/>
                        <a:cs typeface="Times New Roman"/>
                      </a:endParaRPr>
                    </a:p>
                    <a:p>
                      <a:pPr fontAlgn="base">
                        <a:spcAft>
                          <a:spcPts val="0"/>
                        </a:spcAft>
                      </a:pPr>
                      <a:r>
                        <a:rPr lang="en-GB" sz="1800" kern="1200">
                          <a:latin typeface="Times New Roman"/>
                          <a:ea typeface="Arial Unicode MS"/>
                          <a:cs typeface="Arial Unicode MS"/>
                        </a:rPr>
                        <a:t>- Accelerating gradient</a:t>
                      </a:r>
                      <a:endParaRPr lang="ja-JP" sz="28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spcAft>
                          <a:spcPts val="0"/>
                        </a:spcAft>
                      </a:pPr>
                      <a:r>
                        <a:rPr lang="en-GB" sz="1800" kern="1200">
                          <a:latin typeface="Times New Roman"/>
                          <a:ea typeface="Arial Unicode MS"/>
                          <a:cs typeface="Arial Unicode MS"/>
                        </a:rPr>
                        <a:t>31.5 MV/m in average</a:t>
                      </a:r>
                      <a:endParaRPr lang="ja-JP" sz="28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spcAft>
                          <a:spcPts val="0"/>
                        </a:spcAft>
                      </a:pPr>
                      <a:r>
                        <a:rPr lang="en-GB" sz="1800" kern="1200" dirty="0">
                          <a:latin typeface="Times New Roman"/>
                          <a:ea typeface="Arial Unicode MS"/>
                          <a:cs typeface="Arial Unicode MS"/>
                        </a:rPr>
                        <a:t>31.5 MV/</a:t>
                      </a:r>
                      <a:r>
                        <a:rPr lang="en-GB" sz="1800" kern="1200" dirty="0" err="1">
                          <a:latin typeface="Times New Roman"/>
                          <a:ea typeface="Arial Unicode MS"/>
                          <a:cs typeface="Arial Unicode MS"/>
                        </a:rPr>
                        <a:t>m</a:t>
                      </a:r>
                      <a:r>
                        <a:rPr lang="en-GB" sz="1800" kern="1200" dirty="0">
                          <a:latin typeface="Times New Roman"/>
                          <a:ea typeface="Arial Unicode MS"/>
                          <a:cs typeface="Arial Unicode MS"/>
                        </a:rPr>
                        <a:t> in average or lower</a:t>
                      </a:r>
                      <a:endParaRPr lang="ja-JP" sz="2800" dirty="0">
                        <a:latin typeface="Times New Roman"/>
                        <a:ea typeface="ＭＳ 明朝"/>
                        <a:cs typeface="Times New Roman"/>
                      </a:endParaRPr>
                    </a:p>
                    <a:p>
                      <a:pPr fontAlgn="base">
                        <a:spcAft>
                          <a:spcPts val="0"/>
                        </a:spcAft>
                      </a:pPr>
                      <a:r>
                        <a:rPr lang="en-GB" sz="1800" kern="1200" dirty="0">
                          <a:latin typeface="Times New Roman"/>
                          <a:ea typeface="Arial Unicode MS"/>
                          <a:cs typeface="Arial Unicode MS"/>
                        </a:rPr>
                        <a:t>to be optimized for reasonable accelerator operational margin, inclusive</a:t>
                      </a:r>
                      <a:endParaRPr lang="ja-JP" sz="28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10-07-20, A. Yamamoto</a:t>
            </a:r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Cavity Meeting</a:t>
            </a: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F47B7-E1F2-4F4C-AD6C-957AE1A8F312}" type="slidenum">
              <a:rPr lang="ja-JP" altLang="en-US" smtClean="0"/>
              <a:pPr/>
              <a:t>13</a:t>
            </a:fld>
            <a:endParaRPr lang="ja-JP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82845"/>
            <a:ext cx="8229600" cy="648150"/>
          </a:xfrm>
        </p:spPr>
        <p:txBody>
          <a:bodyPr>
            <a:noAutofit/>
          </a:bodyPr>
          <a:lstStyle/>
          <a:p>
            <a:r>
              <a:rPr lang="en-US" altLang="ja-JP" sz="3600" dirty="0" smtClean="0"/>
              <a:t>ILC</a:t>
            </a:r>
            <a:r>
              <a:rPr lang="en-US" altLang="ja-JP" sz="3600" dirty="0" smtClean="0"/>
              <a:t> Accelerator, Operational </a:t>
            </a:r>
            <a:r>
              <a:rPr lang="en-US" altLang="ja-JP" sz="3600" dirty="0" smtClean="0"/>
              <a:t>Gradient</a:t>
            </a:r>
            <a:endParaRPr lang="ja-JP" altLang="en-US" sz="3600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29508" y="830994"/>
            <a:ext cx="8660120" cy="5709036"/>
          </a:xfrm>
          <a:ln>
            <a:solidFill>
              <a:srgbClr val="0099CC"/>
            </a:solidFill>
          </a:ln>
        </p:spPr>
        <p:txBody>
          <a:bodyPr anchor="t">
            <a:normAutofit fontScale="25000" lnSpcReduction="20000"/>
          </a:bodyPr>
          <a:lstStyle/>
          <a:p>
            <a:endParaRPr lang="en-US" sz="7200" dirty="0" smtClean="0"/>
          </a:p>
          <a:p>
            <a:pPr lvl="1"/>
            <a:endParaRPr lang="en-US" sz="8000" dirty="0" smtClean="0"/>
          </a:p>
          <a:p>
            <a:r>
              <a:rPr lang="en-US" sz="8000" dirty="0" smtClean="0"/>
              <a:t>Strategy for </a:t>
            </a:r>
            <a:r>
              <a:rPr lang="en-US" sz="8000" u="sng" dirty="0" smtClean="0"/>
              <a:t>Average Accelerating Gradient in the ILC operation</a:t>
            </a:r>
            <a:r>
              <a:rPr lang="en-US" sz="8000" dirty="0" smtClean="0"/>
              <a:t>:</a:t>
            </a:r>
            <a:endParaRPr lang="ja-JP" altLang="en-US" sz="7200" dirty="0" smtClean="0"/>
          </a:p>
          <a:p>
            <a:pPr lvl="1"/>
            <a:r>
              <a:rPr lang="en-US" sz="7200" dirty="0" smtClean="0"/>
              <a:t>Overview and scope of 'production yield' progress and expectations for TDP,</a:t>
            </a:r>
            <a:endParaRPr lang="en-US" sz="7200" dirty="0"/>
          </a:p>
          <a:p>
            <a:pPr lvl="2"/>
            <a:r>
              <a:rPr lang="en-US" sz="6800" dirty="0" smtClean="0"/>
              <a:t>including </a:t>
            </a:r>
            <a:r>
              <a:rPr lang="en-US" sz="6800" dirty="0" smtClean="0">
                <a:solidFill>
                  <a:srgbClr val="3366FF"/>
                </a:solidFill>
              </a:rPr>
              <a:t>acceptable spread </a:t>
            </a:r>
            <a:r>
              <a:rPr lang="en-US" sz="6800" dirty="0" smtClean="0"/>
              <a:t>of the gradient needed to achieve the specified average gradient,</a:t>
            </a:r>
            <a:endParaRPr lang="ja-JP" altLang="en-US" sz="6800" dirty="0" smtClean="0"/>
          </a:p>
          <a:p>
            <a:pPr lvl="1"/>
            <a:r>
              <a:rPr lang="en-US" sz="7200" dirty="0" smtClean="0">
                <a:solidFill>
                  <a:srgbClr val="3366FF"/>
                </a:solidFill>
              </a:rPr>
              <a:t>Cavity</a:t>
            </a:r>
          </a:p>
          <a:p>
            <a:pPr lvl="2"/>
            <a:r>
              <a:rPr lang="en-US" sz="6800" dirty="0" smtClean="0"/>
              <a:t> Gradient, Q0, and Emitted Radiation in </a:t>
            </a:r>
            <a:r>
              <a:rPr lang="en-US" sz="6800" i="1" dirty="0" smtClean="0"/>
              <a:t>vertical test</a:t>
            </a:r>
            <a:r>
              <a:rPr lang="en-US" sz="6800" dirty="0" smtClean="0"/>
              <a:t>, including the spread and yield,</a:t>
            </a:r>
            <a:endParaRPr lang="ja-JP" altLang="en-US" sz="6800" dirty="0" smtClean="0"/>
          </a:p>
          <a:p>
            <a:pPr lvl="1"/>
            <a:r>
              <a:rPr lang="en-US" sz="7200" dirty="0" err="1" smtClean="0">
                <a:solidFill>
                  <a:srgbClr val="3366FF"/>
                </a:solidFill>
              </a:rPr>
              <a:t>Cryomodule</a:t>
            </a:r>
            <a:endParaRPr lang="en-US" sz="7200" dirty="0" smtClean="0">
              <a:solidFill>
                <a:srgbClr val="3366FF"/>
              </a:solidFill>
            </a:endParaRPr>
          </a:p>
          <a:p>
            <a:pPr lvl="2"/>
            <a:r>
              <a:rPr lang="en-US" sz="6800" dirty="0" smtClean="0"/>
              <a:t>Gradient, Cryogenic-load and Radiation, including the gradient spread and </a:t>
            </a:r>
            <a:r>
              <a:rPr lang="en-US" sz="6800" dirty="0" smtClean="0">
                <a:solidFill>
                  <a:srgbClr val="000000"/>
                </a:solidFill>
              </a:rPr>
              <a:t>operational</a:t>
            </a:r>
            <a:r>
              <a:rPr lang="en-US" sz="6800" dirty="0" smtClean="0">
                <a:solidFill>
                  <a:srgbClr val="FF0000"/>
                </a:solidFill>
              </a:rPr>
              <a:t> margin </a:t>
            </a:r>
            <a:r>
              <a:rPr lang="en-US" sz="6800" dirty="0" smtClean="0"/>
              <a:t>with nominal controls,</a:t>
            </a:r>
            <a:endParaRPr lang="ja-JP" altLang="en-US" sz="6800" dirty="0" smtClean="0"/>
          </a:p>
          <a:p>
            <a:pPr lvl="1"/>
            <a:r>
              <a:rPr lang="en-US" sz="7200" dirty="0" smtClean="0">
                <a:solidFill>
                  <a:srgbClr val="3366FF"/>
                </a:solidFill>
              </a:rPr>
              <a:t>ILC Accelerator</a:t>
            </a:r>
          </a:p>
          <a:p>
            <a:pPr lvl="2"/>
            <a:r>
              <a:rPr lang="en-US" sz="6800" dirty="0" smtClean="0"/>
              <a:t>Gradient, Cryogenic-load and Radiation, including the gradient spread and the operational</a:t>
            </a:r>
            <a:r>
              <a:rPr lang="en-US" sz="6800" dirty="0" smtClean="0">
                <a:solidFill>
                  <a:srgbClr val="FF0000"/>
                </a:solidFill>
              </a:rPr>
              <a:t> margin </a:t>
            </a:r>
            <a:r>
              <a:rPr lang="en-US" sz="6800" dirty="0" smtClean="0"/>
              <a:t>with nominal controls</a:t>
            </a:r>
            <a:endParaRPr lang="ja-JP" altLang="en-US" sz="6800" dirty="0" smtClean="0"/>
          </a:p>
          <a:p>
            <a:pPr lvl="1"/>
            <a:r>
              <a:rPr lang="en-US" sz="7200" dirty="0" smtClean="0"/>
              <a:t>Strategy for </a:t>
            </a:r>
            <a:r>
              <a:rPr lang="en-US" sz="7200" dirty="0" smtClean="0">
                <a:solidFill>
                  <a:srgbClr val="3366FF"/>
                </a:solidFill>
              </a:rPr>
              <a:t>tuning and control</a:t>
            </a:r>
            <a:r>
              <a:rPr lang="en-US" sz="7200" dirty="0" smtClean="0"/>
              <a:t>, </a:t>
            </a:r>
          </a:p>
          <a:p>
            <a:pPr lvl="2"/>
            <a:r>
              <a:rPr lang="en-US" sz="6800" dirty="0" smtClean="0"/>
              <a:t>including feedback, control of ‘Lorentz force detuning’, tolerances and availability margin,</a:t>
            </a:r>
            <a:endParaRPr lang="ja-JP" altLang="en-US" sz="6800" dirty="0" smtClean="0"/>
          </a:p>
          <a:p>
            <a:pPr lvl="1"/>
            <a:r>
              <a:rPr lang="en-US" sz="7200" dirty="0" smtClean="0"/>
              <a:t>Impact on other accelerator systems: CFS</a:t>
            </a:r>
            <a:r>
              <a:rPr lang="en-US" sz="7200" dirty="0" smtClean="0">
                <a:solidFill>
                  <a:srgbClr val="FF0000"/>
                </a:solidFill>
              </a:rPr>
              <a:t>, HLRF, LLRF</a:t>
            </a:r>
            <a:r>
              <a:rPr lang="en-US" sz="7200" dirty="0" smtClean="0"/>
              <a:t>, Cryogenics, and overall costs.</a:t>
            </a:r>
            <a:endParaRPr lang="ja-JP" altLang="en-US" sz="7200" dirty="0" smtClean="0"/>
          </a:p>
          <a:p>
            <a:endParaRPr lang="ja-JP" altLang="en-US" sz="6400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10-07-20, A. Yamamoto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46688-8B6C-F449-A7C6-4B2A10AB12D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SCRF Cavity Meeting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Short and Long Term </a:t>
            </a:r>
            <a:r>
              <a:rPr lang="en-US" altLang="ja-JP" dirty="0" err="1" smtClean="0"/>
              <a:t>R&amp;Ds</a:t>
            </a:r>
            <a:endParaRPr lang="ja-JP" altLang="en-US" dirty="0"/>
          </a:p>
        </p:txBody>
      </p:sp>
      <p:graphicFrame>
        <p:nvGraphicFramePr>
          <p:cNvPr id="8" name="コンテンツ プレースホルダ 7"/>
          <p:cNvGraphicFramePr>
            <a:graphicFrameLocks noGrp="1"/>
          </p:cNvGraphicFramePr>
          <p:nvPr>
            <p:ph idx="1"/>
          </p:nvPr>
        </p:nvGraphicFramePr>
        <p:xfrm>
          <a:off x="457200" y="1319785"/>
          <a:ext cx="8229600" cy="52781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363"/>
                <a:gridCol w="1451494"/>
                <a:gridCol w="1863850"/>
                <a:gridCol w="4117893"/>
              </a:tblGrid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kern="100" dirty="0">
                          <a:latin typeface="Times New Roman"/>
                          <a:ea typeface="ＭＳ 明朝"/>
                          <a:cs typeface="Times New Roman"/>
                        </a:rPr>
                        <a:t>Priority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kern="100">
                          <a:latin typeface="Times New Roman"/>
                          <a:ea typeface="ＭＳ 明朝"/>
                          <a:cs typeface="Times New Roman"/>
                        </a:rPr>
                        <a:t>Subjects 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kern="100">
                          <a:latin typeface="Times New Roman"/>
                          <a:ea typeface="ＭＳ 明朝"/>
                          <a:cs typeface="Times New Roman"/>
                        </a:rPr>
                        <a:t>R&amp;D themes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kern="100">
                          <a:latin typeface="Times New Roman"/>
                          <a:ea typeface="ＭＳ 明朝"/>
                          <a:cs typeface="Times New Roman"/>
                        </a:rPr>
                        <a:t>Actions planned 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kern="100">
                          <a:latin typeface="Times New Roman"/>
                          <a:ea typeface="ＭＳ 明朝"/>
                          <a:cs typeface="Times New Roman"/>
                        </a:rPr>
                        <a:t>Highest</a:t>
                      </a:r>
                      <a:endParaRPr lang="ja-JP" sz="20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kern="100">
                          <a:latin typeface="Times New Roman"/>
                          <a:ea typeface="ＭＳ 明朝"/>
                          <a:cs typeface="Times New Roman"/>
                        </a:rPr>
                        <a:t>Fabrication </a:t>
                      </a:r>
                      <a:endParaRPr lang="ja-JP" sz="20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kern="100" dirty="0">
                          <a:latin typeface="Times New Roman"/>
                          <a:ea typeface="ＭＳ 明朝"/>
                          <a:cs typeface="Times New Roman"/>
                        </a:rPr>
                        <a:t>Forming/machining</a:t>
                      </a:r>
                      <a:endParaRPr lang="ja-JP" sz="20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kern="100" dirty="0">
                          <a:latin typeface="Times New Roman"/>
                          <a:ea typeface="ＭＳ 明朝"/>
                          <a:cs typeface="Times New Roman"/>
                        </a:rPr>
                        <a:t>EBW, </a:t>
                      </a:r>
                      <a:endParaRPr lang="ja-JP" sz="20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kern="100" dirty="0">
                          <a:latin typeface="Times New Roman"/>
                          <a:ea typeface="ＭＳ 明朝"/>
                          <a:cs typeface="Times New Roman"/>
                        </a:rPr>
                        <a:t>Improve tools for QC in mass production</a:t>
                      </a:r>
                      <a:endParaRPr lang="ja-JP" sz="20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kern="100" dirty="0">
                          <a:latin typeface="Times New Roman"/>
                          <a:ea typeface="ＭＳ 明朝"/>
                          <a:cs typeface="Times New Roman"/>
                        </a:rPr>
                        <a:t>Cost effective fabrication R&amp;D with Pilot Plant (KEK)</a:t>
                      </a:r>
                      <a:endParaRPr lang="ja-JP" sz="20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kern="100" dirty="0">
                          <a:latin typeface="Times New Roman"/>
                          <a:ea typeface="ＭＳ 明朝"/>
                          <a:cs typeface="Times New Roman"/>
                        </a:rPr>
                        <a:t>Destructible bare 9-cell cavities, (FNAL/JLAB/Cornell/Industry) </a:t>
                      </a:r>
                      <a:endParaRPr lang="ja-JP" sz="20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kern="100" dirty="0">
                          <a:latin typeface="Times New Roman"/>
                          <a:ea typeface="ＭＳ 明朝"/>
                          <a:cs typeface="Times New Roman"/>
                        </a:rPr>
                        <a:t>Bare 9-cell cavities </a:t>
                      </a:r>
                      <a:r>
                        <a:rPr lang="en-GB" sz="1400" kern="100" dirty="0" err="1">
                          <a:latin typeface="Times New Roman"/>
                          <a:ea typeface="ＭＳ 明朝"/>
                          <a:cs typeface="Times New Roman"/>
                        </a:rPr>
                        <a:t>w</a:t>
                      </a:r>
                      <a:r>
                        <a:rPr lang="en-GB" sz="1400" kern="100" dirty="0">
                          <a:latin typeface="Times New Roman"/>
                          <a:ea typeface="ＭＳ 明朝"/>
                          <a:cs typeface="Times New Roman"/>
                        </a:rPr>
                        <a:t>/ in-house welder (JLAB) </a:t>
                      </a:r>
                      <a:endParaRPr lang="ja-JP" sz="20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kern="100" dirty="0">
                          <a:latin typeface="Times New Roman"/>
                          <a:ea typeface="ＭＳ 明朝"/>
                          <a:cs typeface="Times New Roman"/>
                        </a:rPr>
                        <a:t>XFEL and </a:t>
                      </a:r>
                      <a:r>
                        <a:rPr lang="en-GB" sz="1400" kern="100" dirty="0" err="1">
                          <a:latin typeface="Times New Roman"/>
                          <a:ea typeface="ＭＳ 明朝"/>
                          <a:cs typeface="Times New Roman"/>
                        </a:rPr>
                        <a:t>HighGrade</a:t>
                      </a:r>
                      <a:r>
                        <a:rPr lang="en-GB" sz="1400" kern="100" dirty="0">
                          <a:latin typeface="Times New Roman"/>
                          <a:ea typeface="ＭＳ 明朝"/>
                          <a:cs typeface="Times New Roman"/>
                        </a:rPr>
                        <a:t> Project (DESY)</a:t>
                      </a:r>
                      <a:endParaRPr lang="ja-JP" sz="20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kern="100">
                          <a:latin typeface="Times New Roman"/>
                          <a:ea typeface="ＭＳ 明朝"/>
                          <a:cs typeface="Times New Roman"/>
                        </a:rPr>
                        <a:t>High.</a:t>
                      </a:r>
                      <a:endParaRPr lang="ja-JP" sz="20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kern="100">
                          <a:latin typeface="Times New Roman"/>
                          <a:ea typeface="ＭＳ 明朝"/>
                          <a:cs typeface="Times New Roman"/>
                        </a:rPr>
                        <a:t>Mechanical polishing prior to heavy EP</a:t>
                      </a:r>
                      <a:endParaRPr lang="ja-JP" sz="20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kern="100">
                          <a:latin typeface="Times New Roman"/>
                          <a:ea typeface="ＭＳ 明朝"/>
                          <a:cs typeface="Times New Roman"/>
                        </a:rPr>
                        <a:t>Eliminates weld irregularities, </a:t>
                      </a:r>
                      <a:endParaRPr lang="ja-JP" sz="2000" kern="100">
                        <a:latin typeface="Times New Roman"/>
                        <a:ea typeface="ＭＳ 明朝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kern="100">
                          <a:latin typeface="Times New Roman"/>
                          <a:ea typeface="ＭＳ 明朝"/>
                          <a:cs typeface="Times New Roman"/>
                        </a:rPr>
                        <a:t>Reduce surface removal by heavy EP</a:t>
                      </a:r>
                      <a:endParaRPr lang="ja-JP" sz="20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kern="100">
                          <a:latin typeface="Times New Roman"/>
                          <a:ea typeface="ＭＳ 明朝"/>
                          <a:cs typeface="Times New Roman"/>
                        </a:rPr>
                        <a:t>Raw 9-cell mechanical polishing before chemistry (FNAL) </a:t>
                      </a:r>
                      <a:endParaRPr lang="ja-JP" sz="2000" kern="100">
                        <a:latin typeface="Times New Roman"/>
                        <a:ea typeface="ＭＳ 明朝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kern="100">
                          <a:latin typeface="Times New Roman"/>
                          <a:ea typeface="ＭＳ 明朝"/>
                          <a:cs typeface="Times New Roman"/>
                        </a:rPr>
                        <a:t>9-cell tumbling for cavity recover (Cornell) </a:t>
                      </a:r>
                      <a:endParaRPr lang="ja-JP" sz="20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kern="100">
                          <a:latin typeface="Times New Roman"/>
                          <a:ea typeface="ＭＳ 明朝"/>
                          <a:cs typeface="Times New Roman"/>
                        </a:rPr>
                        <a:t>Mid,</a:t>
                      </a:r>
                      <a:endParaRPr lang="ja-JP" sz="20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kern="100">
                          <a:latin typeface="Times New Roman"/>
                          <a:ea typeface="ＭＳ 明朝"/>
                          <a:cs typeface="Times New Roman"/>
                        </a:rPr>
                        <a:t>Large-grain and direct slicing</a:t>
                      </a:r>
                      <a:endParaRPr lang="ja-JP" sz="20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kern="100">
                          <a:latin typeface="Times New Roman"/>
                          <a:ea typeface="ＭＳ 明朝"/>
                          <a:cs typeface="Times New Roman"/>
                        </a:rPr>
                        <a:t>Eliminate rolling </a:t>
                      </a:r>
                      <a:endParaRPr lang="ja-JP" sz="20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kern="100">
                          <a:latin typeface="Times New Roman"/>
                          <a:ea typeface="ＭＳ 明朝"/>
                          <a:cs typeface="Times New Roman"/>
                        </a:rPr>
                        <a:t>Large-grain cavities and multi-wire slicing (KEK),</a:t>
                      </a:r>
                      <a:endParaRPr lang="ja-JP" sz="2000" kern="100">
                        <a:latin typeface="Times New Roman"/>
                        <a:ea typeface="ＭＳ 明朝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kern="100">
                          <a:latin typeface="Times New Roman"/>
                          <a:ea typeface="ＭＳ 明朝"/>
                          <a:cs typeface="Times New Roman"/>
                        </a:rPr>
                        <a:t>Processing and evaluation of 8 existing 9-cell large grain cavities, </a:t>
                      </a:r>
                      <a:endParaRPr lang="ja-JP" sz="20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kern="100">
                          <a:latin typeface="Times New Roman"/>
                          <a:ea typeface="ＭＳ 明朝"/>
                          <a:cs typeface="Times New Roman"/>
                        </a:rPr>
                        <a:t>High</a:t>
                      </a:r>
                      <a:endParaRPr lang="ja-JP" sz="20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kern="100">
                          <a:latin typeface="Times New Roman"/>
                          <a:ea typeface="ＭＳ 明朝"/>
                          <a:cs typeface="Times New Roman"/>
                        </a:rPr>
                        <a:t>Seamless cavity</a:t>
                      </a:r>
                      <a:endParaRPr lang="ja-JP" sz="20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kern="100">
                          <a:latin typeface="Times New Roman"/>
                          <a:ea typeface="ＭＳ 明朝"/>
                          <a:cs typeface="Times New Roman"/>
                        </a:rPr>
                        <a:t>Eliminate weld prep machining and EBW</a:t>
                      </a:r>
                      <a:endParaRPr lang="ja-JP" sz="20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kern="100">
                          <a:latin typeface="Times New Roman"/>
                          <a:ea typeface="ＭＳ 明朝"/>
                          <a:cs typeface="Times New Roman"/>
                        </a:rPr>
                        <a:t>Hydroform and test muti-cell cavities,  (DESY-JLab) </a:t>
                      </a:r>
                      <a:endParaRPr lang="ja-JP" sz="2000" kern="100">
                        <a:latin typeface="Times New Roman"/>
                        <a:ea typeface="ＭＳ 明朝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kern="100">
                          <a:latin typeface="Times New Roman"/>
                          <a:ea typeface="ＭＳ 明朝"/>
                          <a:cs typeface="Times New Roman"/>
                        </a:rPr>
                        <a:t>Hydroform and test multi-cell cavities (FNAL/Ind.) </a:t>
                      </a:r>
                      <a:endParaRPr lang="ja-JP" sz="20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kern="100">
                          <a:latin typeface="Times New Roman"/>
                          <a:ea typeface="ＭＳ 明朝"/>
                          <a:cs typeface="Times New Roman"/>
                        </a:rPr>
                        <a:t>Mid.</a:t>
                      </a:r>
                      <a:endParaRPr lang="ja-JP" sz="20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kern="100">
                          <a:latin typeface="Times New Roman"/>
                          <a:ea typeface="ＭＳ 明朝"/>
                          <a:cs typeface="Times New Roman"/>
                        </a:rPr>
                        <a:t>Material improvement</a:t>
                      </a:r>
                      <a:endParaRPr lang="ja-JP" sz="20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kern="100">
                          <a:latin typeface="Times New Roman"/>
                          <a:ea typeface="ＭＳ 明朝"/>
                          <a:cs typeface="Times New Roman"/>
                        </a:rPr>
                        <a:t>Nb with low Ta concentration</a:t>
                      </a:r>
                      <a:endParaRPr lang="ja-JP" sz="20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kern="100">
                          <a:latin typeface="Times New Roman"/>
                          <a:ea typeface="ＭＳ 明朝"/>
                          <a:cs typeface="Times New Roman"/>
                        </a:rPr>
                        <a:t>Material characterization and 1-cell cavity testing (FNAL) </a:t>
                      </a:r>
                      <a:endParaRPr lang="ja-JP" sz="2000" kern="100">
                        <a:latin typeface="Times New Roman"/>
                        <a:ea typeface="ＭＳ 明朝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kern="100">
                          <a:latin typeface="Times New Roman"/>
                          <a:ea typeface="ＭＳ 明朝"/>
                          <a:cs typeface="Times New Roman"/>
                        </a:rPr>
                        <a:t>Material characterization and 1-cell testing (JLab)</a:t>
                      </a:r>
                      <a:endParaRPr lang="ja-JP" sz="20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kern="100">
                          <a:latin typeface="Times New Roman"/>
                          <a:ea typeface="ＭＳ 明朝"/>
                          <a:cs typeface="Times New Roman"/>
                        </a:rPr>
                        <a:t>High</a:t>
                      </a:r>
                      <a:endParaRPr lang="ja-JP" sz="20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kern="100">
                          <a:latin typeface="Times New Roman"/>
                          <a:ea typeface="ＭＳ 明朝"/>
                          <a:cs typeface="Times New Roman"/>
                        </a:rPr>
                        <a:t>Post vertical test local treatment</a:t>
                      </a:r>
                      <a:endParaRPr lang="ja-JP" sz="20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kern="100">
                          <a:latin typeface="Times New Roman"/>
                          <a:ea typeface="ＭＳ 明朝"/>
                          <a:cs typeface="Times New Roman"/>
                        </a:rPr>
                        <a:t>Rapid quench limit improvement with small incremental cost </a:t>
                      </a:r>
                      <a:endParaRPr lang="ja-JP" sz="20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kern="100">
                          <a:latin typeface="Times New Roman"/>
                          <a:ea typeface="ＭＳ 明朝"/>
                          <a:cs typeface="Times New Roman"/>
                        </a:rPr>
                        <a:t>Local grinding (KEK)</a:t>
                      </a:r>
                      <a:endParaRPr lang="ja-JP" sz="2000" kern="100">
                        <a:latin typeface="Times New Roman"/>
                        <a:ea typeface="ＭＳ 明朝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kern="100">
                          <a:latin typeface="Times New Roman"/>
                          <a:ea typeface="ＭＳ 明朝"/>
                          <a:cs typeface="Times New Roman"/>
                        </a:rPr>
                        <a:t>Local re-melting with laser beam (FNAL)</a:t>
                      </a:r>
                      <a:endParaRPr lang="ja-JP" sz="2000" kern="100">
                        <a:latin typeface="Times New Roman"/>
                        <a:ea typeface="ＭＳ 明朝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kern="100">
                          <a:latin typeface="Times New Roman"/>
                          <a:ea typeface="ＭＳ 明朝"/>
                          <a:cs typeface="Times New Roman"/>
                        </a:rPr>
                        <a:t>Local treatment/re-melting with electron beam (JLab) </a:t>
                      </a:r>
                      <a:endParaRPr lang="ja-JP" sz="20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kern="100">
                          <a:latin typeface="Times New Roman"/>
                          <a:ea typeface="ＭＳ 明朝"/>
                          <a:cs typeface="Times New Roman"/>
                        </a:rPr>
                        <a:t>Highest</a:t>
                      </a:r>
                      <a:endParaRPr lang="ja-JP" sz="20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kern="100">
                          <a:latin typeface="Times New Roman"/>
                          <a:ea typeface="ＭＳ 明朝"/>
                          <a:cs typeface="Times New Roman"/>
                        </a:rPr>
                        <a:t>Field emission quantified</a:t>
                      </a:r>
                      <a:endParaRPr lang="ja-JP" sz="20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kern="100">
                          <a:latin typeface="Times New Roman"/>
                          <a:ea typeface="ＭＳ 明朝"/>
                          <a:cs typeface="Times New Roman"/>
                        </a:rPr>
                        <a:t>Additional information than unloaded quality factor </a:t>
                      </a:r>
                      <a:endParaRPr lang="ja-JP" sz="20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kern="100" dirty="0">
                          <a:latin typeface="Times New Roman"/>
                          <a:ea typeface="ＭＳ 明朝"/>
                          <a:cs typeface="Times New Roman"/>
                        </a:rPr>
                        <a:t>Correlation of vertical test FE with </a:t>
                      </a:r>
                      <a:r>
                        <a:rPr lang="en-GB" sz="1400" kern="100" dirty="0" err="1">
                          <a:latin typeface="Times New Roman"/>
                          <a:ea typeface="ＭＳ 明朝"/>
                          <a:cs typeface="Times New Roman"/>
                        </a:rPr>
                        <a:t>horizonatal</a:t>
                      </a:r>
                      <a:r>
                        <a:rPr lang="en-GB" sz="1400" kern="100" dirty="0">
                          <a:latin typeface="Times New Roman"/>
                          <a:ea typeface="ＭＳ 明朝"/>
                          <a:cs typeface="Times New Roman"/>
                        </a:rPr>
                        <a:t> test FE as well as dark current in </a:t>
                      </a:r>
                      <a:r>
                        <a:rPr lang="en-GB" sz="1400" kern="100" dirty="0" err="1">
                          <a:latin typeface="Times New Roman"/>
                          <a:ea typeface="ＭＳ 明朝"/>
                          <a:cs typeface="Times New Roman"/>
                        </a:rPr>
                        <a:t>linac</a:t>
                      </a:r>
                      <a:r>
                        <a:rPr lang="en-GB" sz="1400" kern="100" dirty="0">
                          <a:latin typeface="Times New Roman"/>
                          <a:ea typeface="ＭＳ 明朝"/>
                          <a:cs typeface="Times New Roman"/>
                        </a:rPr>
                        <a:t> beam operation, </a:t>
                      </a:r>
                      <a:endParaRPr lang="ja-JP" sz="20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kern="100" dirty="0">
                          <a:latin typeface="Times New Roman"/>
                          <a:ea typeface="ＭＳ 明朝"/>
                          <a:cs typeface="Times New Roman"/>
                        </a:rPr>
                        <a:t>Comparison across facilities world-wide, </a:t>
                      </a:r>
                      <a:endParaRPr lang="ja-JP" sz="20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10-07-20, A. Yamamoto</a:t>
            </a:r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Cavity Meeting</a:t>
            </a: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F47B7-E1F2-4F4C-AD6C-957AE1A8F312}" type="slidenum">
              <a:rPr lang="ja-JP" altLang="en-US" smtClean="0"/>
              <a:pPr/>
              <a:t>3</a:t>
            </a:fld>
            <a:endParaRPr lang="ja-JP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R&amp;D Milestone in RDR</a:t>
            </a:r>
            <a:br>
              <a:rPr lang="en-US" altLang="ja-JP" dirty="0" smtClean="0"/>
            </a:br>
            <a:r>
              <a:rPr lang="en-US" altLang="ja-JP" dirty="0" smtClean="0"/>
              <a:t>revised in Rel-5</a:t>
            </a:r>
            <a:endParaRPr lang="ja-JP" altLang="en-US" dirty="0"/>
          </a:p>
        </p:txBody>
      </p:sp>
      <p:graphicFrame>
        <p:nvGraphicFramePr>
          <p:cNvPr id="7" name="コンテンツ プレースホルダ 6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64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1823"/>
                <a:gridCol w="1616436"/>
                <a:gridCol w="4700862"/>
                <a:gridCol w="1000479"/>
              </a:tblGrid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2000" kern="100">
                          <a:latin typeface="Times New Roman"/>
                          <a:ea typeface="ＭＳ 明朝"/>
                          <a:cs typeface="Times New Roman"/>
                        </a:rPr>
                        <a:t>Stage</a:t>
                      </a:r>
                      <a:endParaRPr lang="ja-JP" sz="20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2000" kern="100">
                          <a:latin typeface="Times New Roman"/>
                          <a:ea typeface="ＭＳ 明朝"/>
                          <a:cs typeface="Times New Roman"/>
                        </a:rPr>
                        <a:t>Subjects </a:t>
                      </a:r>
                      <a:endParaRPr lang="ja-JP" sz="20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2000" kern="100">
                          <a:latin typeface="Times New Roman"/>
                          <a:ea typeface="ＭＳ 明朝"/>
                          <a:cs typeface="Times New Roman"/>
                        </a:rPr>
                        <a:t>Milestones to be achieved</a:t>
                      </a:r>
                      <a:endParaRPr lang="ja-JP" sz="20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2000" kern="100">
                          <a:latin typeface="Times New Roman"/>
                          <a:ea typeface="ＭＳ 明朝"/>
                          <a:cs typeface="Times New Roman"/>
                        </a:rPr>
                        <a:t>Year</a:t>
                      </a:r>
                      <a:endParaRPr lang="ja-JP" sz="20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2000" kern="100">
                          <a:latin typeface="Times New Roman"/>
                          <a:ea typeface="ＭＳ 明朝"/>
                          <a:cs typeface="Times New Roman"/>
                        </a:rPr>
                        <a:t>S0</a:t>
                      </a:r>
                      <a:endParaRPr lang="ja-JP" sz="20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2000" kern="100" dirty="0">
                          <a:latin typeface="Times New Roman"/>
                          <a:ea typeface="ＭＳ 明朝"/>
                          <a:cs typeface="Times New Roman"/>
                        </a:rPr>
                        <a:t>9-cell cavity </a:t>
                      </a:r>
                      <a:endParaRPr lang="ja-JP" sz="20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2000" kern="100" dirty="0" smtClean="0">
                          <a:latin typeface="Times New Roman"/>
                          <a:ea typeface="ＭＳ 明朝"/>
                          <a:cs typeface="Times New Roman"/>
                        </a:rPr>
                        <a:t>35 </a:t>
                      </a:r>
                      <a:r>
                        <a:rPr lang="en-GB" sz="2000" kern="100" dirty="0">
                          <a:latin typeface="Times New Roman"/>
                          <a:ea typeface="ＭＳ 明朝"/>
                          <a:cs typeface="Times New Roman"/>
                        </a:rPr>
                        <a:t>MV/</a:t>
                      </a:r>
                      <a:r>
                        <a:rPr lang="en-GB" sz="2000" kern="100" dirty="0" err="1">
                          <a:latin typeface="Times New Roman"/>
                          <a:ea typeface="ＭＳ 明朝"/>
                          <a:cs typeface="Times New Roman"/>
                        </a:rPr>
                        <a:t>m</a:t>
                      </a:r>
                      <a:r>
                        <a:rPr lang="en-GB" sz="2000" kern="100" dirty="0">
                          <a:latin typeface="Times New Roman"/>
                          <a:ea typeface="ＭＳ 明朝"/>
                          <a:cs typeface="Times New Roman"/>
                        </a:rPr>
                        <a:t>, max., at Q0 ≥ 8E9, with a production yield of 50% in TDP1, and 90% in TDP2 </a:t>
                      </a:r>
                      <a:r>
                        <a:rPr lang="en-GB" sz="2000" kern="100" baseline="30000" dirty="0">
                          <a:latin typeface="Times New Roman"/>
                          <a:ea typeface="ＭＳ 明朝"/>
                          <a:cs typeface="Times New Roman"/>
                        </a:rPr>
                        <a:t>1), 2)</a:t>
                      </a:r>
                      <a:r>
                        <a:rPr lang="en-GB" sz="2000" kern="100" baseline="30000" dirty="0" smtClean="0">
                          <a:latin typeface="Times New Roman"/>
                          <a:ea typeface="ＭＳ 明朝"/>
                          <a:cs typeface="Times New Roman"/>
                        </a:rPr>
                        <a:t> 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endParaRPr lang="ja-JP" sz="20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2000" kern="100">
                          <a:latin typeface="Times New Roman"/>
                          <a:ea typeface="ＭＳ 明朝"/>
                          <a:cs typeface="Times New Roman"/>
                        </a:rPr>
                        <a:t>2010/</a:t>
                      </a:r>
                      <a:endParaRPr lang="ja-JP" sz="2000" kern="100">
                        <a:latin typeface="Times New Roman"/>
                        <a:ea typeface="ＭＳ 明朝"/>
                        <a:cs typeface="Times New Roman"/>
                      </a:endParaRP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2000" kern="100">
                          <a:latin typeface="Times New Roman"/>
                          <a:ea typeface="ＭＳ 明朝"/>
                          <a:cs typeface="Times New Roman"/>
                        </a:rPr>
                        <a:t>2012</a:t>
                      </a:r>
                      <a:endParaRPr lang="ja-JP" sz="20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2000" kern="100">
                          <a:latin typeface="Times New Roman"/>
                          <a:ea typeface="ＭＳ 明朝"/>
                          <a:cs typeface="Times New Roman"/>
                        </a:rPr>
                        <a:t>S1</a:t>
                      </a:r>
                      <a:endParaRPr lang="ja-JP" sz="20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2000" kern="100">
                          <a:latin typeface="Times New Roman"/>
                          <a:ea typeface="ＭＳ 明朝"/>
                          <a:cs typeface="Times New Roman"/>
                        </a:rPr>
                        <a:t>Cavity-string </a:t>
                      </a:r>
                      <a:endParaRPr lang="ja-JP" sz="20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2000" kern="100" dirty="0">
                          <a:latin typeface="Times New Roman"/>
                          <a:ea typeface="ＭＳ 明朝"/>
                          <a:cs typeface="Times New Roman"/>
                        </a:rPr>
                        <a:t>31.5 MV/</a:t>
                      </a:r>
                      <a:r>
                        <a:rPr lang="en-GB" sz="2000" kern="100" dirty="0" err="1">
                          <a:latin typeface="Times New Roman"/>
                          <a:ea typeface="ＭＳ 明朝"/>
                          <a:cs typeface="Times New Roman"/>
                        </a:rPr>
                        <a:t>m</a:t>
                      </a:r>
                      <a:r>
                        <a:rPr lang="en-GB" sz="2000" kern="100" dirty="0">
                          <a:latin typeface="Times New Roman"/>
                          <a:ea typeface="ＭＳ 明朝"/>
                          <a:cs typeface="Times New Roman"/>
                        </a:rPr>
                        <a:t>, in average, at Q0 ≥ 1E10, in one </a:t>
                      </a:r>
                      <a:r>
                        <a:rPr lang="en-GB" sz="2000" kern="100" dirty="0" err="1">
                          <a:latin typeface="Times New Roman"/>
                          <a:ea typeface="ＭＳ 明朝"/>
                          <a:cs typeface="Times New Roman"/>
                        </a:rPr>
                        <a:t>cryomodule</a:t>
                      </a:r>
                      <a:r>
                        <a:rPr lang="en-GB" sz="2000" kern="100" dirty="0">
                          <a:latin typeface="Times New Roman"/>
                          <a:ea typeface="ＭＳ 明朝"/>
                          <a:cs typeface="Times New Roman"/>
                        </a:rPr>
                        <a:t>, including a global effort</a:t>
                      </a:r>
                      <a:r>
                        <a:rPr lang="en-GB" sz="2000" kern="100" dirty="0" smtClean="0">
                          <a:latin typeface="Times New Roman"/>
                          <a:ea typeface="ＭＳ 明朝"/>
                          <a:cs typeface="Times New Roman"/>
                        </a:rPr>
                        <a:t> 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endParaRPr lang="ja-JP" sz="20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2000" kern="100">
                          <a:latin typeface="Times New Roman"/>
                          <a:ea typeface="ＭＳ 明朝"/>
                          <a:cs typeface="Times New Roman"/>
                        </a:rPr>
                        <a:t>2010</a:t>
                      </a:r>
                      <a:endParaRPr lang="ja-JP" sz="20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2000" kern="100">
                          <a:latin typeface="Times New Roman"/>
                          <a:ea typeface="ＭＳ 明朝"/>
                          <a:cs typeface="Times New Roman"/>
                        </a:rPr>
                        <a:t>S2</a:t>
                      </a:r>
                      <a:endParaRPr lang="ja-JP" sz="20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2000" kern="100">
                          <a:latin typeface="Times New Roman"/>
                          <a:ea typeface="ＭＳ 明朝"/>
                          <a:cs typeface="Times New Roman"/>
                        </a:rPr>
                        <a:t>Cryomodule-string </a:t>
                      </a:r>
                      <a:endParaRPr lang="ja-JP" sz="20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2000" kern="100" dirty="0">
                          <a:latin typeface="Times New Roman"/>
                          <a:ea typeface="ＭＳ 明朝"/>
                          <a:cs typeface="Times New Roman"/>
                        </a:rPr>
                        <a:t>31.5 MV/</a:t>
                      </a:r>
                      <a:r>
                        <a:rPr lang="en-GB" sz="2000" kern="100" dirty="0" err="1">
                          <a:latin typeface="Times New Roman"/>
                          <a:ea typeface="ＭＳ 明朝"/>
                          <a:cs typeface="Times New Roman"/>
                        </a:rPr>
                        <a:t>m</a:t>
                      </a:r>
                      <a:r>
                        <a:rPr lang="en-GB" sz="2000" kern="100" dirty="0">
                          <a:latin typeface="Times New Roman"/>
                          <a:ea typeface="ＭＳ 明朝"/>
                          <a:cs typeface="Times New Roman"/>
                        </a:rPr>
                        <a:t>, in average, with full-beam loading and </a:t>
                      </a:r>
                      <a:r>
                        <a:rPr lang="en-GB" sz="2000" kern="100" dirty="0" smtClean="0">
                          <a:latin typeface="Times New Roman"/>
                          <a:ea typeface="ＭＳ 明朝"/>
                          <a:cs typeface="Times New Roman"/>
                        </a:rPr>
                        <a:t>acceleration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endParaRPr lang="ja-JP" sz="20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2000" kern="100" dirty="0">
                          <a:latin typeface="Times New Roman"/>
                          <a:ea typeface="ＭＳ 明朝"/>
                          <a:cs typeface="Times New Roman"/>
                        </a:rPr>
                        <a:t>2012</a:t>
                      </a:r>
                      <a:endParaRPr lang="ja-JP" sz="20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10-07-20, A. Yamamoto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 smtClean="0"/>
              <a:t>SCRF Cavity Meeting</a:t>
            </a: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F47B7-E1F2-4F4C-AD6C-957AE1A8F312}" type="slidenum">
              <a:rPr lang="ja-JP" altLang="en-US" smtClean="0"/>
              <a:pPr/>
              <a:t>4</a:t>
            </a:fld>
            <a:endParaRPr lang="ja-JP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A possible balance</a:t>
            </a:r>
            <a:r>
              <a:rPr lang="en-US" altLang="ja-JP" dirty="0" smtClean="0"/>
              <a:t> </a:t>
            </a:r>
            <a:r>
              <a:rPr lang="en-US" altLang="ja-JP" dirty="0" smtClean="0"/>
              <a:t>in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ILC Accelerator Cavity Specification </a:t>
            </a:r>
            <a:r>
              <a:rPr lang="en-US" altLang="ja-JP" dirty="0" smtClean="0"/>
              <a:t> </a:t>
            </a:r>
            <a:endParaRPr lang="ja-JP" altLang="en-US" dirty="0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10-07-20, A. Yamamoto</a:t>
            </a:r>
            <a:endParaRPr lang="ja-JP" altLang="en-US"/>
          </a:p>
        </p:txBody>
      </p:sp>
      <p:sp>
        <p:nvSpPr>
          <p:cNvPr id="7" name="フッター プレースホル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Cavity Meeting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F47B7-E1F2-4F4C-AD6C-957AE1A8F312}" type="slidenum">
              <a:rPr lang="ja-JP" altLang="en-US" smtClean="0"/>
              <a:pPr/>
              <a:t>5</a:t>
            </a:fld>
            <a:endParaRPr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3168" y="1417638"/>
            <a:ext cx="7378700" cy="2336800"/>
          </a:xfrm>
          <a:prstGeom prst="rect">
            <a:avLst/>
          </a:prstGeom>
          <a:ln>
            <a:solidFill>
              <a:srgbClr val="4F81BD"/>
            </a:solidFill>
          </a:ln>
        </p:spPr>
      </p:pic>
      <p:graphicFrame>
        <p:nvGraphicFramePr>
          <p:cNvPr id="12" name="コンテンツ プレースホルダ 11"/>
          <p:cNvGraphicFramePr>
            <a:graphicFrameLocks noGrp="1"/>
          </p:cNvGraphicFramePr>
          <p:nvPr>
            <p:ph idx="1"/>
          </p:nvPr>
        </p:nvGraphicFramePr>
        <p:xfrm>
          <a:off x="457200" y="4156863"/>
          <a:ext cx="82296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>
                          <a:latin typeface="Times New Roman"/>
                          <a:ea typeface="ＭＳ 明朝"/>
                          <a:cs typeface="Times New Roman"/>
                        </a:rPr>
                        <a:t>Single 9-cell</a:t>
                      </a:r>
                      <a:r>
                        <a:rPr lang="en-GB" sz="2000" dirty="0" smtClean="0">
                          <a:latin typeface="Times New Roman"/>
                          <a:ea typeface="ＭＳ 明朝"/>
                          <a:cs typeface="Times New Roman"/>
                        </a:rPr>
                        <a:t>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solidFill>
                            <a:srgbClr val="FFFF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cavity</a:t>
                      </a:r>
                      <a:r>
                        <a:rPr lang="en-GB" sz="2000" dirty="0" smtClean="0">
                          <a:latin typeface="Times New Roman"/>
                          <a:ea typeface="ＭＳ 明朝"/>
                          <a:cs typeface="Times New Roman"/>
                        </a:rPr>
                        <a:t> </a:t>
                      </a:r>
                      <a:r>
                        <a:rPr lang="en-GB" sz="2000" dirty="0">
                          <a:latin typeface="Times New Roman"/>
                          <a:ea typeface="ＭＳ 明朝"/>
                          <a:cs typeface="Times New Roman"/>
                        </a:rPr>
                        <a:t>gradient</a:t>
                      </a:r>
                      <a:endParaRPr lang="ja-JP" sz="20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>
                          <a:latin typeface="Times New Roman"/>
                          <a:ea typeface="ＭＳ 明朝"/>
                          <a:cs typeface="Times New Roman"/>
                        </a:rPr>
                        <a:t>String Cavity gradient in </a:t>
                      </a:r>
                      <a:r>
                        <a:rPr lang="en-GB" sz="2000" dirty="0" err="1">
                          <a:solidFill>
                            <a:srgbClr val="FFFF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cryomodule</a:t>
                      </a:r>
                      <a:r>
                        <a:rPr lang="en-GB" sz="2000" dirty="0">
                          <a:latin typeface="Times New Roman"/>
                          <a:ea typeface="ＭＳ 明朝"/>
                          <a:cs typeface="Times New Roman"/>
                        </a:rPr>
                        <a:t> w/o beam</a:t>
                      </a:r>
                      <a:endParaRPr lang="ja-JP" sz="20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>
                          <a:latin typeface="Times New Roman"/>
                          <a:ea typeface="ＭＳ 明朝"/>
                          <a:cs typeface="Times New Roman"/>
                        </a:rPr>
                        <a:t>String </a:t>
                      </a:r>
                      <a:r>
                        <a:rPr lang="en-GB" sz="2000" dirty="0" err="1">
                          <a:latin typeface="Times New Roman"/>
                          <a:ea typeface="ＭＳ 明朝"/>
                          <a:cs typeface="Times New Roman"/>
                        </a:rPr>
                        <a:t>cryomodule</a:t>
                      </a:r>
                      <a:r>
                        <a:rPr lang="en-GB" sz="2000" dirty="0">
                          <a:latin typeface="Times New Roman"/>
                          <a:ea typeface="ＭＳ 明朝"/>
                          <a:cs typeface="Times New Roman"/>
                        </a:rPr>
                        <a:t> gradient in </a:t>
                      </a:r>
                      <a:r>
                        <a:rPr lang="en-GB" sz="2000" dirty="0">
                          <a:solidFill>
                            <a:srgbClr val="FFFF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accelerator</a:t>
                      </a:r>
                      <a:r>
                        <a:rPr lang="en-GB" sz="2000" dirty="0">
                          <a:latin typeface="Times New Roman"/>
                          <a:ea typeface="ＭＳ 明朝"/>
                          <a:cs typeface="Times New Roman"/>
                        </a:rPr>
                        <a:t> with beam</a:t>
                      </a:r>
                      <a:endParaRPr lang="ja-JP" sz="20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35</a:t>
                      </a:r>
                      <a:r>
                        <a:rPr lang="en-GB" sz="2000" dirty="0">
                          <a:latin typeface="Times New Roman"/>
                          <a:ea typeface="ＭＳ 明朝"/>
                          <a:cs typeface="Times New Roman"/>
                        </a:rPr>
                        <a:t> MV/</a:t>
                      </a:r>
                      <a:r>
                        <a:rPr lang="en-GB" sz="2000" dirty="0" err="1">
                          <a:latin typeface="Times New Roman"/>
                          <a:ea typeface="ＭＳ 明朝"/>
                          <a:cs typeface="Times New Roman"/>
                        </a:rPr>
                        <a:t>m</a:t>
                      </a:r>
                      <a:r>
                        <a:rPr lang="en-GB" sz="2000" dirty="0">
                          <a:latin typeface="Times New Roman"/>
                          <a:ea typeface="ＭＳ 明朝"/>
                          <a:cs typeface="Times New Roman"/>
                        </a:rPr>
                        <a:t>, on </a:t>
                      </a:r>
                      <a:r>
                        <a:rPr lang="en-GB" sz="2000" dirty="0">
                          <a:solidFill>
                            <a:srgbClr val="3366FF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average </a:t>
                      </a:r>
                      <a:r>
                        <a:rPr lang="en-GB" sz="2000" dirty="0" err="1">
                          <a:solidFill>
                            <a:srgbClr val="3366FF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w</a:t>
                      </a:r>
                      <a:r>
                        <a:rPr lang="en-GB" sz="2000" dirty="0">
                          <a:solidFill>
                            <a:srgbClr val="3366FF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/ spread above a threshold</a:t>
                      </a:r>
                      <a:endParaRPr lang="ja-JP" sz="2000" dirty="0">
                        <a:solidFill>
                          <a:srgbClr val="3366FF"/>
                        </a:solidFill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33</a:t>
                      </a:r>
                      <a:r>
                        <a:rPr lang="en-GB" sz="2000" dirty="0">
                          <a:latin typeface="Times New Roman"/>
                          <a:ea typeface="ＭＳ 明朝"/>
                          <a:cs typeface="Times New Roman"/>
                        </a:rPr>
                        <a:t> MV/</a:t>
                      </a:r>
                      <a:r>
                        <a:rPr lang="en-GB" sz="2000" dirty="0" err="1">
                          <a:latin typeface="Times New Roman"/>
                          <a:ea typeface="ＭＳ 明朝"/>
                          <a:cs typeface="Times New Roman"/>
                        </a:rPr>
                        <a:t>m</a:t>
                      </a:r>
                      <a:r>
                        <a:rPr lang="en-GB" sz="2000" dirty="0">
                          <a:latin typeface="Times New Roman"/>
                          <a:ea typeface="ＭＳ 明朝"/>
                          <a:cs typeface="Times New Roman"/>
                        </a:rPr>
                        <a:t>, on average</a:t>
                      </a:r>
                      <a:endParaRPr lang="ja-JP" sz="2000" dirty="0">
                        <a:latin typeface="Times New Roman"/>
                        <a:ea typeface="ＭＳ 明朝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>
                          <a:latin typeface="Times New Roman"/>
                          <a:ea typeface="ＭＳ 明朝"/>
                          <a:cs typeface="Times New Roman"/>
                        </a:rPr>
                        <a:t>(or to be further optimized)</a:t>
                      </a:r>
                      <a:endParaRPr lang="ja-JP" sz="20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31.5</a:t>
                      </a:r>
                      <a:r>
                        <a:rPr lang="en-GB" sz="2000" dirty="0">
                          <a:latin typeface="Times New Roman"/>
                          <a:ea typeface="ＭＳ 明朝"/>
                          <a:cs typeface="Times New Roman"/>
                        </a:rPr>
                        <a:t> MV/</a:t>
                      </a:r>
                      <a:r>
                        <a:rPr lang="en-GB" sz="2000" dirty="0" err="1">
                          <a:latin typeface="Times New Roman"/>
                          <a:ea typeface="ＭＳ 明朝"/>
                          <a:cs typeface="Times New Roman"/>
                        </a:rPr>
                        <a:t>m</a:t>
                      </a:r>
                      <a:r>
                        <a:rPr lang="en-GB" sz="2000" dirty="0">
                          <a:latin typeface="Times New Roman"/>
                          <a:ea typeface="ＭＳ 明朝"/>
                          <a:cs typeface="Times New Roman"/>
                        </a:rPr>
                        <a:t>, on average</a:t>
                      </a:r>
                      <a:endParaRPr lang="ja-JP" sz="2000" dirty="0">
                        <a:latin typeface="Times New Roman"/>
                        <a:ea typeface="ＭＳ 明朝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>
                          <a:latin typeface="Times New Roman"/>
                          <a:ea typeface="ＭＳ 明朝"/>
                          <a:cs typeface="Times New Roman"/>
                        </a:rPr>
                        <a:t>(or to be further optimized)</a:t>
                      </a:r>
                      <a:endParaRPr lang="ja-JP" sz="20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5743598"/>
            <a:ext cx="8229600" cy="765129"/>
          </a:xfrm>
        </p:spPr>
        <p:txBody>
          <a:bodyPr/>
          <a:lstStyle/>
          <a:p>
            <a:endParaRPr lang="ja-JP" altLang="en-US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9425" y="1683578"/>
            <a:ext cx="5164461" cy="3902594"/>
          </a:xfrm>
          <a:prstGeom prst="rect">
            <a:avLst/>
          </a:prstGeom>
        </p:spPr>
      </p:pic>
      <p:sp>
        <p:nvSpPr>
          <p:cNvPr id="6" name="日付プレースホルダ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10-07-20, A. Yamamoto</a:t>
            </a: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F47B7-E1F2-4F4C-AD6C-957AE1A8F312}" type="slidenum">
              <a:rPr lang="ja-JP" altLang="en-US" smtClean="0"/>
              <a:pPr/>
              <a:t>6</a:t>
            </a:fld>
            <a:endParaRPr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Cavity Meeting</a:t>
            </a:r>
            <a:endParaRPr lang="ja-JP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Subjects to be further studied in </a:t>
            </a:r>
            <a:br>
              <a:rPr lang="en-US" altLang="ja-JP" dirty="0" smtClean="0"/>
            </a:br>
            <a:r>
              <a:rPr lang="en-US" altLang="ja-JP" dirty="0" smtClean="0"/>
              <a:t>TDP-2</a:t>
            </a:r>
            <a:endParaRPr lang="ja-JP" altLang="en-US" dirty="0"/>
          </a:p>
        </p:txBody>
      </p:sp>
      <p:sp>
        <p:nvSpPr>
          <p:cNvPr id="7" name="コンテンツ プレースホルダ 6"/>
          <p:cNvSpPr>
            <a:spLocks noGrp="1"/>
          </p:cNvSpPr>
          <p:nvPr>
            <p:ph idx="1"/>
          </p:nvPr>
        </p:nvSpPr>
        <p:spPr>
          <a:xfrm>
            <a:off x="457200" y="1979460"/>
            <a:ext cx="8229600" cy="4146704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Further Studied in TDP-2</a:t>
            </a:r>
          </a:p>
          <a:p>
            <a:pPr lvl="1"/>
            <a:r>
              <a:rPr lang="en-US" altLang="ja-JP" dirty="0" smtClean="0"/>
              <a:t>How wide cavity </a:t>
            </a:r>
            <a:r>
              <a:rPr lang="en-US" altLang="ja-JP" dirty="0" smtClean="0">
                <a:solidFill>
                  <a:srgbClr val="3366FF"/>
                </a:solidFill>
              </a:rPr>
              <a:t>gradient spread</a:t>
            </a:r>
            <a:r>
              <a:rPr lang="en-US" altLang="ja-JP" dirty="0" smtClean="0">
                <a:solidFill>
                  <a:srgbClr val="FF0000"/>
                </a:solidFill>
              </a:rPr>
              <a:t> </a:t>
            </a:r>
            <a:r>
              <a:rPr lang="en-US" altLang="ja-JP" dirty="0" smtClean="0"/>
              <a:t>may be acceptable in balance of HLRF power source capacity and efficiency? </a:t>
            </a:r>
          </a:p>
          <a:p>
            <a:pPr lvl="1"/>
            <a:endParaRPr lang="en-US" altLang="ja-JP" dirty="0" smtClean="0"/>
          </a:p>
          <a:p>
            <a:pPr lvl="1"/>
            <a:r>
              <a:rPr lang="en-US" altLang="ja-JP" dirty="0" smtClean="0"/>
              <a:t>How large operational margin required in </a:t>
            </a:r>
            <a:r>
              <a:rPr lang="en-US" altLang="ja-JP" dirty="0" err="1" smtClean="0">
                <a:solidFill>
                  <a:srgbClr val="3366FF"/>
                </a:solidFill>
              </a:rPr>
              <a:t>cryomodule</a:t>
            </a:r>
            <a:r>
              <a:rPr lang="en-US" altLang="ja-JP" dirty="0" smtClean="0"/>
              <a:t> and </a:t>
            </a:r>
            <a:r>
              <a:rPr lang="en-US" altLang="ja-JP" dirty="0" smtClean="0">
                <a:solidFill>
                  <a:srgbClr val="FF0000"/>
                </a:solidFill>
              </a:rPr>
              <a:t>accelerator</a:t>
            </a:r>
            <a:r>
              <a:rPr lang="en-US" altLang="ja-JP" dirty="0" smtClean="0"/>
              <a:t> operation? </a:t>
            </a:r>
            <a:endParaRPr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dirty="0" smtClean="0"/>
              <a:t>10-07-20, A. Yamamoto</a:t>
            </a:r>
            <a:endParaRPr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Cavity Meeting</a:t>
            </a: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F47B7-E1F2-4F4C-AD6C-957AE1A8F312}" type="slidenum">
              <a:rPr lang="ja-JP" altLang="en-US" smtClean="0"/>
              <a:pPr/>
              <a:t>7</a:t>
            </a:fld>
            <a:endParaRPr lang="ja-JP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backup</a:t>
            </a:r>
            <a:endParaRPr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10-07-20, A. Yamamoto</a:t>
            </a:r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Cavity Meeting</a:t>
            </a: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F47B7-E1F2-4F4C-AD6C-957AE1A8F312}" type="slidenum">
              <a:rPr lang="ja-JP" altLang="en-US" smtClean="0"/>
              <a:pPr/>
              <a:t>8</a:t>
            </a:fld>
            <a:endParaRPr lang="ja-JP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67545"/>
            <a:ext cx="8229600" cy="1143000"/>
          </a:xfrm>
        </p:spPr>
        <p:txBody>
          <a:bodyPr>
            <a:noAutofit/>
          </a:bodyPr>
          <a:lstStyle/>
          <a:p>
            <a:r>
              <a:rPr lang="en-US" altLang="ja-JP" sz="3200" dirty="0" smtClean="0"/>
              <a:t>Discussion Topics: Single-tunnel HLRF system </a:t>
            </a:r>
            <a:br>
              <a:rPr lang="en-US" altLang="ja-JP" sz="3200" dirty="0" smtClean="0"/>
            </a:br>
            <a:r>
              <a:rPr lang="en-US" altLang="ja-JP" sz="3200" dirty="0" smtClean="0"/>
              <a:t>in the 1</a:t>
            </a:r>
            <a:r>
              <a:rPr lang="en-US" altLang="ja-JP" sz="3200" baseline="30000" dirty="0" smtClean="0"/>
              <a:t>st</a:t>
            </a:r>
            <a:r>
              <a:rPr lang="en-US" altLang="ja-JP" sz="3200" dirty="0" smtClean="0"/>
              <a:t> BAW, Sept. 7-8, 2010</a:t>
            </a:r>
            <a:endParaRPr lang="ja-JP" altLang="en-US" sz="3200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11297" y="1341143"/>
            <a:ext cx="8229600" cy="5207045"/>
          </a:xfrm>
          <a:ln>
            <a:solidFill>
              <a:srgbClr val="0099CC"/>
            </a:solidFill>
          </a:ln>
        </p:spPr>
        <p:txBody>
          <a:bodyPr>
            <a:noAutofit/>
          </a:bodyPr>
          <a:lstStyle/>
          <a:p>
            <a:r>
              <a:rPr lang="en-US" sz="1800" dirty="0" smtClean="0"/>
              <a:t>KCS:</a:t>
            </a:r>
            <a:endParaRPr lang="ja-JP" altLang="en-US" sz="1800" dirty="0" smtClean="0"/>
          </a:p>
          <a:p>
            <a:pPr lvl="1"/>
            <a:r>
              <a:rPr lang="en-US" sz="1600" dirty="0" smtClean="0"/>
              <a:t>RF power margin required for cluster operation, including gradient spread, as consistent with cavity production strategy,</a:t>
            </a:r>
            <a:endParaRPr lang="ja-JP" altLang="en-US" sz="1600" dirty="0" smtClean="0"/>
          </a:p>
          <a:p>
            <a:pPr lvl="1"/>
            <a:r>
              <a:rPr lang="en-US" sz="1600" dirty="0" smtClean="0"/>
              <a:t>Tuning and control strategy, including impact on high gradient operation and required gradient operational margin</a:t>
            </a:r>
            <a:endParaRPr lang="ja-JP" altLang="en-US" sz="1600" dirty="0" smtClean="0"/>
          </a:p>
          <a:p>
            <a:pPr lvl="1"/>
            <a:r>
              <a:rPr lang="en-US" sz="1600" dirty="0" smtClean="0"/>
              <a:t>RF amplitude and phase performance tolerance within a cluster; allowed common-mode and normal-mode fluctuations,</a:t>
            </a:r>
          </a:p>
          <a:p>
            <a:pPr lvl="1"/>
            <a:r>
              <a:rPr lang="en-US" sz="1600" dirty="0" smtClean="0"/>
              <a:t>R&amp;D required, including demonstrations of component performance and demonstrations with small clusters</a:t>
            </a:r>
            <a:endParaRPr lang="ja-JP" altLang="en-US" sz="1600" dirty="0" smtClean="0"/>
          </a:p>
          <a:p>
            <a:r>
              <a:rPr lang="en-US" sz="1800" dirty="0" smtClean="0"/>
              <a:t>DRFS:</a:t>
            </a:r>
            <a:endParaRPr lang="ja-JP" altLang="en-US" sz="1800" dirty="0" smtClean="0"/>
          </a:p>
          <a:p>
            <a:pPr lvl="1"/>
            <a:r>
              <a:rPr lang="en-US" sz="1600" dirty="0" smtClean="0"/>
              <a:t>Cavity and klystron sorting and resulting required RF power margins</a:t>
            </a:r>
            <a:endParaRPr lang="ja-JP" altLang="en-US" sz="1600" dirty="0" smtClean="0"/>
          </a:p>
          <a:p>
            <a:pPr lvl="1"/>
            <a:r>
              <a:rPr lang="en-US" sz="1600" dirty="0" smtClean="0"/>
              <a:t>Installation strategy; needed tunnel infrastructure and access</a:t>
            </a:r>
            <a:endParaRPr lang="ja-JP" altLang="en-US" sz="1600" dirty="0" smtClean="0"/>
          </a:p>
          <a:p>
            <a:pPr lvl="1"/>
            <a:r>
              <a:rPr lang="en-US" sz="1600" dirty="0" smtClean="0"/>
              <a:t>RF amplitude and phase performance tolerances, including gradient spread, as consistent with cavity production strategy,</a:t>
            </a:r>
            <a:endParaRPr lang="ja-JP" altLang="en-US" sz="1600" dirty="0" smtClean="0"/>
          </a:p>
          <a:p>
            <a:pPr lvl="1"/>
            <a:r>
              <a:rPr lang="en-US" sz="1600" dirty="0" smtClean="0"/>
              <a:t>R&amp;D required in the remaining half of the TDP (and beyond) including radiation shielding, klystron lifetime, redundancy strategies</a:t>
            </a:r>
            <a:endParaRPr lang="ja-JP" altLang="en-US" sz="1600" dirty="0" smtClean="0"/>
          </a:p>
          <a:p>
            <a:r>
              <a:rPr lang="en-US" sz="1800" dirty="0" smtClean="0"/>
              <a:t>Backups:</a:t>
            </a:r>
            <a:endParaRPr lang="ja-JP" altLang="en-US" sz="1800" dirty="0" smtClean="0"/>
          </a:p>
          <a:p>
            <a:pPr lvl="1"/>
            <a:r>
              <a:rPr lang="en-US" sz="1600" dirty="0" smtClean="0"/>
              <a:t> Original RF system in RDR, in single tunnel, just in case, as a backup,</a:t>
            </a:r>
            <a:endParaRPr lang="ja-JP" altLang="en-US" sz="1600" dirty="0" smtClean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10-07-20, A. Yamamoto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46688-8B6C-F449-A7C6-4B2A10AB12D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SCRF Cavity Meeting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1672</Words>
  <Application>Microsoft Macintosh PowerPoint</Application>
  <PresentationFormat>画面に合わせる (4:3)</PresentationFormat>
  <Paragraphs>244</Paragraphs>
  <Slides>13</Slides>
  <Notes>0</Notes>
  <HiddenSlides>0</HiddenSlides>
  <MMClips>0</MMClips>
  <ScaleCrop>false</ScaleCrop>
  <HeadingPairs>
    <vt:vector size="4" baseType="variant">
      <vt:variant>
        <vt:lpstr>デザイン テンプレート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14" baseType="lpstr">
      <vt:lpstr>Office テーマ</vt:lpstr>
      <vt:lpstr>ILC Accelerator Operational Gradient</vt:lpstr>
      <vt:lpstr>ILC Accelerator, Operational Gradient</vt:lpstr>
      <vt:lpstr>Short and Long Term R&amp;Ds</vt:lpstr>
      <vt:lpstr>R&amp;D Milestone in RDR revised in Rel-5</vt:lpstr>
      <vt:lpstr>A possible balance in ILC Accelerator Cavity Specification  </vt:lpstr>
      <vt:lpstr>スライド 6</vt:lpstr>
      <vt:lpstr>Subjects to be further studied in  TDP-2</vt:lpstr>
      <vt:lpstr>backup</vt:lpstr>
      <vt:lpstr>Discussion Topics: Single-tunnel HLRF system  in the 1st BAW, Sept. 7-8, 2010</vt:lpstr>
      <vt:lpstr>Preparation for the 1st BAW</vt:lpstr>
      <vt:lpstr>Discussion Topics: Accelerating Gradient 1st BAW, KEK, Sept. 9-10, 2010</vt:lpstr>
      <vt:lpstr>Time-Table / Agenda (Plan: Sept. 10)</vt:lpstr>
      <vt:lpstr>Cavity Gradient R&amp;D Goals</vt:lpstr>
    </vt:vector>
  </TitlesOfParts>
  <Company>KEK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SCRF Cavity R&amp;D Goal and ILC Operational Gradient</dc:title>
  <dc:creator>Yamamoto Akira</dc:creator>
  <cp:lastModifiedBy>Yamamoto Akira</cp:lastModifiedBy>
  <cp:revision>6</cp:revision>
  <dcterms:created xsi:type="dcterms:W3CDTF">2010-07-28T10:09:12Z</dcterms:created>
  <dcterms:modified xsi:type="dcterms:W3CDTF">2010-07-28T10:44:51Z</dcterms:modified>
</cp:coreProperties>
</file>