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Default Extension="wmf" ContentType="image/x-wmf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docProps/core.xml" ContentType="application/vnd.openxmlformats-package.core-properties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807" r:id="rId2"/>
    <p:sldId id="526" r:id="rId3"/>
    <p:sldId id="688" r:id="rId4"/>
    <p:sldId id="301" r:id="rId5"/>
    <p:sldId id="659" r:id="rId6"/>
    <p:sldId id="808" r:id="rId7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1pPr>
    <a:lvl2pPr marL="4572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2pPr>
    <a:lvl3pPr marL="9144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3pPr>
    <a:lvl4pPr marL="13716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4pPr>
    <a:lvl5pPr marL="18288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5pPr>
    <a:lvl6pPr marL="22860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6pPr>
    <a:lvl7pPr marL="27432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7pPr>
    <a:lvl8pPr marL="32004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8pPr>
    <a:lvl9pPr marL="3657600" algn="l" defTabSz="457200" rtl="0" eaLnBrk="1" latinLnBrk="0" hangingPunct="1">
      <a:defRPr kumimoji="1" sz="3600" kern="1200">
        <a:solidFill>
          <a:schemeClr val="tx1"/>
        </a:solidFill>
        <a:latin typeface="Arial" pitchFamily="-112" charset="0"/>
        <a:ea typeface="Arial Unicode MS" pitchFamily="-112" charset="0"/>
        <a:cs typeface="Arial Unicode MS" pitchFamily="-112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hiddenSlides="1"/>
  <p:clrMru>
    <a:srgbClr val="C9DA2B"/>
    <a:srgbClr val="23346C"/>
    <a:srgbClr val="CCFF33"/>
    <a:srgbClr val="339966"/>
    <a:srgbClr val="6600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A107856-5554-42FB-B03E-39F5DBC370BA}" styleName="中間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847F2C91-FAED-A54E-853F-840F496FD101}" type="datetime1">
              <a:rPr lang="ja-JP" altLang="en-US"/>
              <a:pPr>
                <a:defRPr/>
              </a:pPr>
              <a:t>10.8.27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ctr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B81EEFEA-74F1-AD40-8403-8EE4ACD9FF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01FF9412-74BF-7547-B7FE-78608652E6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FF9412-74BF-7547-B7FE-78608652E65F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30588" cy="257175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5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7EE6B12-15BF-5242-B26A-8AE3C81D5C13}" type="slidenum">
              <a:rPr lang="en-US" altLang="ja-JP" smtClean="0"/>
              <a:pPr>
                <a:defRPr/>
              </a:pPr>
              <a:t>6</a:t>
            </a:fld>
            <a:endParaRPr lang="en-US" altLang="ja-JP" smtClean="0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ja-JP" altLang="en-US">
              <a:ea typeface="ＭＳ Ｐ明朝" pitchFamily="-112" charset="-128"/>
              <a:cs typeface="ＭＳ Ｐ明朝" pitchFamily="-11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DB8F-0001-5C46-9B7E-15D6BDE5FA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8BA3C-3F3E-EA4A-A6F1-5248A383E7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1CDA4-C9CE-8E44-A687-C18CA58014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6359-397B-D146-B043-A13A549AFB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95036-1A1C-4A4A-8673-AB541CE0D3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30828-FE26-3E4D-A039-A91FF753D8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28FC8-884F-DD40-9AF6-6E45D58FE4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85ABE-900B-5F41-A7E2-B293305521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EA7B2-B0D3-964E-8D12-43DB6521D9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198F7-269C-1142-8DD1-48A495307C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0458F-FBC9-504F-92D1-2383D34D57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>
              <a:defRPr/>
            </a:pPr>
            <a:fld id="{62730111-C028-914C-BD05-A8B3E5644B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19" r:id="rId2"/>
    <p:sldLayoutId id="2147484320" r:id="rId3"/>
    <p:sldLayoutId id="2147484321" r:id="rId4"/>
    <p:sldLayoutId id="2147484322" r:id="rId5"/>
    <p:sldLayoutId id="2147484323" r:id="rId6"/>
    <p:sldLayoutId id="2147484324" r:id="rId7"/>
    <p:sldLayoutId id="2147484325" r:id="rId8"/>
    <p:sldLayoutId id="2147484326" r:id="rId9"/>
    <p:sldLayoutId id="2147484327" r:id="rId10"/>
    <p:sldLayoutId id="2147484328" r:id="rId11"/>
    <p:sldLayoutId id="2147484329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wmf"/><Relationship Id="rId4" Type="http://schemas.openxmlformats.org/officeDocument/2006/relationships/oleObject" Target="???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2.xml"/><Relationship Id="rId5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Model for Industrialization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990600"/>
            <a:ext cx="8077200" cy="5334000"/>
          </a:xfrm>
        </p:spPr>
        <p:txBody>
          <a:bodyPr/>
          <a:lstStyle/>
          <a:p>
            <a:r>
              <a:rPr lang="en-US" altLang="ja-JP" dirty="0" smtClean="0"/>
              <a:t>Total numbers of SCRF 9-cell cavities required for ILC  (Main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+Damping Ring + others) </a:t>
            </a:r>
          </a:p>
          <a:p>
            <a:pPr lvl="1"/>
            <a:r>
              <a:rPr lang="en-US" altLang="ja-JP" dirty="0" smtClean="0">
                <a:solidFill>
                  <a:srgbClr val="3366FF"/>
                </a:solidFill>
              </a:rPr>
              <a:t>15,764</a:t>
            </a:r>
          </a:p>
          <a:p>
            <a:r>
              <a:rPr lang="en-US" altLang="ja-JP" dirty="0" smtClean="0"/>
              <a:t>A model for 9-cell cavity productions </a:t>
            </a:r>
          </a:p>
          <a:p>
            <a:pPr lvl="1"/>
            <a:r>
              <a:rPr lang="en-US" altLang="ja-JP" dirty="0" smtClean="0">
                <a:sym typeface="Wingdings"/>
              </a:rPr>
              <a:t>15,764 + spare + production back-up (~ 10%)</a:t>
            </a:r>
          </a:p>
          <a:p>
            <a:pPr lvl="1"/>
            <a:r>
              <a:rPr lang="ja-JP" altLang="en-US" dirty="0" smtClean="0">
                <a:sym typeface="Wingdings"/>
              </a:rPr>
              <a:t></a:t>
            </a:r>
            <a:r>
              <a:rPr lang="en-US" altLang="ja-JP" dirty="0" smtClean="0">
                <a:sym typeface="Wingdings"/>
              </a:rPr>
              <a:t> </a:t>
            </a:r>
            <a:r>
              <a:rPr lang="en-US" altLang="ja-JP" dirty="0" smtClean="0">
                <a:solidFill>
                  <a:srgbClr val="3366FF"/>
                </a:solidFill>
                <a:sym typeface="Wingdings"/>
              </a:rPr>
              <a:t>~ 18,000  </a:t>
            </a:r>
            <a:r>
              <a:rPr lang="en-US" altLang="ja-JP" dirty="0" smtClean="0">
                <a:sym typeface="Wingdings"/>
              </a:rPr>
              <a:t>cavities / </a:t>
            </a:r>
            <a:r>
              <a:rPr lang="en-US" altLang="ja-JP" dirty="0" smtClean="0">
                <a:solidFill>
                  <a:srgbClr val="3366FF"/>
                </a:solidFill>
                <a:sym typeface="Wingdings"/>
              </a:rPr>
              <a:t>4~ 5 </a:t>
            </a:r>
            <a:r>
              <a:rPr lang="en-US" altLang="ja-JP" dirty="0" smtClean="0">
                <a:sym typeface="Wingdings"/>
              </a:rPr>
              <a:t>years</a:t>
            </a:r>
          </a:p>
          <a:p>
            <a:r>
              <a:rPr lang="en-US" altLang="ja-JP" dirty="0" smtClean="0">
                <a:sym typeface="Wingdings"/>
              </a:rPr>
              <a:t>Possible models for manufacturing</a:t>
            </a:r>
          </a:p>
          <a:p>
            <a:pPr lvl="1"/>
            <a:r>
              <a:rPr lang="en-US" altLang="ja-JP" dirty="0" smtClean="0">
                <a:sym typeface="Wingdings"/>
              </a:rPr>
              <a:t>Single consortium/vendor</a:t>
            </a:r>
          </a:p>
          <a:p>
            <a:pPr lvl="1"/>
            <a:r>
              <a:rPr lang="en-US" altLang="ja-JP" dirty="0" smtClean="0">
                <a:sym typeface="Wingdings"/>
              </a:rPr>
              <a:t>Three regional consortiums/vendors </a:t>
            </a:r>
          </a:p>
          <a:p>
            <a:pPr lvl="1"/>
            <a:r>
              <a:rPr lang="en-US" altLang="ja-JP" dirty="0" smtClean="0">
                <a:sym typeface="Wingdings"/>
              </a:rPr>
              <a:t>Six (or more) consortiums/vendors	</a:t>
            </a:r>
          </a:p>
          <a:p>
            <a:pPr lvl="2"/>
            <a:r>
              <a:rPr lang="en-US" altLang="ja-JP" b="1" dirty="0" smtClean="0">
                <a:solidFill>
                  <a:srgbClr val="3366FF"/>
                </a:solidFill>
                <a:sym typeface="Wingdings"/>
              </a:rPr>
              <a:t>&lt; 3,000 &gt; </a:t>
            </a:r>
            <a:r>
              <a:rPr lang="en-US" altLang="ja-JP" dirty="0" smtClean="0">
                <a:sym typeface="Wingdings"/>
              </a:rPr>
              <a:t>cavities / vendor</a:t>
            </a:r>
          </a:p>
          <a:p>
            <a:pPr lvl="2"/>
            <a:r>
              <a:rPr lang="en-US" altLang="ja-JP" b="1" dirty="0" smtClean="0">
                <a:solidFill>
                  <a:srgbClr val="3366FF"/>
                </a:solidFill>
                <a:sym typeface="Wingdings"/>
              </a:rPr>
              <a:t>&lt; 3 &gt; </a:t>
            </a:r>
            <a:r>
              <a:rPr lang="en-US" altLang="ja-JP" dirty="0" smtClean="0">
                <a:sym typeface="Wingdings"/>
              </a:rPr>
              <a:t>cavities / day / vendor  (assuming 5 yrs &amp; 200 days/yr)</a:t>
            </a:r>
          </a:p>
          <a:p>
            <a:pPr lvl="1"/>
            <a:endParaRPr lang="en-US" altLang="ja-JP" dirty="0" smtClean="0">
              <a:sym typeface="Wingdings"/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A, Yamamoto, 10-05-23</a:t>
            </a:r>
            <a:endParaRPr lang="en-US" altLang="ja-JP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Cavity Industlialization WS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タイトル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7086600" cy="914400"/>
          </a:xfrm>
        </p:spPr>
        <p:txBody>
          <a:bodyPr/>
          <a:lstStyle/>
          <a:p>
            <a:r>
              <a:rPr lang="en-US" altLang="ja-JP" b="1" dirty="0" smtClean="0">
                <a:ea typeface="ＭＳ Ｐゴシック" pitchFamily="-112" charset="-128"/>
                <a:cs typeface="ＭＳ Ｐゴシック" pitchFamily="-112" charset="-128"/>
              </a:rPr>
              <a:t>Industrialization Models</a:t>
            </a:r>
            <a:endParaRPr lang="ja-JP" altLang="en-US" b="1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168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838200"/>
            <a:ext cx="8153400" cy="1524000"/>
          </a:xfrm>
        </p:spPr>
        <p:txBody>
          <a:bodyPr/>
          <a:lstStyle/>
          <a:p>
            <a:r>
              <a:rPr lang="en-US" altLang="ja-JP" sz="2400" dirty="0">
                <a:ea typeface="ＭＳ Ｐゴシック" pitchFamily="-112" charset="-128"/>
                <a:cs typeface="ＭＳ Ｐゴシック" pitchFamily="-112" charset="-128"/>
              </a:rPr>
              <a:t>Global</a:t>
            </a:r>
            <a:r>
              <a:rPr lang="en-US" altLang="ja-JP" sz="2400" dirty="0" smtClean="0">
                <a:ea typeface="ＭＳ Ｐゴシック" pitchFamily="-112" charset="-128"/>
                <a:cs typeface="ＭＳ Ｐゴシック" pitchFamily="-112" charset="-128"/>
              </a:rPr>
              <a:t> Vendors/Consortiums/Laboratories</a:t>
            </a:r>
          </a:p>
          <a:p>
            <a:pPr lvl="1"/>
            <a:r>
              <a:rPr lang="en-US" altLang="ja-JP" sz="1800" dirty="0"/>
              <a:t>Research Instruments (ACCEL) and </a:t>
            </a:r>
            <a:r>
              <a:rPr lang="en-US" altLang="ja-JP" sz="1800" dirty="0" err="1"/>
              <a:t>Zanon</a:t>
            </a:r>
            <a:r>
              <a:rPr lang="en-US" altLang="ja-JP" sz="1800" dirty="0"/>
              <a:t> in Europe</a:t>
            </a:r>
          </a:p>
          <a:p>
            <a:pPr lvl="1"/>
            <a:r>
              <a:rPr lang="en-US" altLang="ja-JP" sz="1800" dirty="0"/>
              <a:t>AES, </a:t>
            </a:r>
            <a:r>
              <a:rPr lang="en-US" altLang="ja-JP" sz="1800" dirty="0" err="1" smtClean="0"/>
              <a:t>Niowave</a:t>
            </a:r>
            <a:r>
              <a:rPr lang="en-US" altLang="ja-JP" sz="1800" dirty="0" smtClean="0"/>
              <a:t>/Roark, and PAVAC </a:t>
            </a:r>
            <a:r>
              <a:rPr lang="en-US" altLang="ja-JP" sz="1800" dirty="0"/>
              <a:t>in Americas</a:t>
            </a:r>
          </a:p>
          <a:p>
            <a:pPr lvl="1"/>
            <a:r>
              <a:rPr lang="en-US" altLang="ja-JP" sz="1800" dirty="0"/>
              <a:t>MHI, </a:t>
            </a:r>
            <a:r>
              <a:rPr lang="en-US" altLang="ja-JP" sz="1800" dirty="0">
                <a:solidFill>
                  <a:schemeClr val="tx1"/>
                </a:solidFill>
              </a:rPr>
              <a:t>(Hitachi, </a:t>
            </a:r>
            <a:r>
              <a:rPr lang="en-US" altLang="ja-JP" sz="1800" dirty="0" smtClean="0">
                <a:solidFill>
                  <a:schemeClr val="tx1"/>
                </a:solidFill>
              </a:rPr>
              <a:t>Toshiba, and others ) </a:t>
            </a:r>
            <a:r>
              <a:rPr lang="en-US" altLang="ja-JP" sz="1800" dirty="0"/>
              <a:t>in Asia</a:t>
            </a: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buFontTx/>
              <a:buNone/>
            </a:pPr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endParaRPr lang="en-US" altLang="ja-JP" sz="24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168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1685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Cavity Industlialization WS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1686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B82F1-05A0-4A45-A1EE-1319CC54366B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/>
        </p:nvGraphicFramePr>
        <p:xfrm>
          <a:off x="381001" y="2438400"/>
          <a:ext cx="8305798" cy="3790949"/>
        </p:xfrm>
        <a:graphic>
          <a:graphicData uri="http://schemas.openxmlformats.org/drawingml/2006/table">
            <a:tbl>
              <a:tblPr/>
              <a:tblGrid>
                <a:gridCol w="914399"/>
                <a:gridCol w="1828800"/>
                <a:gridCol w="1219200"/>
                <a:gridCol w="1600200"/>
                <a:gridCol w="2743199"/>
              </a:tblGrid>
              <a:tr h="37147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 </a:t>
                      </a: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Production </a:t>
                      </a: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Models</a:t>
                      </a: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 and Rate of SCRF Cavities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Project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# of Cavities assumed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# of Vendors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Production period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(years) 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Production Rate: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(Cavities/day/vendor)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(at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200 ~ 250  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work-days/yr)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SNS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~ 110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(including +20%)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0.2 ~0.15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XFEL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(~640)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(2)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(3) 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339966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(1.1 ~ 0.85)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(0.55 ~ 0.43)</a:t>
                      </a: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Symbol" pitchFamily="-112" charset="2"/>
                        </a:rPr>
                        <a:t>ILC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(~ 18,000)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(including +10%)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(3)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(6) 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(5)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</a:rPr>
                        <a:t>(5) </a:t>
                      </a:r>
                      <a:endParaRPr kumimoji="0" lang="en-GB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pitchFamily="-112" charset="0"/>
                        <a:ea typeface="Arial Unicode MS" pitchFamily="-112" charset="0"/>
                        <a:cs typeface="Arial Unicode MS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(18 ~ 14.4)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(6 ~ 4.8)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ea typeface="Arial Unicode MS" pitchFamily="-112" charset="0"/>
                          <a:cs typeface="Arial Unicode MS" pitchFamily="-112" charset="0"/>
                          <a:sym typeface="Wingdings"/>
                        </a:rPr>
                        <a:t>(3 ~ 2.4)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タイトル 1"/>
          <p:cNvSpPr>
            <a:spLocks noGrp="1"/>
          </p:cNvSpPr>
          <p:nvPr>
            <p:ph type="title"/>
          </p:nvPr>
        </p:nvSpPr>
        <p:spPr>
          <a:xfrm>
            <a:off x="1130300" y="23813"/>
            <a:ext cx="8013700" cy="950912"/>
          </a:xfrm>
        </p:spPr>
        <p:txBody>
          <a:bodyPr/>
          <a:lstStyle/>
          <a:p>
            <a:r>
              <a:rPr kumimoji="0" lang="en-US" altLang="ja-JP" sz="3200" b="1" dirty="0" smtClean="0"/>
              <a:t>Prepare for ILC-scale Industrialization </a:t>
            </a:r>
            <a:endParaRPr kumimoji="0" lang="ja-JP" altLang="en-US" sz="3200" b="1" dirty="0" smtClean="0"/>
          </a:p>
        </p:txBody>
      </p:sp>
      <p:sp>
        <p:nvSpPr>
          <p:cNvPr id="81923" name="コンテンツ プレースホルダ 2"/>
          <p:cNvSpPr>
            <a:spLocks noGrp="1"/>
          </p:cNvSpPr>
          <p:nvPr>
            <p:ph idx="1"/>
          </p:nvPr>
        </p:nvSpPr>
        <p:spPr>
          <a:xfrm>
            <a:off x="247650" y="1074738"/>
            <a:ext cx="8675688" cy="5060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kumimoji="0" lang="en-US" altLang="ja-JP" sz="2400" dirty="0" smtClean="0">
                <a:solidFill>
                  <a:srgbClr val="3366FF"/>
                </a:solidFill>
              </a:rPr>
              <a:t>Learn from previous efforts </a:t>
            </a:r>
            <a:r>
              <a:rPr kumimoji="0" lang="en-US" altLang="ja-JP" sz="2400" dirty="0" smtClean="0"/>
              <a:t>and current status: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dirty="0" smtClean="0">
                <a:solidFill>
                  <a:srgbClr val="000090"/>
                </a:solidFill>
              </a:rPr>
              <a:t>Industrialization study for TESLA  (1990’s)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dirty="0" smtClean="0">
                <a:solidFill>
                  <a:srgbClr val="000090"/>
                </a:solidFill>
              </a:rPr>
              <a:t>Recent R&amp;D progress (in ~ 10 years)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dirty="0" smtClean="0">
                <a:solidFill>
                  <a:srgbClr val="000090"/>
                </a:solidFill>
              </a:rPr>
              <a:t>Current status in industries (in progress</a:t>
            </a:r>
            <a:r>
              <a:rPr lang="en-US" altLang="ja-JP" sz="2000" b="0" dirty="0" smtClean="0"/>
              <a:t>)</a:t>
            </a:r>
            <a:r>
              <a:rPr lang="en-US" altLang="ja-JP" sz="2000" b="0" dirty="0" smtClean="0"/>
              <a:t> </a:t>
            </a:r>
            <a:endParaRPr kumimoji="0" lang="en-US" altLang="ja-JP" sz="2000" dirty="0" smtClean="0"/>
          </a:p>
          <a:p>
            <a:pPr>
              <a:lnSpc>
                <a:spcPct val="90000"/>
              </a:lnSpc>
            </a:pPr>
            <a:r>
              <a:rPr kumimoji="0" lang="en-US" altLang="ja-JP" sz="2400" dirty="0" smtClean="0">
                <a:solidFill>
                  <a:srgbClr val="3366FF"/>
                </a:solidFill>
              </a:rPr>
              <a:t>Learn from industrialization of XFEL</a:t>
            </a:r>
            <a:r>
              <a:rPr kumimoji="0" lang="en-US" altLang="ja-JP" sz="2400" dirty="0" smtClean="0"/>
              <a:t> Project </a:t>
            </a:r>
            <a:r>
              <a:rPr kumimoji="0" lang="en-US" altLang="ja-JP" sz="2400" dirty="0" smtClean="0"/>
              <a:t> </a:t>
            </a:r>
            <a:endParaRPr kumimoji="0" lang="en-US" altLang="ja-JP" sz="24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2400" dirty="0" smtClean="0">
                <a:solidFill>
                  <a:srgbClr val="3366FF"/>
                </a:solidFill>
              </a:rPr>
              <a:t>Encourage Laboratory / Industry partnerships 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dirty="0" smtClean="0">
                <a:solidFill>
                  <a:srgbClr val="000090"/>
                </a:solidFill>
              </a:rPr>
              <a:t>Realized in all 3 </a:t>
            </a:r>
            <a:r>
              <a:rPr lang="en-US" altLang="ja-JP" sz="2000" b="0" dirty="0" smtClean="0">
                <a:solidFill>
                  <a:srgbClr val="000090"/>
                </a:solidFill>
              </a:rPr>
              <a:t>regions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 smtClean="0">
                <a:solidFill>
                  <a:srgbClr val="000090"/>
                </a:solidFill>
              </a:rPr>
              <a:t>Europe: XFEL,    Americas: Venders manufacturing, Asia: A pilot plant at KEK</a:t>
            </a:r>
            <a:r>
              <a:rPr lang="en-US" altLang="ja-JP" sz="1600" b="0" dirty="0" smtClean="0">
                <a:solidFill>
                  <a:srgbClr val="000090"/>
                </a:solidFill>
              </a:rPr>
              <a:t> </a:t>
            </a:r>
            <a:endParaRPr lang="en-US" altLang="ja-JP" sz="1600" b="0" dirty="0" smtClean="0">
              <a:solidFill>
                <a:srgbClr val="00009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ja-JP" sz="2000" b="0" dirty="0" smtClean="0">
                <a:solidFill>
                  <a:srgbClr val="000090"/>
                </a:solidFill>
              </a:rPr>
              <a:t>Prepare for cost-effective production and quality control in cooperation with industries</a:t>
            </a:r>
            <a:r>
              <a:rPr lang="en-US" altLang="ja-JP" sz="2000" b="0" dirty="0" smtClean="0">
                <a:solidFill>
                  <a:srgbClr val="000090"/>
                </a:solidFill>
              </a:rPr>
              <a:t> </a:t>
            </a:r>
            <a:endParaRPr lang="en-US" altLang="ja-JP" sz="2000" b="0" dirty="0" smtClean="0">
              <a:solidFill>
                <a:srgbClr val="00009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2400" dirty="0" smtClean="0">
                <a:solidFill>
                  <a:srgbClr val="3366FF"/>
                </a:solidFill>
              </a:rPr>
              <a:t>Communication with Industries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dirty="0" smtClean="0">
                <a:solidFill>
                  <a:srgbClr val="000090"/>
                </a:solidFill>
              </a:rPr>
              <a:t>1st</a:t>
            </a:r>
            <a:r>
              <a:rPr lang="en-US" altLang="ja-JP" sz="2000" b="0" dirty="0" smtClean="0">
                <a:solidFill>
                  <a:srgbClr val="000090"/>
                </a:solidFill>
              </a:rPr>
              <a:t>: Visit Venders (done in 2009)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dirty="0" smtClean="0">
                <a:solidFill>
                  <a:srgbClr val="000090"/>
                </a:solidFill>
              </a:rPr>
              <a:t>2nd: </a:t>
            </a:r>
            <a:r>
              <a:rPr lang="en-US" altLang="ja-JP" sz="2000" b="0" dirty="0" smtClean="0">
                <a:solidFill>
                  <a:srgbClr val="000090"/>
                </a:solidFill>
              </a:rPr>
              <a:t> Workshop (done </a:t>
            </a:r>
            <a:r>
              <a:rPr lang="en-US" altLang="ja-JP" sz="2000" b="0" dirty="0" smtClean="0">
                <a:solidFill>
                  <a:srgbClr val="000090"/>
                </a:solidFill>
              </a:rPr>
              <a:t>at IPAC-10 satellite meeting)</a:t>
            </a:r>
          </a:p>
          <a:p>
            <a:pPr lvl="1">
              <a:lnSpc>
                <a:spcPct val="90000"/>
              </a:lnSpc>
            </a:pPr>
            <a:r>
              <a:rPr lang="en-US" altLang="ja-JP" sz="2000" b="0" dirty="0" smtClean="0">
                <a:solidFill>
                  <a:srgbClr val="000090"/>
                </a:solidFill>
              </a:rPr>
              <a:t>3</a:t>
            </a:r>
            <a:r>
              <a:rPr lang="en-US" altLang="ja-JP" sz="2000" b="0" baseline="30000" dirty="0" smtClean="0">
                <a:solidFill>
                  <a:srgbClr val="000090"/>
                </a:solidFill>
              </a:rPr>
              <a:t>rd</a:t>
            </a:r>
            <a:r>
              <a:rPr lang="en-US" altLang="ja-JP" sz="2000" b="0" dirty="0" smtClean="0">
                <a:solidFill>
                  <a:srgbClr val="000090"/>
                </a:solidFill>
              </a:rPr>
              <a:t>: Call for Response with a preliminary specification and cost estimate by industries </a:t>
            </a:r>
            <a:endParaRPr lang="en-US" altLang="ja-JP" b="0" dirty="0" smtClean="0">
              <a:solidFill>
                <a:srgbClr val="000090"/>
              </a:solidFill>
            </a:endParaRPr>
          </a:p>
        </p:txBody>
      </p:sp>
      <p:sp>
        <p:nvSpPr>
          <p:cNvPr id="81924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Cavity Industlialization WS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19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86538" y="6400800"/>
            <a:ext cx="1905000" cy="457200"/>
          </a:xfrm>
          <a:noFill/>
        </p:spPr>
        <p:txBody>
          <a:bodyPr/>
          <a:lstStyle/>
          <a:p>
            <a:fld id="{950F8E2F-DBC2-EB40-84B4-D3EF2099F480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81926" name="日付プレースホルダ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タイトル 7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467600" cy="609600"/>
          </a:xfrm>
        </p:spPr>
        <p:txBody>
          <a:bodyPr/>
          <a:lstStyle/>
          <a:p>
            <a:r>
              <a:rPr kumimoji="0" lang="en-US" altLang="ja-JP" b="1" dirty="0" smtClean="0">
                <a:solidFill>
                  <a:srgbClr val="000090"/>
                </a:solidFill>
              </a:rPr>
              <a:t>SCRF-ML Technology Required</a:t>
            </a:r>
            <a:endParaRPr kumimoji="0" lang="ja-JP" altLang="en-US" b="1" dirty="0" smtClean="0">
              <a:solidFill>
                <a:srgbClr val="000090"/>
              </a:solidFill>
            </a:endParaRPr>
          </a:p>
        </p:txBody>
      </p:sp>
      <p:graphicFrame>
        <p:nvGraphicFramePr>
          <p:cNvPr id="10" name="コンテンツ プレースホルダ 9"/>
          <p:cNvGraphicFramePr>
            <a:graphicFrameLocks noGrp="1"/>
          </p:cNvGraphicFramePr>
          <p:nvPr>
            <p:ph sz="half" idx="2"/>
          </p:nvPr>
        </p:nvGraphicFramePr>
        <p:xfrm>
          <a:off x="381000" y="990600"/>
          <a:ext cx="4572000" cy="4460879"/>
        </p:xfrm>
        <a:graphic>
          <a:graphicData uri="http://schemas.openxmlformats.org/drawingml/2006/table">
            <a:tbl>
              <a:tblPr/>
              <a:tblGrid>
                <a:gridCol w="2678113"/>
                <a:gridCol w="1893887"/>
              </a:tblGrid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RDR</a:t>
                      </a: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 </a:t>
                      </a: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Parameters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Value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C.M.  Energy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500 GeV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Peak luminosity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2x10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34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 cm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-2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s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-1</a:t>
                      </a:r>
                      <a:endParaRPr kumimoji="1" lang="ja-JP" altLang="en-US" sz="1800" b="0" i="0" u="none" strike="noStrike" cap="none" normalizeH="0" baseline="3000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Beam Rep. rate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5 Hz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Pulse time duration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1 ms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Average beam current 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9 mA 　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(in pulse)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Av. field gradient</a:t>
                      </a:r>
                      <a:endParaRPr kumimoji="1" lang="ja-JP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31.5 MV/m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# 9-cell cavity</a:t>
                      </a:r>
                      <a:endParaRPr kumimoji="1" lang="ja-JP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14,560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# cryomodule</a:t>
                      </a:r>
                      <a:endParaRPr kumimoji="1" lang="ja-JP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1,680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# RF units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Palatino" pitchFamily="-108" charset="0"/>
                          <a:ea typeface="Osaka" pitchFamily="-108" charset="-128"/>
                          <a:cs typeface="Osaka" pitchFamily="-108" charset="-128"/>
                        </a:rPr>
                        <a:t>560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Palatino" pitchFamily="-108" charset="0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</a:tbl>
          </a:graphicData>
        </a:graphic>
      </p:graphicFrame>
      <p:sp>
        <p:nvSpPr>
          <p:cNvPr id="2563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4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5640" name="日付プレースホルダ 10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5641" name="フッター プレースホルダ 1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Cavity Industlialization WS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5410200" y="4267200"/>
          <a:ext cx="3414713" cy="1828800"/>
        </p:xfrm>
        <a:graphic>
          <a:graphicData uri="http://schemas.openxmlformats.org/presentationml/2006/ole">
            <p:oleObj spid="_x0000_s25602" name="Word 文書" r:id="rId4" imgW="2679601" imgH="1435047" progId="Word.Document.12">
              <p:link updateAutomatic="1"/>
            </p:oleObj>
          </a:graphicData>
        </a:graphic>
      </p:graphicFrame>
      <p:pic>
        <p:nvPicPr>
          <p:cNvPr id="25642" name="図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5562600"/>
            <a:ext cx="240665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64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86400" y="1447800"/>
            <a:ext cx="2971800" cy="2534426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12" name="テキスト ボックス 11"/>
          <p:cNvSpPr txBox="1"/>
          <p:nvPr/>
        </p:nvSpPr>
        <p:spPr>
          <a:xfrm>
            <a:off x="5715000" y="914400"/>
            <a:ext cx="259022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3366FF"/>
                </a:solidFill>
              </a:rPr>
              <a:t>RDR</a:t>
            </a:r>
            <a:r>
              <a:rPr kumimoji="1" lang="en-US" altLang="ja-JP" sz="2400" dirty="0" smtClean="0"/>
              <a:t>  </a:t>
            </a:r>
            <a:r>
              <a:rPr kumimoji="1" lang="ja-JP" altLang="en-US" sz="2400" dirty="0" smtClean="0">
                <a:sym typeface="Wingdings"/>
              </a:rPr>
              <a:t></a:t>
            </a:r>
            <a:r>
              <a:rPr kumimoji="1" lang="en-US" altLang="ja-JP" sz="2400" dirty="0" smtClean="0"/>
              <a:t>  </a:t>
            </a:r>
            <a:r>
              <a:rPr kumimoji="1" lang="en-US" altLang="ja-JP" sz="2400" b="1" dirty="0" smtClean="0"/>
              <a:t>SB2009</a:t>
            </a:r>
            <a:endParaRPr kumimoji="1" lang="ja-JP" alt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r>
              <a:rPr lang="en-US" altLang="ja-JP" sz="4300" b="1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3200" b="1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184714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start in 2013</a:t>
                      </a: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44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A, Yamamoto, 10-05-23</a:t>
            </a:r>
            <a:endParaRPr lang="en-US" altLang="ja-JP" dirty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5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B5E1293-8AB0-C94F-82E6-C341390626ED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5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6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Cavity Industlialization WS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9747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748" name="山形 8"/>
          <p:cNvSpPr>
            <a:spLocks noChangeArrowheads="1"/>
          </p:cNvSpPr>
          <p:nvPr/>
        </p:nvSpPr>
        <p:spPr bwMode="auto">
          <a:xfrm>
            <a:off x="152400" y="51054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fontAlgn="ctr" hangingPunct="0"/>
            <a:endParaRPr kumimoji="0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490537"/>
          </a:xfrm>
        </p:spPr>
        <p:txBody>
          <a:bodyPr/>
          <a:lstStyle/>
          <a:p>
            <a:r>
              <a:rPr lang="en-US" altLang="ja-JP" sz="3200" smtClean="0"/>
              <a:t>Numbers of processes  trade-off</a:t>
            </a:r>
          </a:p>
        </p:txBody>
      </p:sp>
      <p:graphicFrame>
        <p:nvGraphicFramePr>
          <p:cNvPr id="68008" name="Group 424"/>
          <p:cNvGraphicFramePr>
            <a:graphicFrameLocks noGrp="1"/>
          </p:cNvGraphicFramePr>
          <p:nvPr/>
        </p:nvGraphicFramePr>
        <p:xfrm>
          <a:off x="330200" y="881063"/>
          <a:ext cx="8307388" cy="4795203"/>
        </p:xfrm>
        <a:graphic>
          <a:graphicData uri="http://schemas.openxmlformats.org/drawingml/2006/table">
            <a:tbl>
              <a:tblPr/>
              <a:tblGrid>
                <a:gridCol w="928688"/>
                <a:gridCol w="593725"/>
                <a:gridCol w="1381125"/>
                <a:gridCol w="1385887"/>
                <a:gridCol w="1382713"/>
                <a:gridCol w="855662"/>
                <a:gridCol w="855663"/>
                <a:gridCol w="923925"/>
              </a:tblGrid>
              <a:tr h="2873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　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Yield </a:t>
                      </a: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Arial" pitchFamily="-112" charset="0"/>
                        <a:cs typeface="Arial" pitchFamily="-112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%</a:t>
                      </a: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Fabrication of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Dumb-bell with EBW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Fabrication of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End group EBW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Assemble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9-cell Cavity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With EBW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Number of  machines and processes required 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206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EB Welding</a:t>
                      </a: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Vertical Test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Electro-polishing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683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Case1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R&amp;D phase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1 seam 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/ welding cycle </a:t>
                      </a:r>
                      <a:b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</a:b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(3 hrs/3 cycle)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1 seam / welding cycle </a:t>
                      </a:r>
                      <a:b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</a:b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(11 hrs / 11 cycle)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one 2(4,8)-cell / welding cycle</a:t>
                      </a:r>
                      <a:b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</a:b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(9 hrs/9 cycle)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6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365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Case2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Current prod.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8 dumb-bell  </a:t>
                      </a: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/ welding cycle </a:t>
                      </a:r>
                      <a:b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</a:b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(6.5/8 hrs/3 cycle)</a:t>
                      </a: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one 9-cell / 2 welding cycle</a:t>
                      </a:r>
                      <a:b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</a:b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(4.7 hrs / 2 cycle)</a:t>
                      </a: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  <a:sym typeface="Wingdings" pitchFamily="-112" charset="2"/>
                        </a:rPr>
                        <a:t>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  <a:sym typeface="Wingdings" pitchFamily="-112" charset="2"/>
                        </a:rPr>
                        <a:t> 7*</a:t>
                      </a:r>
                      <a:endParaRPr kumimoji="1" lang="en-US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762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Case3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Mass Production Study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8 end group / welding cycle</a:t>
                      </a:r>
                      <a:b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</a:b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(46.7/8 hrs/11 cycle)</a:t>
                      </a: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  <a:sym typeface="Wingdings" pitchFamily="-112" charset="2"/>
                        </a:rPr>
                        <a:t>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  <a:sym typeface="Wingdings" pitchFamily="-112" charset="2"/>
                        </a:rPr>
                        <a:t> 4*</a:t>
                      </a:r>
                      <a:endParaRPr kumimoji="1" lang="en-US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ＭＳ Ｐゴシック" pitchFamily="-112" charset="-128"/>
                          <a:cs typeface="ＭＳ Ｐゴシック" pitchFamily="-112" charset="-128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431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  <a:ea typeface="Arial" pitchFamily="-112" charset="0"/>
                          <a:cs typeface="Arial" pitchFamily="-112" charset="0"/>
                        </a:rPr>
                        <a:t>90</a:t>
                      </a: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  <a:ea typeface="ＭＳ Ｐゴシック" pitchFamily="-112" charset="-128"/>
                        <a:cs typeface="ＭＳ Ｐゴシック" pitchFamily="-112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732" name="テキスト ボックス 3"/>
          <p:cNvSpPr txBox="1">
            <a:spLocks noChangeArrowheads="1"/>
          </p:cNvSpPr>
          <p:nvPr/>
        </p:nvSpPr>
        <p:spPr bwMode="auto">
          <a:xfrm>
            <a:off x="1703388" y="5848350"/>
            <a:ext cx="6921500" cy="3683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* In case of common EBW machines for dumb-bell and end-group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21814</TotalTime>
  <Words>819</Words>
  <Application>Microsoft Macintosh PowerPoint</Application>
  <PresentationFormat>画面に合わせる (4:3)</PresentationFormat>
  <Paragraphs>186</Paragraphs>
  <Slides>6</Slides>
  <Notes>4</Notes>
  <HiddenSlides>0</HiddenSlides>
  <MMClips>0</MMClips>
  <ScaleCrop>false</ScaleCrop>
  <HeadingPairs>
    <vt:vector size="6" baseType="variant">
      <vt:variant>
        <vt:lpstr>デザイン テンプレート</vt:lpstr>
      </vt:variant>
      <vt:variant>
        <vt:i4>1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Blank Presentation</vt:lpstr>
      <vt:lpstr>???</vt:lpstr>
      <vt:lpstr>A Model for Industrialization</vt:lpstr>
      <vt:lpstr>Industrialization Models</vt:lpstr>
      <vt:lpstr>Prepare for ILC-scale Industrialization </vt:lpstr>
      <vt:lpstr>SCRF-ML Technology Required</vt:lpstr>
      <vt:lpstr>Global Plan for SCRF R&amp;D</vt:lpstr>
      <vt:lpstr>Numbers of processes  trade-off</vt:lpstr>
    </vt:vector>
  </TitlesOfParts>
  <Company>Cornell LEPP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Yamamoto Akira</cp:lastModifiedBy>
  <cp:revision>291</cp:revision>
  <cp:lastPrinted>2009-11-01T23:01:43Z</cp:lastPrinted>
  <dcterms:created xsi:type="dcterms:W3CDTF">2010-08-27T13:32:01Z</dcterms:created>
  <dcterms:modified xsi:type="dcterms:W3CDTF">2010-08-27T13:57:16Z</dcterms:modified>
</cp:coreProperties>
</file>