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tiff" ContentType="image/tiff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2" r:id="rId2"/>
  </p:sldMasterIdLst>
  <p:notesMasterIdLst>
    <p:notesMasterId r:id="rId12"/>
  </p:notesMasterIdLst>
  <p:handoutMasterIdLst>
    <p:handoutMasterId r:id="rId13"/>
  </p:handoutMasterIdLst>
  <p:sldIdLst>
    <p:sldId id="271" r:id="rId3"/>
    <p:sldId id="274" r:id="rId4"/>
    <p:sldId id="277" r:id="rId5"/>
    <p:sldId id="276" r:id="rId6"/>
    <p:sldId id="272" r:id="rId7"/>
    <p:sldId id="273" r:id="rId8"/>
    <p:sldId id="275" r:id="rId9"/>
    <p:sldId id="269" r:id="rId10"/>
    <p:sldId id="270" r:id="rId1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9007" autoAdjust="0"/>
  </p:normalViewPr>
  <p:slideViewPr>
    <p:cSldViewPr snapToGrid="0" snapToObjects="1">
      <p:cViewPr varScale="1">
        <p:scale>
          <a:sx n="109" d="100"/>
          <a:sy n="109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2.xml"/><Relationship Id="rId7" Type="http://schemas.openxmlformats.org/officeDocument/2006/relationships/slide" Target="slides/slide5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6" Type="http://schemas.openxmlformats.org/officeDocument/2006/relationships/viewProps" Target="viewProps.xml"/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Relationship Id="rId1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44D9E-C671-704E-86B7-250C30307B36}" type="datetimeFigureOut">
              <a:rPr lang="ja-JP" altLang="en-US" smtClean="0"/>
              <a:pPr/>
              <a:t>10.8.27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EEAEC-B672-774A-A6D9-9FE509DDA6E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64CEA-1EEB-7741-9C62-36E92D491ECE}" type="datetimeFigureOut">
              <a:rPr lang="ja-JP" altLang="en-US" smtClean="0"/>
              <a:pPr/>
              <a:t>10.8.27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6F3EF-DB3B-D549-B774-B229065C1CE3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10-06-30,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WebEx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10-06-30,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WebEx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 Announcement </a:t>
            </a:r>
            <a:br>
              <a:rPr lang="en-US" altLang="ja-JP" dirty="0" smtClean="0"/>
            </a:br>
            <a:r>
              <a:rPr lang="en-US" altLang="ja-JP" sz="2222" dirty="0" smtClean="0">
                <a:solidFill>
                  <a:srgbClr val="3366FF"/>
                </a:solidFill>
              </a:rPr>
              <a:t>http://</a:t>
            </a:r>
            <a:r>
              <a:rPr lang="en-US" altLang="ja-JP" sz="2222" dirty="0" err="1" smtClean="0">
                <a:solidFill>
                  <a:srgbClr val="3366FF"/>
                </a:solidFill>
              </a:rPr>
              <a:t>ilcagenda.linearcollider.org/conferenceDisplay.py?confId</a:t>
            </a:r>
            <a:r>
              <a:rPr lang="en-US" altLang="ja-JP" sz="2222" dirty="0" smtClean="0">
                <a:solidFill>
                  <a:srgbClr val="3366FF"/>
                </a:solidFill>
              </a:rPr>
              <a:t>=4593</a:t>
            </a:r>
            <a:endParaRPr lang="ja-JP" altLang="en-US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</a:t>
            </a:fld>
            <a:endParaRPr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118" y="1477590"/>
            <a:ext cx="7509807" cy="4744291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905"/>
          </a:xfrm>
        </p:spPr>
        <p:txBody>
          <a:bodyPr/>
          <a:lstStyle/>
          <a:p>
            <a:r>
              <a:rPr lang="en-US" altLang="ja-JP" dirty="0" smtClean="0"/>
              <a:t>Time-Table / Agenda (Sept. 9)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249595" y="1147631"/>
          <a:ext cx="8686801" cy="5247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653"/>
                <a:gridCol w="760164"/>
                <a:gridCol w="5100810"/>
                <a:gridCol w="226017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Convener</a:t>
                      </a:r>
                      <a:r>
                        <a:rPr kumimoji="1" lang="en-US" altLang="ja-JP" dirty="0" smtClean="0"/>
                        <a:t>/presenter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aseline="0" dirty="0" smtClean="0"/>
                        <a:t>Cavity:  Gradient R&amp;D and ML Cavity Gradient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R.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Geng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/A. Yamamoto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9:00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Introduction and Current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Status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Technical address for the 2</a:t>
                      </a:r>
                      <a:r>
                        <a:rPr kumimoji="1" lang="en-US" altLang="ja-JP" baseline="30000" dirty="0" smtClean="0"/>
                        <a:t>nd</a:t>
                      </a:r>
                      <a:r>
                        <a:rPr kumimoji="1" lang="en-US" altLang="ja-JP" baseline="0" dirty="0" smtClean="0"/>
                        <a:t> part of WS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Overview from RDR to R&amp;D Plan 5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Progress of cavity gradient data-base/yield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M. Ross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A.</a:t>
                      </a:r>
                      <a:r>
                        <a:rPr kumimoji="1" lang="en-US" altLang="ja-JP" baseline="0" dirty="0" smtClean="0"/>
                        <a:t> Yamamoto</a:t>
                      </a:r>
                      <a:endParaRPr kumimoji="1" lang="en-US" altLang="ja-JP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R. </a:t>
                      </a:r>
                      <a:r>
                        <a:rPr kumimoji="1" lang="en-US" altLang="ja-JP" dirty="0" err="1" smtClean="0"/>
                        <a:t>Geng</a:t>
                      </a:r>
                      <a:endParaRPr kumimoji="1" lang="en-US" altLang="ja-JP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C. Ginsburg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10:45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R&amp;D Status and further R&amp;D specification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Fabrication, testing, &amp; acceptance for XFEL/HG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R&amp;D expected in cooperation w/ vendors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R&amp;D w/ a pilot plant w/ vendor participation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E.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Kako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E.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Elsen</a:t>
                      </a:r>
                      <a:endParaRPr kumimoji="1" lang="en-US" altLang="ja-JP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M. Champion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H.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Hayano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13:30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Short-tem R&amp;D and Specification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Field emission and strategy to settle …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Gradient, Spread, Q0, Radiation: R&amp;D specification, standardization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Chair: R.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Geng</a:t>
                      </a:r>
                      <a:endParaRPr kumimoji="1" lang="en-US" altLang="ja-JP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H. </a:t>
                      </a:r>
                      <a:r>
                        <a:rPr kumimoji="1" lang="en-US" altLang="ja-JP" baseline="0" dirty="0" err="1" smtClean="0"/>
                        <a:t>Hayano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Long-term R&amp;D ACD subjects and goals  </a:t>
                      </a:r>
                      <a:endParaRPr kumimoji="1" lang="en-US" altLang="ja-JP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Seamless/hydro-forming, Cavity shape variation, VEP, Thin Film, Large-grain, ..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Chair: R.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Geng</a:t>
                      </a:r>
                      <a:endParaRPr kumimoji="1" lang="en-US" altLang="ja-JP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(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Rongli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to propose)</a:t>
                      </a:r>
                      <a:endParaRPr kumimoji="1" lang="en-US" altLang="ja-JP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10-06-30,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SCRF WebEx Meeting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Autofit/>
          </a:bodyPr>
          <a:lstStyle/>
          <a:p>
            <a:r>
              <a:rPr lang="en-US" sz="3600" dirty="0" smtClean="0"/>
              <a:t>Gradient Progress Reported by Barry </a:t>
            </a:r>
            <a:br>
              <a:rPr lang="en-US" sz="3600" dirty="0" smtClean="0"/>
            </a:br>
            <a:r>
              <a:rPr lang="en-US" sz="3600" dirty="0" smtClean="0"/>
              <a:t>at ICHEP2010 Well Received by Community</a:t>
            </a:r>
            <a:br>
              <a:rPr lang="en-US" sz="3600" dirty="0" smtClean="0"/>
            </a:br>
            <a:r>
              <a:rPr lang="en-US" sz="3600" dirty="0" smtClean="0">
                <a:solidFill>
                  <a:srgbClr val="FF0000"/>
                </a:solidFill>
              </a:rPr>
              <a:t>Now the challenge is 90% yield by 2012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96906"/>
            <a:ext cx="4038600" cy="293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33400" y="5715000"/>
            <a:ext cx="3032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Tor </a:t>
            </a:r>
            <a:r>
              <a:rPr lang="en-US" dirty="0" err="1" smtClean="0"/>
              <a:t>Raubenheimer</a:t>
            </a:r>
            <a:r>
              <a:rPr lang="en-US" dirty="0" smtClean="0"/>
              <a:t>, ICHEP2010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85645"/>
            <a:ext cx="4038600" cy="2955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538595" y="5715000"/>
            <a:ext cx="2462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J.P.Delahaye</a:t>
            </a:r>
            <a:r>
              <a:rPr lang="en-US" dirty="0" smtClean="0">
                <a:solidFill>
                  <a:srgbClr val="0000FF"/>
                </a:solidFill>
              </a:rPr>
              <a:t>, ICHEP2010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Gradient Improvement Plan</a:t>
            </a:r>
            <a:br>
              <a:rPr lang="en-US" dirty="0" smtClean="0"/>
            </a:br>
            <a:r>
              <a:rPr lang="en-US" sz="2200" dirty="0" smtClean="0"/>
              <a:t>Based on Recent Understanding due to Globally Coordinated S0 Program </a:t>
            </a:r>
            <a:endParaRPr lang="en-US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Highest priority is to push yield up near 20 MV/m – the yield drop due to local (geometrical) defects near equator weld.</a:t>
            </a:r>
          </a:p>
          <a:p>
            <a:pPr lvl="1"/>
            <a:r>
              <a:rPr lang="en-US" sz="1600" b="1" dirty="0" err="1" smtClean="0">
                <a:solidFill>
                  <a:srgbClr val="3366FF"/>
                </a:solidFill>
              </a:rPr>
              <a:t>Fab</a:t>
            </a:r>
            <a:r>
              <a:rPr lang="en-US" sz="1600" b="1" dirty="0" smtClean="0">
                <a:solidFill>
                  <a:srgbClr val="3366FF"/>
                </a:solidFill>
              </a:rPr>
              <a:t>. QA/QC</a:t>
            </a:r>
          </a:p>
          <a:p>
            <a:pPr lvl="1"/>
            <a:r>
              <a:rPr lang="en-US" sz="1600" b="1" dirty="0" smtClean="0">
                <a:solidFill>
                  <a:srgbClr val="3366FF"/>
                </a:solidFill>
              </a:rPr>
              <a:t>Mechanical polish prior to heavy EP</a:t>
            </a:r>
          </a:p>
          <a:p>
            <a:pPr lvl="1"/>
            <a:r>
              <a:rPr lang="en-US" sz="1600" b="1" dirty="0" smtClean="0">
                <a:solidFill>
                  <a:srgbClr val="3366FF"/>
                </a:solidFill>
              </a:rPr>
              <a:t>Post-VT local targeted repair</a:t>
            </a:r>
          </a:p>
          <a:p>
            <a:pPr lvl="1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Seamless cavity</a:t>
            </a:r>
          </a:p>
          <a:p>
            <a:pPr lvl="1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Large-grain mat. From ingot slicing</a:t>
            </a:r>
          </a:p>
          <a:p>
            <a:pPr lvl="1"/>
            <a:r>
              <a:rPr lang="en-US" sz="1600" dirty="0" smtClean="0">
                <a:solidFill>
                  <a:srgbClr val="3366FF"/>
                </a:solidFill>
              </a:rPr>
              <a:t>Fine grain mat. Optimization</a:t>
            </a:r>
          </a:p>
          <a:p>
            <a:r>
              <a:rPr lang="en-US" sz="2000" dirty="0" smtClean="0"/>
              <a:t>Also high priority is </a:t>
            </a:r>
            <a:r>
              <a:rPr lang="en-US" sz="2000" dirty="0" smtClean="0">
                <a:solidFill>
                  <a:srgbClr val="3366FF"/>
                </a:solidFill>
              </a:rPr>
              <a:t>to suppress field emission at high gradient </a:t>
            </a:r>
            <a:r>
              <a:rPr lang="en-US" sz="2000" dirty="0" smtClean="0"/>
              <a:t>(up to 42 MV/m) – and quantify its effect on cryogenic loss and dark current.</a:t>
            </a:r>
          </a:p>
          <a:p>
            <a:pPr lvl="1"/>
            <a:endParaRPr lang="en-US" sz="1600" dirty="0"/>
          </a:p>
        </p:txBody>
      </p:sp>
      <p:pic>
        <p:nvPicPr>
          <p:cNvPr id="5122" name="Picture 2" descr="C:\ILC_high_gradient\ILC_EP\Result_summary\Yield\A11A12A13A14A15A16_RI18RI19_AES5AES6AES7AES8AES9AES10_1stpass_and_2ndpass_yield_10aug10.t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41520"/>
            <a:ext cx="4038600" cy="4243322"/>
          </a:xfrm>
          <a:prstGeom prst="rect">
            <a:avLst/>
          </a:prstGeom>
          <a:noFill/>
        </p:spPr>
      </p:pic>
      <p:grpSp>
        <p:nvGrpSpPr>
          <p:cNvPr id="3" name="Group 20"/>
          <p:cNvGrpSpPr/>
          <p:nvPr/>
        </p:nvGrpSpPr>
        <p:grpSpPr>
          <a:xfrm>
            <a:off x="972312" y="2145792"/>
            <a:ext cx="3267456" cy="3331464"/>
            <a:chOff x="972312" y="2145792"/>
            <a:chExt cx="3267456" cy="3331464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972312" y="2151888"/>
              <a:ext cx="1143000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100072" y="2145792"/>
              <a:ext cx="1091184" cy="35966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124200" y="2590800"/>
              <a:ext cx="685800" cy="53340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2848356" y="4085844"/>
              <a:ext cx="2276856" cy="50596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Up Arrow 21"/>
          <p:cNvSpPr/>
          <p:nvPr/>
        </p:nvSpPr>
        <p:spPr>
          <a:xfrm>
            <a:off x="1600200" y="2209800"/>
            <a:ext cx="228600" cy="533400"/>
          </a:xfrm>
          <a:prstGeom prst="up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Up Arrow 22"/>
          <p:cNvSpPr/>
          <p:nvPr/>
        </p:nvSpPr>
        <p:spPr>
          <a:xfrm rot="2700000">
            <a:off x="3178479" y="2901179"/>
            <a:ext cx="228600" cy="513790"/>
          </a:xfrm>
          <a:prstGeom prst="upArrow">
            <a:avLst/>
          </a:prstGeom>
          <a:solidFill>
            <a:srgbClr val="FF0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008888" y="2916936"/>
            <a:ext cx="173162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Eliminate Local defect</a:t>
            </a:r>
          </a:p>
          <a:p>
            <a:r>
              <a:rPr lang="en-US" sz="1200" dirty="0" smtClean="0"/>
              <a:t>(geo.) near equator weld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3505200" y="2286000"/>
            <a:ext cx="1056700" cy="553998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Remove local </a:t>
            </a:r>
          </a:p>
          <a:p>
            <a:r>
              <a:rPr lang="en-US" sz="1000" dirty="0" smtClean="0"/>
              <a:t>defect (comp.)</a:t>
            </a:r>
          </a:p>
          <a:p>
            <a:r>
              <a:rPr lang="en-US" sz="1000" dirty="0" smtClean="0"/>
              <a:t>and field emitter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90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Time-Table / Agenda (Sept. 7)</a:t>
            </a:r>
            <a:br>
              <a:rPr lang="en-US" altLang="ja-JP" dirty="0" smtClean="0"/>
            </a:br>
            <a:r>
              <a:rPr lang="en-US" altLang="ja-JP" sz="3111" dirty="0" smtClean="0"/>
              <a:t>updated: August 27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195398" y="1191428"/>
          <a:ext cx="8792894" cy="4973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916"/>
                <a:gridCol w="1060629"/>
                <a:gridCol w="4538871"/>
                <a:gridCol w="249647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Chair</a:t>
                      </a:r>
                      <a:r>
                        <a:rPr kumimoji="1" lang="en-US" altLang="ja-JP" dirty="0" smtClean="0"/>
                        <a:t>/presenter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Single Tunnel ML Design and HLRF -1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S.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 Fukuda / C. </a:t>
                      </a:r>
                      <a:r>
                        <a:rPr kumimoji="1" lang="en-US" altLang="ja-JP" sz="1800" baseline="0" dirty="0" err="1" smtClean="0">
                          <a:solidFill>
                            <a:srgbClr val="3366FF"/>
                          </a:solidFill>
                        </a:rPr>
                        <a:t>Nantista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9:00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Opening and Introduction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Opening address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Report from AAP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BAW1 objectives and goals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S. Yamaguchi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A.</a:t>
                      </a:r>
                      <a:r>
                        <a:rPr kumimoji="1" lang="en-US" altLang="ja-JP" baseline="0" dirty="0" smtClean="0"/>
                        <a:t> Suzuki (KEK-DG)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E. </a:t>
                      </a:r>
                      <a:r>
                        <a:rPr kumimoji="1" lang="en-US" altLang="ja-JP" baseline="0" dirty="0" err="1" smtClean="0"/>
                        <a:t>Elsen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A. Yamamoto </a:t>
                      </a:r>
                      <a:r>
                        <a:rPr kumimoji="1" lang="en-US" altLang="ja-JP" sz="1600" baseline="0" dirty="0" smtClean="0"/>
                        <a:t>(GDE-PM)</a:t>
                      </a:r>
                      <a:endParaRPr kumimoji="1" lang="en-US" altLang="ja-JP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10:45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Single tunnel CF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design and HLRF design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Single tunnel CF design status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General HLRF design in SB2009 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T.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Shidara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- A.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Enomoto</a:t>
                      </a:r>
                      <a:endParaRPr kumimoji="1" lang="en-US" altLang="ja-JP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S. Fukuda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13:30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HLRF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KCS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KCS design and R&amp;D status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Demonstration of feasibility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Chair: S. Fukuda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C. </a:t>
                      </a:r>
                      <a:r>
                        <a:rPr kumimoji="1" lang="en-US" altLang="ja-JP" baseline="0" dirty="0" err="1" smtClean="0"/>
                        <a:t>Nantista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C. </a:t>
                      </a:r>
                      <a:r>
                        <a:rPr kumimoji="1" lang="en-US" altLang="ja-JP" baseline="0" dirty="0" err="1" smtClean="0"/>
                        <a:t>Adolphsen</a:t>
                      </a:r>
                      <a:endParaRPr kumimoji="1" lang="en-US" altLang="ja-JP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15:45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HLRF: general 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Experience from </a:t>
                      </a:r>
                      <a:r>
                        <a:rPr kumimoji="1" lang="en-US" altLang="ja-JP" baseline="0" dirty="0" smtClean="0"/>
                        <a:t>XFEL 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RDR </a:t>
                      </a:r>
                      <a:r>
                        <a:rPr kumimoji="1" lang="en-US" altLang="ja-JP" baseline="0" dirty="0" smtClean="0"/>
                        <a:t>configuration (as backup)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Discussion 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M. Ross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W.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Bia</a:t>
                      </a:r>
                      <a:endParaRPr kumimoji="1" lang="en-US" altLang="ja-JP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S. Fukuda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ALL</a:t>
                      </a:r>
                      <a:r>
                        <a:rPr kumimoji="1"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SCRF WebEx Meeting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5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905"/>
          </a:xfrm>
        </p:spPr>
        <p:txBody>
          <a:bodyPr/>
          <a:lstStyle/>
          <a:p>
            <a:r>
              <a:rPr lang="en-US" altLang="ja-JP" dirty="0" smtClean="0"/>
              <a:t>Time-Table / Agenda (Sept. 8)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457200" y="1109543"/>
          <a:ext cx="8229600" cy="4973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270"/>
                <a:gridCol w="978085"/>
                <a:gridCol w="4262698"/>
                <a:gridCol w="233654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Convener</a:t>
                      </a:r>
                      <a:r>
                        <a:rPr kumimoji="1" lang="en-US" altLang="ja-JP" dirty="0" smtClean="0"/>
                        <a:t>/presenter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Single Tunnel ML Design and HLRF -2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S.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Fukuda / C.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Nantista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DRFS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DRFS design and R&amp;D status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Installation strategy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C.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Nantista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S. Fukuda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baseline="0" dirty="0" smtClean="0"/>
                        <a:t>S. Fukuda</a:t>
                      </a:r>
                    </a:p>
                    <a:p>
                      <a:pPr>
                        <a:buFontTx/>
                        <a:buNone/>
                      </a:pPr>
                      <a:endParaRPr kumimoji="1" lang="en-US" altLang="ja-JP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10:45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HLRF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and LLRF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LLRF requirements/issues for KCS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LLRF requirements/issues for DRFS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Requirements from Beam Dynamics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Chair: T.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Shidara</a:t>
                      </a:r>
                      <a:endParaRPr kumimoji="1" lang="en-US" altLang="ja-JP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C. </a:t>
                      </a:r>
                      <a:r>
                        <a:rPr kumimoji="1" lang="en-US" altLang="ja-JP" baseline="0" dirty="0" err="1" smtClean="0"/>
                        <a:t>Adolphsen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S. </a:t>
                      </a:r>
                      <a:r>
                        <a:rPr kumimoji="1" lang="en-US" altLang="ja-JP" baseline="0" dirty="0" err="1" smtClean="0"/>
                        <a:t>Michizono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K. Kubo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13:30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Operational consideration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Sorting cavities in relation with HLRF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Gradient and RF Power Overhead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C.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Adolphsen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S. Noguchi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J.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Cawardine</a:t>
                      </a:r>
                      <a:endParaRPr kumimoji="1" lang="en-US" altLang="ja-JP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15:45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Discussions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and Recommendations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baseline="0" dirty="0" smtClean="0"/>
                        <a:t> General discussions and questions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 Summary and 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Chair: A. Yamamoto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ALL</a:t>
                      </a:r>
                      <a:r>
                        <a:rPr kumimoji="1"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7003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Time-Table / Agenda (Sept. 10)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154236" y="972443"/>
          <a:ext cx="8835528" cy="5278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250"/>
                <a:gridCol w="1040867"/>
                <a:gridCol w="4774919"/>
                <a:gridCol w="228049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Convener</a:t>
                      </a:r>
                      <a:r>
                        <a:rPr kumimoji="1" lang="en-US" altLang="ja-JP" dirty="0" smtClean="0"/>
                        <a:t>/presenter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9/10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aseline="0" dirty="0" smtClean="0"/>
                        <a:t>ILC accelerator gradient and operational margin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A. Yamamoto and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J.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Kerby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Gradients from VTS to Operation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Overview on ILC gradient specification at each testing / operation step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Differences in test / operation cycles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Nick Walker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- A. Yamamoto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endParaRPr kumimoji="1" lang="en-US" altLang="ja-JP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-TBD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Gradient Comparisons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Gradient and Cavity Tilts; Other ‘uses’ of margin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Gradients in VTS, HTS,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Cryomodules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, Beam Ops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K. Kubo?</a:t>
                      </a:r>
                      <a:endParaRPr kumimoji="1" lang="en-US" altLang="ja-JP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E.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Elsen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E.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Kako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Cost Impacts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List of systems / technical components affected by gradient specification change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Reminder on cost effects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A.Y. &amp; J. K.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rgbClr val="7030A0"/>
                          </a:solidFill>
                        </a:rPr>
                        <a:t>J. </a:t>
                      </a:r>
                      <a:r>
                        <a:rPr kumimoji="1" lang="en-US" altLang="ja-JP" baseline="0" dirty="0" err="1" smtClean="0">
                          <a:solidFill>
                            <a:srgbClr val="7030A0"/>
                          </a:solidFill>
                        </a:rPr>
                        <a:t>Kerby</a:t>
                      </a:r>
                      <a:endParaRPr kumimoji="1" lang="en-US" altLang="ja-JP" baseline="0" dirty="0" smtClean="0">
                        <a:solidFill>
                          <a:srgbClr val="7030A0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endParaRPr kumimoji="1" lang="en-US" altLang="ja-JP" baseline="0" dirty="0" smtClean="0">
                        <a:solidFill>
                          <a:srgbClr val="7030A0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rgbClr val="7030A0"/>
                          </a:solidFill>
                        </a:rPr>
                        <a:t>P. </a:t>
                      </a:r>
                      <a:r>
                        <a:rPr kumimoji="1" lang="en-US" altLang="ja-JP" baseline="0" smtClean="0">
                          <a:solidFill>
                            <a:srgbClr val="7030A0"/>
                          </a:solidFill>
                        </a:rPr>
                        <a:t>Garbincius</a:t>
                      </a:r>
                      <a:endParaRPr kumimoji="1" lang="en-US" altLang="ja-JP" baseline="0" dirty="0" smtClean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General Discussion and recommendation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baseline="0" dirty="0" smtClean="0"/>
                        <a:t> General discussions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 Summary and 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PMs (AY, MR, NW)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All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67545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Discussion Topics: Single-tunnel HLRF system </a:t>
            </a:r>
            <a:br>
              <a:rPr lang="en-US" altLang="ja-JP" sz="3200" dirty="0" smtClean="0"/>
            </a:br>
            <a:r>
              <a:rPr lang="en-US" altLang="ja-JP" sz="3200" dirty="0" smtClean="0"/>
              <a:t>in the 1</a:t>
            </a:r>
            <a:r>
              <a:rPr lang="en-US" altLang="ja-JP" sz="3200" baseline="30000" dirty="0" smtClean="0"/>
              <a:t>st</a:t>
            </a:r>
            <a:r>
              <a:rPr lang="en-US" altLang="ja-JP" sz="3200" dirty="0" smtClean="0"/>
              <a:t> BAW, Sept. 7-8, 2010</a:t>
            </a:r>
            <a:endParaRPr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1297" y="1341143"/>
            <a:ext cx="8229600" cy="5207045"/>
          </a:xfrm>
          <a:ln>
            <a:solidFill>
              <a:srgbClr val="0099CC"/>
            </a:solidFill>
          </a:ln>
        </p:spPr>
        <p:txBody>
          <a:bodyPr>
            <a:noAutofit/>
          </a:bodyPr>
          <a:lstStyle/>
          <a:p>
            <a:r>
              <a:rPr lang="en-US" sz="1800" dirty="0" smtClean="0"/>
              <a:t>KCS</a:t>
            </a:r>
            <a:r>
              <a:rPr lang="en-US" sz="1800" dirty="0" smtClean="0">
                <a:solidFill>
                  <a:srgbClr val="3366FF"/>
                </a:solidFill>
              </a:rPr>
              <a:t>: (Convener:  Chris </a:t>
            </a:r>
            <a:r>
              <a:rPr lang="en-US" sz="1800" dirty="0" err="1" smtClean="0">
                <a:solidFill>
                  <a:srgbClr val="3366FF"/>
                </a:solidFill>
              </a:rPr>
              <a:t>Nantista</a:t>
            </a:r>
            <a:r>
              <a:rPr lang="en-US" sz="1800" dirty="0" smtClean="0">
                <a:solidFill>
                  <a:srgbClr val="3366FF"/>
                </a:solidFill>
              </a:rPr>
              <a:t>)</a:t>
            </a:r>
            <a:endParaRPr lang="ja-JP" altLang="en-US" sz="1800" dirty="0" smtClean="0">
              <a:solidFill>
                <a:srgbClr val="3366FF"/>
              </a:solidFill>
            </a:endParaRPr>
          </a:p>
          <a:p>
            <a:pPr lvl="1"/>
            <a:r>
              <a:rPr lang="en-US" sz="1600" dirty="0" smtClean="0">
                <a:solidFill>
                  <a:srgbClr val="3366FF"/>
                </a:solidFill>
              </a:rPr>
              <a:t>RF power margin </a:t>
            </a:r>
            <a:r>
              <a:rPr lang="en-US" sz="1600" dirty="0" smtClean="0"/>
              <a:t>required for cluster operation, including gradient spread, as consistent with cavity production strategy,</a:t>
            </a:r>
            <a:endParaRPr lang="ja-JP" altLang="en-US" sz="1600" dirty="0" smtClean="0"/>
          </a:p>
          <a:p>
            <a:pPr lvl="1"/>
            <a:r>
              <a:rPr lang="en-US" sz="1600" dirty="0" smtClean="0">
                <a:solidFill>
                  <a:srgbClr val="3366FF"/>
                </a:solidFill>
              </a:rPr>
              <a:t>Tuning and control </a:t>
            </a:r>
            <a:r>
              <a:rPr lang="en-US" sz="1600" dirty="0" smtClean="0"/>
              <a:t>strategy, including impact on high gradient operation and required gradient operational margin</a:t>
            </a:r>
            <a:endParaRPr lang="ja-JP" altLang="en-US" sz="1600" dirty="0" smtClean="0"/>
          </a:p>
          <a:p>
            <a:pPr lvl="1"/>
            <a:r>
              <a:rPr lang="en-US" sz="1600" dirty="0" smtClean="0">
                <a:solidFill>
                  <a:srgbClr val="3366FF"/>
                </a:solidFill>
              </a:rPr>
              <a:t>RF amplitude </a:t>
            </a:r>
            <a:r>
              <a:rPr lang="en-US" sz="1600" dirty="0" smtClean="0"/>
              <a:t>and phase performance tolerance within a cluster; allowed common-mode and normal-mode fluctuations,</a:t>
            </a:r>
          </a:p>
          <a:p>
            <a:pPr lvl="1"/>
            <a:r>
              <a:rPr lang="en-US" sz="1600" dirty="0" smtClean="0">
                <a:solidFill>
                  <a:srgbClr val="3366FF"/>
                </a:solidFill>
              </a:rPr>
              <a:t>R&amp;D required</a:t>
            </a:r>
            <a:r>
              <a:rPr lang="en-US" sz="1600" dirty="0" smtClean="0"/>
              <a:t>, including demonstrations of component performance and demonstrations with small clusters</a:t>
            </a:r>
            <a:endParaRPr lang="ja-JP" altLang="en-US" sz="1600" dirty="0" smtClean="0"/>
          </a:p>
          <a:p>
            <a:r>
              <a:rPr lang="en-US" sz="1800" dirty="0" smtClean="0"/>
              <a:t>DRFS</a:t>
            </a:r>
            <a:r>
              <a:rPr lang="en-US" sz="1800" dirty="0" smtClean="0">
                <a:solidFill>
                  <a:srgbClr val="3366FF"/>
                </a:solidFill>
              </a:rPr>
              <a:t>: (Convener: Shigeki Fukuda)</a:t>
            </a:r>
            <a:r>
              <a:rPr lang="en-US" sz="1800" dirty="0" smtClean="0"/>
              <a:t> </a:t>
            </a:r>
            <a:endParaRPr lang="ja-JP" altLang="en-US" sz="1800" dirty="0" smtClean="0"/>
          </a:p>
          <a:p>
            <a:pPr lvl="1"/>
            <a:r>
              <a:rPr lang="en-US" sz="1600" dirty="0" smtClean="0"/>
              <a:t>Cavity and klystron sorting and resulting required RF power margins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Installation strategy; needed tunnel infrastructure and access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RF amplitude and phase performance tolerances, including gradient spread, as consistent with cavity production strategy,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R&amp;D required in the remaining half of the TDP (and beyond) including radiation shielding, klystron lifetime, redundancy strategies</a:t>
            </a:r>
            <a:endParaRPr lang="ja-JP" altLang="en-US" sz="1600" dirty="0" smtClean="0"/>
          </a:p>
          <a:p>
            <a:r>
              <a:rPr lang="en-US" sz="1800" dirty="0" smtClean="0"/>
              <a:t>Backups: </a:t>
            </a:r>
            <a:r>
              <a:rPr lang="en-US" sz="1800" dirty="0" smtClean="0">
                <a:solidFill>
                  <a:srgbClr val="3366FF"/>
                </a:solidFill>
              </a:rPr>
              <a:t>(Convener: Shigeki Fukuda, as SCRF HLRF GL) </a:t>
            </a:r>
            <a:endParaRPr lang="ja-JP" altLang="en-US" sz="1800" dirty="0" smtClean="0">
              <a:solidFill>
                <a:srgbClr val="3366FF"/>
              </a:solidFill>
            </a:endParaRPr>
          </a:p>
          <a:p>
            <a:pPr lvl="1"/>
            <a:r>
              <a:rPr lang="en-US" sz="1600" dirty="0" smtClean="0"/>
              <a:t> Original RF system in RDR, in single tunnel, just in case, as a backup,</a:t>
            </a:r>
            <a:endParaRPr lang="ja-JP" altLang="en-US" sz="1600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10-06-30,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WebEx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2844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Discussion Topics: </a:t>
            </a:r>
            <a:r>
              <a:rPr lang="en-US" altLang="ja-JP" sz="3600" smtClean="0"/>
              <a:t>Accelerating Gradient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>1</a:t>
            </a:r>
            <a:r>
              <a:rPr lang="en-US" altLang="ja-JP" sz="3600" baseline="30000" dirty="0" smtClean="0"/>
              <a:t>st</a:t>
            </a:r>
            <a:r>
              <a:rPr lang="en-US" altLang="ja-JP" sz="3600" dirty="0" smtClean="0"/>
              <a:t> BAW, KEK, Sept. 9-10, 2010</a:t>
            </a:r>
            <a:endParaRPr lang="ja-JP" altLang="en-US" sz="36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9508" y="1369728"/>
            <a:ext cx="8660120" cy="5380192"/>
          </a:xfrm>
          <a:ln>
            <a:solidFill>
              <a:srgbClr val="0099CC"/>
            </a:solidFill>
          </a:ln>
        </p:spPr>
        <p:txBody>
          <a:bodyPr anchor="t">
            <a:normAutofit fontScale="25000" lnSpcReduction="20000"/>
          </a:bodyPr>
          <a:lstStyle/>
          <a:p>
            <a:r>
              <a:rPr lang="en-US" sz="8000" dirty="0" smtClean="0"/>
              <a:t>Gradient Improvement Studies</a:t>
            </a:r>
            <a:r>
              <a:rPr lang="en-US" sz="8000" dirty="0" smtClean="0">
                <a:solidFill>
                  <a:srgbClr val="3366FF"/>
                </a:solidFill>
              </a:rPr>
              <a:t>: (Convener: </a:t>
            </a:r>
            <a:r>
              <a:rPr lang="en-US" sz="8000" dirty="0" err="1" smtClean="0">
                <a:solidFill>
                  <a:srgbClr val="3366FF"/>
                </a:solidFill>
              </a:rPr>
              <a:t>Rongli</a:t>
            </a:r>
            <a:r>
              <a:rPr lang="en-US" sz="8000" dirty="0" smtClean="0">
                <a:solidFill>
                  <a:srgbClr val="3366FF"/>
                </a:solidFill>
              </a:rPr>
              <a:t> </a:t>
            </a:r>
            <a:r>
              <a:rPr lang="en-US" sz="8000" dirty="0" err="1" smtClean="0">
                <a:solidFill>
                  <a:srgbClr val="3366FF"/>
                </a:solidFill>
              </a:rPr>
              <a:t>Geng</a:t>
            </a:r>
            <a:r>
              <a:rPr lang="en-US" sz="8000" dirty="0" smtClean="0">
                <a:solidFill>
                  <a:srgbClr val="3366FF"/>
                </a:solidFill>
              </a:rPr>
              <a:t>) </a:t>
            </a:r>
            <a:endParaRPr lang="ja-JP" altLang="en-US" sz="7200" dirty="0" smtClean="0">
              <a:solidFill>
                <a:srgbClr val="3366FF"/>
              </a:solidFill>
            </a:endParaRPr>
          </a:p>
          <a:p>
            <a:pPr lvl="1"/>
            <a:r>
              <a:rPr lang="en-US" sz="7200" dirty="0" smtClean="0"/>
              <a:t>Material/fabrication, surface processing, instrumentation and repair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Strategy to overcome ‘quench’, and ‘field emission’ and to maintain moderate cryogenic load,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Strategy to define and specify ‘Emitted Radiation’, (Radiation that may result in increased cryogenic-load and usable gradient limitations), </a:t>
            </a:r>
            <a:endParaRPr lang="ja-JP" altLang="en-US" sz="7200" dirty="0" smtClean="0"/>
          </a:p>
          <a:p>
            <a:pPr lvl="1"/>
            <a:r>
              <a:rPr lang="en-US" sz="8000" dirty="0" smtClean="0"/>
              <a:t>Improvement of gradient and achievement of adequate yield, </a:t>
            </a:r>
          </a:p>
          <a:p>
            <a:pPr lvl="1"/>
            <a:endParaRPr lang="en-US" sz="8000" dirty="0" smtClean="0"/>
          </a:p>
          <a:p>
            <a:r>
              <a:rPr lang="en-US" sz="8000" dirty="0" smtClean="0"/>
              <a:t>Strategy for Accelerating Gradient in the ILC: </a:t>
            </a:r>
            <a:r>
              <a:rPr lang="en-US" sz="8000" dirty="0" smtClean="0">
                <a:solidFill>
                  <a:srgbClr val="3366FF"/>
                </a:solidFill>
              </a:rPr>
              <a:t>(Convener: Akira Yamamoto) </a:t>
            </a:r>
            <a:endParaRPr lang="ja-JP" altLang="en-US" sz="7200" dirty="0" smtClean="0">
              <a:solidFill>
                <a:srgbClr val="3366FF"/>
              </a:solidFill>
            </a:endParaRPr>
          </a:p>
          <a:p>
            <a:pPr lvl="1"/>
            <a:r>
              <a:rPr lang="en-US" sz="7200" dirty="0" smtClean="0"/>
              <a:t>Overview and scope of ‘production yield’ progress and expectations for TDP, including acceptable spread of the gradient needed to achieve the specified average gradient,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Specifications of Gradient, Q0, and Emitted Radiation in </a:t>
            </a:r>
            <a:r>
              <a:rPr lang="en-US" sz="7200" i="1" dirty="0" smtClean="0"/>
              <a:t>vertical test</a:t>
            </a:r>
            <a:r>
              <a:rPr lang="en-US" sz="7200" dirty="0" smtClean="0"/>
              <a:t>, including the spread and yield,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Specifications of Gradient, Cryogenic-load and Radiation, including the gradient spread and operational margin with nominal controls, in </a:t>
            </a:r>
            <a:r>
              <a:rPr lang="en-US" sz="7200" i="1" dirty="0" err="1" smtClean="0"/>
              <a:t>cryomodule</a:t>
            </a:r>
            <a:r>
              <a:rPr lang="en-US" sz="7200" i="1" dirty="0" smtClean="0"/>
              <a:t> test</a:t>
            </a:r>
            <a:r>
              <a:rPr lang="en-US" sz="7200" dirty="0" smtClean="0"/>
              <a:t>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Specifications of Gradient, Cryogenic-load and Radiation, including the gradient spread and the operational margin with nominal controls in </a:t>
            </a:r>
            <a:r>
              <a:rPr lang="en-US" sz="7200" i="1" dirty="0" smtClean="0"/>
              <a:t>beam acceleration test</a:t>
            </a:r>
            <a:r>
              <a:rPr lang="en-US" sz="7200" dirty="0" smtClean="0"/>
              <a:t>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Impact on other accelerator systems: CFS, HLRF, LLRF, Cryogenics, and overall costs.</a:t>
            </a:r>
            <a:endParaRPr lang="ja-JP" altLang="en-US" sz="7200" dirty="0" smtClean="0"/>
          </a:p>
          <a:p>
            <a:endParaRPr lang="ja-JP" altLang="en-US" sz="64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10-06-30,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WebEx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1446</Words>
  <Application>Microsoft Macintosh PowerPoint</Application>
  <PresentationFormat>画面に合わせる (4:3)</PresentationFormat>
  <Paragraphs>219</Paragraphs>
  <Slides>9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Office テーマ</vt:lpstr>
      <vt:lpstr>1_Office テーマ</vt:lpstr>
      <vt:lpstr>The 1st BAW Announcement  http://ilcagenda.linearcollider.org/conferenceDisplay.py?confId=4593</vt:lpstr>
      <vt:lpstr>Time-Table / Agenda (Sept. 9)</vt:lpstr>
      <vt:lpstr>Gradient Progress Reported by Barry  at ICHEP2010 Well Received by Community Now the challenge is 90% yield by 2012</vt:lpstr>
      <vt:lpstr>Gradient Improvement Plan Based on Recent Understanding due to Globally Coordinated S0 Program </vt:lpstr>
      <vt:lpstr>Time-Table / Agenda (Sept. 7) updated: August 27</vt:lpstr>
      <vt:lpstr>Time-Table / Agenda (Sept. 8)</vt:lpstr>
      <vt:lpstr>Time-Table / Agenda (Sept. 10)</vt:lpstr>
      <vt:lpstr>Discussion Topics: Single-tunnel HLRF system  in the 1st BAW, Sept. 7-8, 2010</vt:lpstr>
      <vt:lpstr>Discussion Topics: Accelerating Gradient 1st BAW, KEK, Sept. 9-10, 2010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SCRF Monthly WebEx Meeting June 2, 2010</dc:title>
  <dc:creator>Yamamoto Akira</dc:creator>
  <cp:lastModifiedBy>Yamamoto Akira</cp:lastModifiedBy>
  <cp:revision>25</cp:revision>
  <dcterms:created xsi:type="dcterms:W3CDTF">2010-08-27T12:42:30Z</dcterms:created>
  <dcterms:modified xsi:type="dcterms:W3CDTF">2010-08-27T13:25:38Z</dcterms:modified>
</cp:coreProperties>
</file>