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Layouts/slideLayout39.xml" ContentType="application/vnd.openxmlformats-officedocument.presentationml.slideLayout+xml"/>
  <Override PartName="/ppt/theme/theme5.xml" ContentType="application/vnd.openxmlformats-officedocument.theme+xml"/>
  <Override PartName="/ppt/slideLayouts/slideLayout57.xml" ContentType="application/vnd.openxmlformats-officedocument.presentationml.slideLayout+xml"/>
  <Override PartName="/ppt/slideLayouts/slideLayout86.xml" ContentType="application/vnd.openxmlformats-officedocument.presentationml.slideLayout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75.xml" ContentType="application/vnd.openxmlformats-officedocument.presentationml.slideLayout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82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Masters/slideMaster8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theme/theme6.xml" ContentType="application/vnd.openxmlformats-officedocument.theme+xml"/>
  <Override PartName="/ppt/slideLayouts/slideLayout69.xml" ContentType="application/vnd.openxmlformats-officedocument.presentationml.slideLayout+xml"/>
  <Override PartName="/ppt/slideLayouts/slideLayout87.xml" ContentType="application/vnd.openxmlformats-officedocument.presentationml.slideLayout+xml"/>
  <Override PartName="/ppt/theme/theme10.xml" ContentType="application/vnd.openxmlformats-officedocument.theme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Default Extension="png" ContentType="image/png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4.xml" ContentType="application/vnd.openxmlformats-officedocument.theme+xml"/>
  <Override PartName="/ppt/slideLayouts/slideLayout3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85.xml" ContentType="application/vnd.openxmlformats-officedocument.presentationml.slideLayout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Layouts/slideLayout18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90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70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Masters/slideMaster9.xml" ContentType="application/vnd.openxmlformats-officedocument.presentationml.slideMaster+xml"/>
  <Override PartName="/ppt/slideLayouts/slideLayout10.xml" ContentType="application/vnd.openxmlformats-officedocument.presentationml.slideLayout+xml"/>
  <Override PartName="/ppt/slideMasters/slideMaster7.xml" ContentType="application/vnd.openxmlformats-officedocument.presentationml.slideMaster+xml"/>
  <Override PartName="/ppt/theme/theme9.xml" ContentType="application/vnd.openxmlformats-officedocument.theme+xml"/>
  <Override PartName="/ppt/slideMasters/slideMaster5.xml" ContentType="application/vnd.openxmlformats-officedocument.presentationml.slideMaster+xml"/>
  <Override PartName="/ppt/slides/slide8.xml" ContentType="application/vnd.openxmlformats-officedocument.presentationml.slide+xml"/>
  <Override PartName="/ppt/slideLayouts/slideLayout59.xml" ContentType="application/vnd.openxmlformats-officedocument.presentationml.slideLayout+xml"/>
  <Override PartName="/ppt/slideLayouts/slideLayout68.xml" ContentType="application/vnd.openxmlformats-officedocument.presentationml.slideLayout+xml"/>
  <Override PartName="/ppt/theme/theme7.xml" ContentType="application/vnd.openxmlformats-officedocument.theme+xml"/>
  <Override PartName="/ppt/slideLayouts/slideLayout79.xml" ContentType="application/vnd.openxmlformats-officedocument.presentationml.slideLayout+xml"/>
  <Override PartName="/ppt/slideLayouts/slideLayout88.xml" ContentType="application/vnd.openxmlformats-officedocument.presentationml.slideLayout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Default Extension="wmf" ContentType="image/x-wmf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73.xml" ContentType="application/vnd.openxmlformats-officedocument.presentationml.slideLayout+xml"/>
  <Default Extension="rels" ContentType="application/vnd.openxmlformats-package.relationships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s/slide12.xml" ContentType="application/vnd.openxmlformats-officedocument.presentationml.slide+xml"/>
  <Override PartName="/ppt/slideLayouts/slideLayout1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Masters/slideMaster6.xml" ContentType="application/vnd.openxmlformats-officedocument.presentationml.slideMaster+xml"/>
  <Override PartName="/ppt/theme/theme8.xml" ContentType="application/vnd.openxmlformats-officedocument.theme+xml"/>
  <Override PartName="/ppt/slideLayouts/slideLayout89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78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9" r:id="rId1"/>
    <p:sldMasterId id="2147483676" r:id="rId2"/>
    <p:sldMasterId id="2147483688" r:id="rId3"/>
    <p:sldMasterId id="2147483700" r:id="rId4"/>
    <p:sldMasterId id="2147483715" r:id="rId5"/>
    <p:sldMasterId id="2147483727" r:id="rId6"/>
    <p:sldMasterId id="2147483785" r:id="rId7"/>
    <p:sldMasterId id="2147483797" r:id="rId8"/>
    <p:sldMasterId id="2147483809" r:id="rId9"/>
  </p:sldMasterIdLst>
  <p:notesMasterIdLst>
    <p:notesMasterId r:id="rId28"/>
  </p:notesMasterIdLst>
  <p:sldIdLst>
    <p:sldId id="256" r:id="rId10"/>
    <p:sldId id="312" r:id="rId11"/>
    <p:sldId id="313" r:id="rId12"/>
    <p:sldId id="314" r:id="rId13"/>
    <p:sldId id="315" r:id="rId14"/>
    <p:sldId id="316" r:id="rId15"/>
    <p:sldId id="330" r:id="rId16"/>
    <p:sldId id="331" r:id="rId17"/>
    <p:sldId id="332" r:id="rId18"/>
    <p:sldId id="333" r:id="rId19"/>
    <p:sldId id="334" r:id="rId20"/>
    <p:sldId id="325" r:id="rId21"/>
    <p:sldId id="318" r:id="rId22"/>
    <p:sldId id="319" r:id="rId23"/>
    <p:sldId id="320" r:id="rId24"/>
    <p:sldId id="327" r:id="rId25"/>
    <p:sldId id="328" r:id="rId26"/>
    <p:sldId id="329" r:id="rId27"/>
  </p:sldIdLst>
  <p:sldSz cx="9144000" cy="6858000" type="screen4x3"/>
  <p:notesSz cx="7315200" cy="96012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0000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46" autoAdjust="0"/>
    <p:restoredTop sz="94628" autoAdjust="0"/>
  </p:normalViewPr>
  <p:slideViewPr>
    <p:cSldViewPr>
      <p:cViewPr varScale="1">
        <p:scale>
          <a:sx n="90" d="100"/>
          <a:sy n="90" d="100"/>
        </p:scale>
        <p:origin x="-10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4.xml"/><Relationship Id="rId18" Type="http://schemas.openxmlformats.org/officeDocument/2006/relationships/slide" Target="slides/slide9.xml"/><Relationship Id="rId26" Type="http://schemas.openxmlformats.org/officeDocument/2006/relationships/slide" Target="slides/slide17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2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3.xml"/><Relationship Id="rId17" Type="http://schemas.openxmlformats.org/officeDocument/2006/relationships/slide" Target="slides/slide8.xml"/><Relationship Id="rId25" Type="http://schemas.openxmlformats.org/officeDocument/2006/relationships/slide" Target="slides/slide16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7.xml"/><Relationship Id="rId20" Type="http://schemas.openxmlformats.org/officeDocument/2006/relationships/slide" Target="slides/slide11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2.xml"/><Relationship Id="rId24" Type="http://schemas.openxmlformats.org/officeDocument/2006/relationships/slide" Target="slides/slide15.xml"/><Relationship Id="rId32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6.xml"/><Relationship Id="rId23" Type="http://schemas.openxmlformats.org/officeDocument/2006/relationships/slide" Target="slides/slide14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1.xml"/><Relationship Id="rId19" Type="http://schemas.openxmlformats.org/officeDocument/2006/relationships/slide" Target="slides/slide10.xml"/><Relationship Id="rId31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5.xml"/><Relationship Id="rId22" Type="http://schemas.openxmlformats.org/officeDocument/2006/relationships/slide" Target="slides/slide13.xml"/><Relationship Id="rId27" Type="http://schemas.openxmlformats.org/officeDocument/2006/relationships/slide" Target="slides/slide18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defTabSz="966788">
              <a:defRPr sz="1300" b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3375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 defTabSz="966788">
              <a:defRPr sz="1300" b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484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257300" y="720725"/>
            <a:ext cx="4800600" cy="3600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31838" y="4560888"/>
            <a:ext cx="5851525" cy="431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defTabSz="966788">
              <a:defRPr sz="1300" b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 defTabSz="966788">
              <a:defRPr sz="1300" b="0"/>
            </a:lvl1pPr>
          </a:lstStyle>
          <a:p>
            <a:pPr>
              <a:defRPr/>
            </a:pPr>
            <a:fld id="{39BDAAF7-C65D-49FE-80AD-A93528C2D5D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150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21508" name="Slide Number Placeholder 3"/>
          <p:cNvSpPr txBox="1">
            <a:spLocks noGrp="1"/>
          </p:cNvSpPr>
          <p:nvPr/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6661" tIns="48331" rIns="96661" bIns="48331" anchor="b"/>
          <a:lstStyle/>
          <a:p>
            <a:pPr algn="r" defTabSz="966788" rtl="0" fontAlgn="base">
              <a:spcBef>
                <a:spcPct val="0"/>
              </a:spcBef>
              <a:spcAft>
                <a:spcPct val="0"/>
              </a:spcAft>
            </a:pPr>
            <a:fld id="{129F4471-114B-4403-9C72-FFFCE1CC591F}" type="slidenum">
              <a:rPr lang="en-US" sz="1300" kern="1200">
                <a:solidFill>
                  <a:prstClr val="black"/>
                </a:solidFill>
                <a:latin typeface="Arial" charset="0"/>
                <a:ea typeface="+mn-ea"/>
                <a:cs typeface="+mn-cs"/>
              </a:rPr>
              <a:pPr algn="r" defTabSz="966788" rtl="0" fontAlgn="base">
                <a:spcBef>
                  <a:spcPct val="0"/>
                </a:spcBef>
                <a:spcAft>
                  <a:spcPct val="0"/>
                </a:spcAft>
              </a:pPr>
              <a:t>11</a:t>
            </a:fld>
            <a:endParaRPr lang="en-US" sz="1300" kern="1200">
              <a:solidFill>
                <a:prstClr val="black"/>
              </a:solidFill>
              <a:latin typeface="Arial" charset="0"/>
              <a:ea typeface="+mn-ea"/>
              <a:cs typeface="+mn-cs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28 Mar 2010</a:t>
            </a: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CM Ginsburg LCWS2010@Beijing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58AEE6-E622-475E-A9F4-F16F6C72ACFB}" type="slidenum">
              <a:rPr lang="en-US"/>
              <a:pPr>
                <a:defRPr/>
              </a:pPr>
              <a:t>‹#›</a:t>
            </a:fld>
            <a:endParaRPr lang="en-US">
              <a:latin typeface="Times" pitchFamily="18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A87C63-6F24-4EBB-9649-53E4113CE7B5}" type="datetimeFigureOut">
              <a:rPr lang="en-US"/>
              <a:pPr>
                <a:defRPr/>
              </a:pPr>
              <a:t>8/24/2010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839A2B-60FA-49AB-87D0-752A178961B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DD7DA0-721A-4714-9400-975144E2BCB4}" type="datetimeFigureOut">
              <a:rPr lang="en-US"/>
              <a:pPr>
                <a:defRPr/>
              </a:pPr>
              <a:t>8/24/2010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3371B0-BB65-417D-BB57-CE6A0144539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13A791-D2D0-4657-8BDB-88DFD36E7FA4}" type="datetimeFigureOut">
              <a:rPr lang="en-US"/>
              <a:pPr>
                <a:defRPr/>
              </a:pPr>
              <a:t>8/24/2010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DD65DA-90C5-4E41-9A7C-83E06F742F6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56ACD7-1682-46F2-9879-C93EC9058214}" type="datetimeFigureOut">
              <a:rPr lang="en-US"/>
              <a:pPr>
                <a:defRPr/>
              </a:pPr>
              <a:t>8/24/2010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50A9EF-590C-4228-8A9C-6D48027186B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383D92-044E-4E7F-9DA9-9DAEBAD2C9C1}" type="datetimeFigureOut">
              <a:rPr lang="en-US"/>
              <a:pPr>
                <a:defRPr/>
              </a:pPr>
              <a:t>8/24/2010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19F1A6-C7E3-4428-B581-70AC429CEEA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02F69C-1EF5-4936-8915-B13B8EE7DD2F}" type="datetimeFigureOut">
              <a:rPr lang="en-US"/>
              <a:pPr>
                <a:defRPr/>
              </a:pPr>
              <a:t>8/24/2010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8EC4F9-C698-4DB5-8196-5CF77C8CAB2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A6E330-C5FE-4542-B436-A8B17130AB18}" type="datetimeFigureOut">
              <a:rPr lang="en-US"/>
              <a:pPr>
                <a:defRPr/>
              </a:pPr>
              <a:t>8/24/2010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E140B5-F7EA-4DB0-88F8-B1D8137F17E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30E5AE-B8DE-461F-B5FE-AA3D9833F87F}" type="datetimeFigureOut">
              <a:rPr lang="en-US"/>
              <a:pPr>
                <a:defRPr/>
              </a:pPr>
              <a:t>8/24/2010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ECEC9A-BFEE-48B5-861F-764EBE6B9CF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73E0E6-6CF7-4F48-84CD-08DEED04A323}" type="datetimeFigureOut">
              <a:rPr lang="en-US"/>
              <a:pPr>
                <a:defRPr/>
              </a:pPr>
              <a:t>8/24/2010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A15DF0-4508-4432-BFBB-6ADD2705708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4C0999-C39D-42D5-9EB9-42FF75F11A79}" type="datetimeFigureOut">
              <a:rPr lang="en-US"/>
              <a:pPr>
                <a:defRPr/>
              </a:pPr>
              <a:t>8/24/2010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3C0013-47FD-499A-A567-5E099034118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76200"/>
            <a:ext cx="7010400" cy="685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143000"/>
            <a:ext cx="7772400" cy="5181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28 Mar 2010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CM Ginsburg LCWS2010@Beijing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97E33D-E1F9-4325-BEC8-A1F1277B7F8A}" type="slidenum">
              <a:rPr lang="en-US"/>
              <a:pPr>
                <a:defRPr/>
              </a:pPr>
              <a:t>‹#›</a:t>
            </a:fld>
            <a:endParaRPr lang="en-US">
              <a:latin typeface="Times" pitchFamily="18" charset="0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8D297C-6854-4F4D-BE31-813EDF32BDBA}" type="datetimeFigureOut">
              <a:rPr lang="en-US"/>
              <a:pPr>
                <a:defRPr/>
              </a:pPr>
              <a:t>8/24/2010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529E26-E115-4061-A772-594B54E052F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0BD250-3E58-4452-B769-69CF0FC1345C}" type="datetimeFigureOut">
              <a:rPr lang="en-US"/>
              <a:pPr>
                <a:defRPr/>
              </a:pPr>
              <a:t>8/24/2010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E542A5-40C3-4F21-AC05-06E298DC93A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94C3F2-1631-4CB0-AD6A-13196E334F4A}" type="datetimeFigureOut">
              <a:rPr lang="en-US"/>
              <a:pPr>
                <a:defRPr/>
              </a:pPr>
              <a:t>8/24/2010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A75C24-9434-46DB-A9CC-7CA2A680E91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CC1F5A-3B61-4001-A676-678839B07570}" type="datetimeFigureOut">
              <a:rPr lang="en-US"/>
              <a:pPr>
                <a:defRPr/>
              </a:pPr>
              <a:t>8/24/2010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13116A-2257-4209-9FFE-BE5E830D327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176DD5-08A6-42F2-A6F0-AB2ADE9D4F4F}" type="datetimeFigureOut">
              <a:rPr lang="en-US"/>
              <a:pPr>
                <a:defRPr/>
              </a:pPr>
              <a:t>8/24/2010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3A0002-596C-4914-8E8B-AD3B17F3FA6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23 Aug 2010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CM Ginsburg SRF Mtg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392E90-7ADD-4A86-8B82-E25A545C411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23 Aug 2010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CM Ginsburg SRF Mtg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FFDC8C-AC5C-472D-ACC6-73462700106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23 Aug 2010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CM Ginsburg SRF Mtg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C71153-EFCD-4EBE-85AF-7B67A626180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23 Aug 2010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CM Ginsburg SRF Mtg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3E2290-7405-4544-9692-2035BA2AD02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23 Aug 2010</a:t>
            </a: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CM Ginsburg SRF Mtg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2DD4C5-33FE-45C9-AE58-113A5418439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34F389-DA3F-4DDA-AC93-9F45719C6773}" type="datetimeFigureOut">
              <a:rPr lang="en-US"/>
              <a:pPr>
                <a:defRPr/>
              </a:pPr>
              <a:t>8/24/2010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4C9FAF-990B-4542-9ADB-7FB02B36B1B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23 Aug 2010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CM Ginsburg SRF Mtg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6F6E02-F456-48CF-A427-53C00457E6F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23 Aug 2010</a:t>
            </a: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CM Ginsburg SRF Mtg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57AA85-0627-4F21-8C78-70D137858C8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23 Aug 2010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CM Ginsburg SRF Mtg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3F305B-8B05-41B4-9E08-7608B740D3F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23 Aug 2010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CM Ginsburg SRF Mtg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73AD54-3A54-4EAF-8D00-55BED464706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23 Aug 2010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CM Ginsburg SRF Mtg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6809E4-B636-45BB-8607-1EFE89B8C96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23 Aug 2010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CM Ginsburg SRF Mtg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3FE82C-C537-4975-AE8D-2EAEA2EB8C7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28 Mar 2010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CM Ginsburg LCWS2010@Beijing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A9E975-D9F8-44FC-BBBA-94BED974EA4F}" type="slidenum">
              <a:rPr lang="en-US"/>
              <a:pPr>
                <a:defRPr/>
              </a:pPr>
              <a:t>‹#›</a:t>
            </a:fld>
            <a:endParaRPr lang="en-US">
              <a:latin typeface="Times" pitchFamily="18" charset="0"/>
            </a:endParaRPr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28 Mar 2010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CM Ginsburg LCWS2010@Beijing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615851-70D5-4917-83AA-7D3BFDBC6BF3}" type="slidenum">
              <a:rPr lang="en-US"/>
              <a:pPr>
                <a:defRPr/>
              </a:pPr>
              <a:t>‹#›</a:t>
            </a:fld>
            <a:endParaRPr lang="en-US">
              <a:latin typeface="Times" pitchFamily="18" charset="0"/>
            </a:endParaRPr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28 Mar 2010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CM Ginsburg LCWS2010@Beijing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164347-2B9D-4F7E-A646-E49F1910E8DF}" type="slidenum">
              <a:rPr lang="en-US"/>
              <a:pPr>
                <a:defRPr/>
              </a:pPr>
              <a:t>‹#›</a:t>
            </a:fld>
            <a:endParaRPr lang="en-US">
              <a:latin typeface="Times" pitchFamily="18" charset="0"/>
            </a:endParaRPr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143000"/>
            <a:ext cx="3810000" cy="5181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143000"/>
            <a:ext cx="3810000" cy="5181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28 Mar 2010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CM Ginsburg LCWS2010@Beijing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8F3144-6A4A-47A8-A725-D77E52FE88E1}" type="slidenum">
              <a:rPr lang="en-US"/>
              <a:pPr>
                <a:defRPr/>
              </a:pPr>
              <a:t>‹#›</a:t>
            </a:fld>
            <a:endParaRPr lang="en-US">
              <a:latin typeface="Times" pitchFamily="18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A4F708-E4CE-4F6B-8E05-3BEC2ABF4D08}" type="datetimeFigureOut">
              <a:rPr lang="en-US"/>
              <a:pPr>
                <a:defRPr/>
              </a:pPr>
              <a:t>8/24/2010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2B6BC5-C810-4AB4-A795-8024B5483F6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28 Mar 2010</a:t>
            </a: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CM Ginsburg LCWS2010@Beijing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3FC136-8759-47AC-AEBE-540F005379D1}" type="slidenum">
              <a:rPr lang="en-US"/>
              <a:pPr>
                <a:defRPr/>
              </a:pPr>
              <a:t>‹#›</a:t>
            </a:fld>
            <a:endParaRPr lang="en-US">
              <a:latin typeface="Times" pitchFamily="18" charset="0"/>
            </a:endParaRPr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28 Mar 2010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CM Ginsburg LCWS2010@Beijing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E543C2-6551-422F-83F1-4F8329F3EAF9}" type="slidenum">
              <a:rPr lang="en-US"/>
              <a:pPr>
                <a:defRPr/>
              </a:pPr>
              <a:t>‹#›</a:t>
            </a:fld>
            <a:endParaRPr lang="en-US">
              <a:latin typeface="Times" pitchFamily="18" charset="0"/>
            </a:endParaRPr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28 Mar 2010</a:t>
            </a: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CM Ginsburg LCWS2010@Beijing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502B15-A435-4C6C-8576-CE9C8380A97E}" type="slidenum">
              <a:rPr lang="en-US"/>
              <a:pPr>
                <a:defRPr/>
              </a:pPr>
              <a:t>‹#›</a:t>
            </a:fld>
            <a:endParaRPr lang="en-US">
              <a:latin typeface="Times" pitchFamily="18" charset="0"/>
            </a:endParaRPr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28 Mar 2010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CM Ginsburg LCWS2010@Beijing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377E96-B858-47AA-9253-943742CB3581}" type="slidenum">
              <a:rPr lang="en-US"/>
              <a:pPr>
                <a:defRPr/>
              </a:pPr>
              <a:t>‹#›</a:t>
            </a:fld>
            <a:endParaRPr lang="en-US">
              <a:latin typeface="Times" pitchFamily="18" charset="0"/>
            </a:endParaRPr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28 Mar 2010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CM Ginsburg LCWS2010@Beijing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5ECD5A-F588-4CF4-906C-27A19BBC2CFE}" type="slidenum">
              <a:rPr lang="en-US"/>
              <a:pPr>
                <a:defRPr/>
              </a:pPr>
              <a:t>‹#›</a:t>
            </a:fld>
            <a:endParaRPr lang="en-US">
              <a:latin typeface="Times" pitchFamily="18" charset="0"/>
            </a:endParaRPr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28 Mar 2010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CM Ginsburg LCWS2010@Beijing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287ABA-B874-4402-B533-2C6F9C527E1B}" type="slidenum">
              <a:rPr lang="en-US"/>
              <a:pPr>
                <a:defRPr/>
              </a:pPr>
              <a:t>‹#›</a:t>
            </a:fld>
            <a:endParaRPr lang="en-US">
              <a:latin typeface="Times" pitchFamily="18" charset="0"/>
            </a:endParaRPr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76200"/>
            <a:ext cx="1943100" cy="6248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76200"/>
            <a:ext cx="5676900" cy="6248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28 Mar 2010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CM Ginsburg LCWS2010@Beijing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2C58A5-33F8-43E9-8C46-9653B95AF3EF}" type="slidenum">
              <a:rPr lang="en-US"/>
              <a:pPr>
                <a:defRPr/>
              </a:pPr>
              <a:t>‹#›</a:t>
            </a:fld>
            <a:endParaRPr lang="en-US">
              <a:latin typeface="Times" pitchFamily="18" charset="0"/>
            </a:endParaRPr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16 Aug 2010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CM Ginsburg SRF Mtg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0B5889-65D0-4016-B29D-82C7B9473F1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16 Aug 2010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CM Ginsburg SRF Mtg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CBA5C4-83B0-4E9F-8CD5-5F75A042013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16 Aug 2010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CM Ginsburg SRF Mtg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7AE883-0937-4EA4-A9EC-F1E2231F10E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3C5789-ACDE-4C62-937C-5F38D98FFCD9}" type="datetimeFigureOut">
              <a:rPr lang="en-US"/>
              <a:pPr>
                <a:defRPr/>
              </a:pPr>
              <a:t>8/24/2010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289157-DE1F-4D47-BB39-6411689D9E0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16 Aug 2010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CM Ginsburg SRF Mtg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37F6D9-2385-4133-BCA9-E1008B940B6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16 Aug 2010</a:t>
            </a: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CM Ginsburg SRF Mtg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38578D-CE54-4F00-8ED5-CDD68D0E8C5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16 Aug 2010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CM Ginsburg SRF Mtg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872D4B-211F-452E-A98C-86232CE8022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16 Aug 2010</a:t>
            </a: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CM Ginsburg SRF Mtg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B78536-2541-4507-A2C6-37E2CEEF1BC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16 Aug 2010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CM Ginsburg SRF Mtg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10EFC9-FCB1-4D3A-85FA-0F1E5C28B36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16 Aug 2010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CM Ginsburg SRF Mtg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56516B-F1D7-46B9-B1CD-8AD96552121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16 Aug 2010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CM Ginsburg SRF Mtg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30C83A-90D7-4617-A58D-DF6BBC05A0B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16 Aug 2010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CM Ginsburg SRF Mtg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CF59CD-5CD4-4F19-AB85-DBD91D1275C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 rtl="0"/>
            <a:fld id="{78FA909D-9021-4716-94ED-BDB621738C55}" type="datetimeFigureOut">
              <a:rPr lang="en-US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l" rtl="0"/>
              <a:t>8/24/2010</a:t>
            </a:fld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 rtl="0"/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rtl="0"/>
            <a:fld id="{82CE966E-8852-47F1-921B-E4E02F9E23F8}" type="slidenum">
              <a:rPr lang="en-US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r" rtl="0"/>
              <a:t>‹#›</a:t>
            </a:fld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 rtl="0"/>
            <a:fld id="{78FA909D-9021-4716-94ED-BDB621738C55}" type="datetimeFigureOut">
              <a:rPr lang="en-US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l" rtl="0"/>
              <a:t>8/24/2010</a:t>
            </a:fld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 rtl="0"/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rtl="0"/>
            <a:fld id="{82CE966E-8852-47F1-921B-E4E02F9E23F8}" type="slidenum">
              <a:rPr lang="en-US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r" rtl="0"/>
              <a:t>‹#›</a:t>
            </a:fld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BD17B0-8FE7-4ECB-A431-69076BF1C6E4}" type="datetimeFigureOut">
              <a:rPr lang="en-US"/>
              <a:pPr>
                <a:defRPr/>
              </a:pPr>
              <a:t>8/24/2010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7EC3A4-B712-476F-BB91-B561916C179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 rtl="0"/>
            <a:fld id="{78FA909D-9021-4716-94ED-BDB621738C55}" type="datetimeFigureOut">
              <a:rPr lang="en-US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l" rtl="0"/>
              <a:t>8/24/2010</a:t>
            </a:fld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 rtl="0"/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rtl="0"/>
            <a:fld id="{82CE966E-8852-47F1-921B-E4E02F9E23F8}" type="slidenum">
              <a:rPr lang="en-US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r" rtl="0"/>
              <a:t>‹#›</a:t>
            </a:fld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 rtl="0"/>
            <a:fld id="{78FA909D-9021-4716-94ED-BDB621738C55}" type="datetimeFigureOut">
              <a:rPr lang="en-US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l" rtl="0"/>
              <a:t>8/24/2010</a:t>
            </a:fld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 rtl="0"/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rtl="0"/>
            <a:fld id="{82CE966E-8852-47F1-921B-E4E02F9E23F8}" type="slidenum">
              <a:rPr lang="en-US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r" rtl="0"/>
              <a:t>‹#›</a:t>
            </a:fld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 rtl="0"/>
            <a:fld id="{78FA909D-9021-4716-94ED-BDB621738C55}" type="datetimeFigureOut">
              <a:rPr lang="en-US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l" rtl="0"/>
              <a:t>8/24/2010</a:t>
            </a:fld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 rtl="0"/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rtl="0"/>
            <a:fld id="{82CE966E-8852-47F1-921B-E4E02F9E23F8}" type="slidenum">
              <a:rPr lang="en-US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r" rtl="0"/>
              <a:t>‹#›</a:t>
            </a:fld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 rtl="0"/>
            <a:fld id="{78FA909D-9021-4716-94ED-BDB621738C55}" type="datetimeFigureOut">
              <a:rPr lang="en-US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l" rtl="0"/>
              <a:t>8/24/2010</a:t>
            </a:fld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 rtl="0"/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rtl="0"/>
            <a:fld id="{82CE966E-8852-47F1-921B-E4E02F9E23F8}" type="slidenum">
              <a:rPr lang="en-US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r" rtl="0"/>
              <a:t>‹#›</a:t>
            </a:fld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 rtl="0"/>
            <a:fld id="{78FA909D-9021-4716-94ED-BDB621738C55}" type="datetimeFigureOut">
              <a:rPr lang="en-US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l" rtl="0"/>
              <a:t>8/24/2010</a:t>
            </a:fld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 rtl="0"/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rtl="0"/>
            <a:fld id="{82CE966E-8852-47F1-921B-E4E02F9E23F8}" type="slidenum">
              <a:rPr lang="en-US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r" rtl="0"/>
              <a:t>‹#›</a:t>
            </a:fld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 rtl="0"/>
            <a:fld id="{78FA909D-9021-4716-94ED-BDB621738C55}" type="datetimeFigureOut">
              <a:rPr lang="en-US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l" rtl="0"/>
              <a:t>8/24/2010</a:t>
            </a:fld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 rtl="0"/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rtl="0"/>
            <a:fld id="{82CE966E-8852-47F1-921B-E4E02F9E23F8}" type="slidenum">
              <a:rPr lang="en-US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r" rtl="0"/>
              <a:t>‹#›</a:t>
            </a:fld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 rtl="0"/>
            <a:fld id="{78FA909D-9021-4716-94ED-BDB621738C55}" type="datetimeFigureOut">
              <a:rPr lang="en-US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l" rtl="0"/>
              <a:t>8/24/2010</a:t>
            </a:fld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 rtl="0"/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rtl="0"/>
            <a:fld id="{82CE966E-8852-47F1-921B-E4E02F9E23F8}" type="slidenum">
              <a:rPr lang="en-US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r" rtl="0"/>
              <a:t>‹#›</a:t>
            </a:fld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 rtl="0"/>
            <a:fld id="{78FA909D-9021-4716-94ED-BDB621738C55}" type="datetimeFigureOut">
              <a:rPr lang="en-US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l" rtl="0"/>
              <a:t>8/24/2010</a:t>
            </a:fld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 rtl="0"/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rtl="0"/>
            <a:fld id="{82CE966E-8852-47F1-921B-E4E02F9E23F8}" type="slidenum">
              <a:rPr lang="en-US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r" rtl="0"/>
              <a:t>‹#›</a:t>
            </a:fld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 rtl="0"/>
            <a:fld id="{78FA909D-9021-4716-94ED-BDB621738C55}" type="datetimeFigureOut">
              <a:rPr lang="en-US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l" rtl="0"/>
              <a:t>8/24/2010</a:t>
            </a:fld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 rtl="0"/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rtl="0"/>
            <a:fld id="{82CE966E-8852-47F1-921B-E4E02F9E23F8}" type="slidenum">
              <a:rPr lang="en-US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r" rtl="0"/>
              <a:t>‹#›</a:t>
            </a:fld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400" kern="120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t>10 Feb 2010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400" kern="120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t>CM Ginsburg Cavity Scheduling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  <a:defRPr/>
            </a:pPr>
            <a:fld id="{936EF781-C9FF-4B8D-B0F0-D7510684E7B6}" type="slidenum">
              <a:rPr lang="en-US" sz="1400" kern="120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1400" kern="1200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3DFF69-025F-451F-9721-0EDFCD3AA9FB}" type="datetimeFigureOut">
              <a:rPr lang="en-US"/>
              <a:pPr>
                <a:defRPr/>
              </a:pPr>
              <a:t>8/24/2010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CF081B-40D0-4F57-9E5D-EC3AE99665B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400" kern="120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t>10 Feb 2010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400" kern="120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t>CM Ginsburg Cavity Scheduling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  <a:defRPr/>
            </a:pPr>
            <a:fld id="{8C04BAD4-634A-4E91-BAA6-5F4406C723C7}" type="slidenum">
              <a:rPr lang="en-US" sz="1400" kern="120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1400" kern="1200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400" kern="120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t>10 Feb 2010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400" kern="120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t>CM Ginsburg Cavity Scheduling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  <a:defRPr/>
            </a:pPr>
            <a:fld id="{33E23801-7006-4C16-9D5D-15CBD2246266}" type="slidenum">
              <a:rPr lang="en-US" sz="1400" kern="120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1400" kern="1200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400" kern="120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t>10 Feb 2010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400" kern="120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t>CM Ginsburg Cavity Scheduling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  <a:defRPr/>
            </a:pPr>
            <a:fld id="{D010C9FC-25D5-48C2-A618-1330A4F31E2D}" type="slidenum">
              <a:rPr lang="en-US" sz="1400" kern="120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1400" kern="1200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400" kern="120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t>10 Feb 2010</a:t>
            </a: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400" kern="120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t>CM Ginsburg Cavity Scheduling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  <a:defRPr/>
            </a:pPr>
            <a:fld id="{C1A9B35F-C0B5-462C-851D-D965DD48953B}" type="slidenum">
              <a:rPr lang="en-US" sz="1400" kern="120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1400" kern="1200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400" kern="120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t>10 Feb 2010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400" kern="120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t>CM Ginsburg Cavity Scheduling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  <a:defRPr/>
            </a:pPr>
            <a:fld id="{4C0397D0-62D7-4174-84E1-BCBF1256EDE3}" type="slidenum">
              <a:rPr lang="en-US" sz="1400" kern="120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1400" kern="1200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400" kern="120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t>10 Feb 2010</a:t>
            </a: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400" kern="120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t>CM Ginsburg Cavity Scheduling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  <a:defRPr/>
            </a:pPr>
            <a:fld id="{830E3E98-C0DA-41D9-8BF0-1665798774ED}" type="slidenum">
              <a:rPr lang="en-US" sz="1400" kern="120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1400" kern="1200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400" kern="120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t>10 Feb 2010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400" kern="120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t>CM Ginsburg Cavity Scheduling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  <a:defRPr/>
            </a:pPr>
            <a:fld id="{30307B76-9778-4497-9EF1-F51B9DCEB5CD}" type="slidenum">
              <a:rPr lang="en-US" sz="1400" kern="120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1400" kern="1200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400" kern="120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t>10 Feb 2010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400" kern="120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t>CM Ginsburg Cavity Scheduling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  <a:defRPr/>
            </a:pPr>
            <a:fld id="{42141157-8272-4504-A527-C0A6D156547F}" type="slidenum">
              <a:rPr lang="en-US" sz="1400" kern="120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1400" kern="1200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400" kern="120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t>10 Feb 2010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400" kern="120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t>CM Ginsburg Cavity Scheduling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  <a:defRPr/>
            </a:pPr>
            <a:fld id="{D776A063-6294-4D4A-B2DF-8C20636E5264}" type="slidenum">
              <a:rPr lang="en-US" sz="1400" kern="120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1400" kern="1200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400" kern="120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t>10 Feb 2010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400" kern="120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t>CM Ginsburg Cavity Scheduling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  <a:defRPr/>
            </a:pPr>
            <a:fld id="{7402749C-0F7B-44C3-8C04-38680074670C}" type="slidenum">
              <a:rPr lang="en-US" sz="1400" kern="120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1400" kern="1200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EE497B-1517-4737-844A-199B9E25ABB7}" type="datetimeFigureOut">
              <a:rPr lang="en-US"/>
              <a:pPr>
                <a:defRPr/>
              </a:pPr>
              <a:t>8/24/2010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FC579B-8E53-46FC-898E-87466B3E692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b="1" kern="1200">
                <a:solidFill>
                  <a:srgbClr val="800000"/>
                </a:solidFill>
                <a:latin typeface="Arial Rounded MT Bold"/>
                <a:ea typeface="+mn-ea"/>
                <a:cs typeface="+mn-cs"/>
              </a:rPr>
              <a:t>28 Mar 2010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b="1" kern="1200">
                <a:solidFill>
                  <a:srgbClr val="800000"/>
                </a:solidFill>
                <a:latin typeface="Arial Rounded MT Bold"/>
                <a:ea typeface="+mn-ea"/>
                <a:cs typeface="+mn-cs"/>
              </a:rPr>
              <a:t>CM Ginsburg LCWS2010@Beijing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E5BAFD77-522E-480A-9527-E9125FD8B549}" type="slidenum">
              <a:rPr lang="en-US" sz="1000" b="1" kern="1200">
                <a:solidFill>
                  <a:srgbClr val="800000"/>
                </a:solidFill>
                <a:latin typeface="Arial Rounded MT Bold"/>
                <a:ea typeface="+mn-ea"/>
                <a:cs typeface="+mn-cs"/>
              </a:rPr>
              <a:pPr algn="r" rtl="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1000" b="1" kern="1200">
              <a:solidFill>
                <a:srgbClr val="800000"/>
              </a:solidFill>
              <a:latin typeface="Times" pitchFamily="18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b="1" kern="1200">
                <a:solidFill>
                  <a:srgbClr val="800000"/>
                </a:solidFill>
                <a:latin typeface="Arial Rounded MT Bold"/>
                <a:ea typeface="+mn-ea"/>
                <a:cs typeface="+mn-cs"/>
              </a:rPr>
              <a:t>28 Mar 2010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b="1" kern="1200">
                <a:solidFill>
                  <a:srgbClr val="800000"/>
                </a:solidFill>
                <a:latin typeface="Arial Rounded MT Bold"/>
                <a:ea typeface="+mn-ea"/>
                <a:cs typeface="+mn-cs"/>
              </a:rPr>
              <a:t>CM Ginsburg LCWS2010@Beijing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4A722E79-3046-46AC-8CD9-A73C76945DAD}" type="slidenum">
              <a:rPr lang="en-US" sz="1000" b="1" kern="1200">
                <a:solidFill>
                  <a:srgbClr val="800000"/>
                </a:solidFill>
                <a:latin typeface="Arial Rounded MT Bold"/>
                <a:ea typeface="+mn-ea"/>
                <a:cs typeface="+mn-cs"/>
              </a:rPr>
              <a:pPr algn="r" rtl="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1000" b="1" kern="1200">
              <a:solidFill>
                <a:srgbClr val="800000"/>
              </a:solidFill>
              <a:latin typeface="Times" pitchFamily="18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b="1" kern="1200">
                <a:solidFill>
                  <a:srgbClr val="800000"/>
                </a:solidFill>
                <a:latin typeface="Arial Rounded MT Bold"/>
                <a:ea typeface="+mn-ea"/>
                <a:cs typeface="+mn-cs"/>
              </a:rPr>
              <a:t>28 Mar 2010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b="1" kern="1200">
                <a:solidFill>
                  <a:srgbClr val="800000"/>
                </a:solidFill>
                <a:latin typeface="Arial Rounded MT Bold"/>
                <a:ea typeface="+mn-ea"/>
                <a:cs typeface="+mn-cs"/>
              </a:rPr>
              <a:t>CM Ginsburg LCWS2010@Beijing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DEE87B15-BEEC-4EED-B9D0-169EEFBF0895}" type="slidenum">
              <a:rPr lang="en-US" sz="1000" b="1" kern="1200">
                <a:solidFill>
                  <a:srgbClr val="800000"/>
                </a:solidFill>
                <a:latin typeface="Arial Rounded MT Bold"/>
                <a:ea typeface="+mn-ea"/>
                <a:cs typeface="+mn-cs"/>
              </a:rPr>
              <a:pPr algn="r" rtl="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1000" b="1" kern="1200">
              <a:solidFill>
                <a:srgbClr val="800000"/>
              </a:solidFill>
              <a:latin typeface="Times" pitchFamily="18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143000"/>
            <a:ext cx="3810000" cy="5181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143000"/>
            <a:ext cx="3810000" cy="5181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b="1" kern="1200">
                <a:solidFill>
                  <a:srgbClr val="800000"/>
                </a:solidFill>
                <a:latin typeface="Arial Rounded MT Bold"/>
                <a:ea typeface="+mn-ea"/>
                <a:cs typeface="+mn-cs"/>
              </a:rPr>
              <a:t>28 Mar 2010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b="1" kern="1200">
                <a:solidFill>
                  <a:srgbClr val="800000"/>
                </a:solidFill>
                <a:latin typeface="Arial Rounded MT Bold"/>
                <a:ea typeface="+mn-ea"/>
                <a:cs typeface="+mn-cs"/>
              </a:rPr>
              <a:t>CM Ginsburg LCWS2010@Beijing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62AFEE95-BF3D-4A4D-9811-BBBE1C0A760C}" type="slidenum">
              <a:rPr lang="en-US" sz="1000" b="1" kern="1200">
                <a:solidFill>
                  <a:srgbClr val="800000"/>
                </a:solidFill>
                <a:latin typeface="Arial Rounded MT Bold"/>
                <a:ea typeface="+mn-ea"/>
                <a:cs typeface="+mn-cs"/>
              </a:rPr>
              <a:pPr algn="r" rtl="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1000" b="1" kern="1200">
              <a:solidFill>
                <a:srgbClr val="800000"/>
              </a:solidFill>
              <a:latin typeface="Times" pitchFamily="18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b="1" kern="1200">
                <a:solidFill>
                  <a:srgbClr val="800000"/>
                </a:solidFill>
                <a:latin typeface="Arial Rounded MT Bold"/>
                <a:ea typeface="+mn-ea"/>
                <a:cs typeface="+mn-cs"/>
              </a:rPr>
              <a:t>28 Mar 2010</a:t>
            </a: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b="1" kern="1200">
                <a:solidFill>
                  <a:srgbClr val="800000"/>
                </a:solidFill>
                <a:latin typeface="Arial Rounded MT Bold"/>
                <a:ea typeface="+mn-ea"/>
                <a:cs typeface="+mn-cs"/>
              </a:rPr>
              <a:t>CM Ginsburg LCWS2010@Beijing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91CCF5FD-AE04-4C52-8D97-23B8A5000727}" type="slidenum">
              <a:rPr lang="en-US" sz="1000" b="1" kern="1200">
                <a:solidFill>
                  <a:srgbClr val="800000"/>
                </a:solidFill>
                <a:latin typeface="Arial Rounded MT Bold"/>
                <a:ea typeface="+mn-ea"/>
                <a:cs typeface="+mn-cs"/>
              </a:rPr>
              <a:pPr algn="r" rtl="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1000" b="1" kern="1200">
              <a:solidFill>
                <a:srgbClr val="800000"/>
              </a:solidFill>
              <a:latin typeface="Times" pitchFamily="18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b="1" kern="1200">
                <a:solidFill>
                  <a:srgbClr val="800000"/>
                </a:solidFill>
                <a:latin typeface="Arial Rounded MT Bold"/>
                <a:ea typeface="+mn-ea"/>
                <a:cs typeface="+mn-cs"/>
              </a:rPr>
              <a:t>28 Mar 2010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b="1" kern="1200">
                <a:solidFill>
                  <a:srgbClr val="800000"/>
                </a:solidFill>
                <a:latin typeface="Arial Rounded MT Bold"/>
                <a:ea typeface="+mn-ea"/>
                <a:cs typeface="+mn-cs"/>
              </a:rPr>
              <a:t>CM Ginsburg LCWS2010@Beijing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735BDA85-CCD6-4A5C-9140-38255FC324F2}" type="slidenum">
              <a:rPr lang="en-US" sz="1000" b="1" kern="1200">
                <a:solidFill>
                  <a:srgbClr val="800000"/>
                </a:solidFill>
                <a:latin typeface="Arial Rounded MT Bold"/>
                <a:ea typeface="+mn-ea"/>
                <a:cs typeface="+mn-cs"/>
              </a:rPr>
              <a:pPr algn="r" rtl="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1000" b="1" kern="1200">
              <a:solidFill>
                <a:srgbClr val="800000"/>
              </a:solidFill>
              <a:latin typeface="Times" pitchFamily="18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b="1" kern="1200">
                <a:solidFill>
                  <a:srgbClr val="800000"/>
                </a:solidFill>
                <a:latin typeface="Arial Rounded MT Bold"/>
                <a:ea typeface="+mn-ea"/>
                <a:cs typeface="+mn-cs"/>
              </a:rPr>
              <a:t>28 Mar 2010</a:t>
            </a: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b="1" kern="1200">
                <a:solidFill>
                  <a:srgbClr val="800000"/>
                </a:solidFill>
                <a:latin typeface="Arial Rounded MT Bold"/>
                <a:ea typeface="+mn-ea"/>
                <a:cs typeface="+mn-cs"/>
              </a:rPr>
              <a:t>CM Ginsburg LCWS2010@Beijing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28A9D442-091C-45C5-A8A9-D925DAB8A07B}" type="slidenum">
              <a:rPr lang="en-US" sz="1000" b="1" kern="1200">
                <a:solidFill>
                  <a:srgbClr val="800000"/>
                </a:solidFill>
                <a:latin typeface="Arial Rounded MT Bold"/>
                <a:ea typeface="+mn-ea"/>
                <a:cs typeface="+mn-cs"/>
              </a:rPr>
              <a:pPr algn="r" rtl="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1000" b="1" kern="1200">
              <a:solidFill>
                <a:srgbClr val="800000"/>
              </a:solidFill>
              <a:latin typeface="Times" pitchFamily="18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b="1" kern="1200">
                <a:solidFill>
                  <a:srgbClr val="800000"/>
                </a:solidFill>
                <a:latin typeface="Arial Rounded MT Bold"/>
                <a:ea typeface="+mn-ea"/>
                <a:cs typeface="+mn-cs"/>
              </a:rPr>
              <a:t>28 Mar 2010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b="1" kern="1200">
                <a:solidFill>
                  <a:srgbClr val="800000"/>
                </a:solidFill>
                <a:latin typeface="Arial Rounded MT Bold"/>
                <a:ea typeface="+mn-ea"/>
                <a:cs typeface="+mn-cs"/>
              </a:rPr>
              <a:t>CM Ginsburg LCWS2010@Beijing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FFD9FACB-D338-46F9-BD83-B69FEBF7115F}" type="slidenum">
              <a:rPr lang="en-US" sz="1000" b="1" kern="1200">
                <a:solidFill>
                  <a:srgbClr val="800000"/>
                </a:solidFill>
                <a:latin typeface="Arial Rounded MT Bold"/>
                <a:ea typeface="+mn-ea"/>
                <a:cs typeface="+mn-cs"/>
              </a:rPr>
              <a:pPr algn="r" rtl="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1000" b="1" kern="1200">
              <a:solidFill>
                <a:srgbClr val="800000"/>
              </a:solidFill>
              <a:latin typeface="Times" pitchFamily="18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b="1" kern="1200">
                <a:solidFill>
                  <a:srgbClr val="800000"/>
                </a:solidFill>
                <a:latin typeface="Arial Rounded MT Bold"/>
                <a:ea typeface="+mn-ea"/>
                <a:cs typeface="+mn-cs"/>
              </a:rPr>
              <a:t>28 Mar 2010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b="1" kern="1200">
                <a:solidFill>
                  <a:srgbClr val="800000"/>
                </a:solidFill>
                <a:latin typeface="Arial Rounded MT Bold"/>
                <a:ea typeface="+mn-ea"/>
                <a:cs typeface="+mn-cs"/>
              </a:rPr>
              <a:t>CM Ginsburg LCWS2010@Beijing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7904C96B-3418-4E73-B674-AC9D94FA8AA2}" type="slidenum">
              <a:rPr lang="en-US" sz="1000" b="1" kern="1200">
                <a:solidFill>
                  <a:srgbClr val="800000"/>
                </a:solidFill>
                <a:latin typeface="Arial Rounded MT Bold"/>
                <a:ea typeface="+mn-ea"/>
                <a:cs typeface="+mn-cs"/>
              </a:rPr>
              <a:pPr algn="r" rtl="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1000" b="1" kern="1200">
              <a:solidFill>
                <a:srgbClr val="800000"/>
              </a:solidFill>
              <a:latin typeface="Times" pitchFamily="18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b="1" kern="1200">
                <a:solidFill>
                  <a:srgbClr val="800000"/>
                </a:solidFill>
                <a:latin typeface="Arial Rounded MT Bold"/>
                <a:ea typeface="+mn-ea"/>
                <a:cs typeface="+mn-cs"/>
              </a:rPr>
              <a:t>28 Mar 2010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b="1" kern="1200">
                <a:solidFill>
                  <a:srgbClr val="800000"/>
                </a:solidFill>
                <a:latin typeface="Arial Rounded MT Bold"/>
                <a:ea typeface="+mn-ea"/>
                <a:cs typeface="+mn-cs"/>
              </a:rPr>
              <a:t>CM Ginsburg LCWS2010@Beijing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6CCE5BF7-BA1F-447E-9917-9E369297FCA2}" type="slidenum">
              <a:rPr lang="en-US" sz="1000" b="1" kern="1200">
                <a:solidFill>
                  <a:srgbClr val="800000"/>
                </a:solidFill>
                <a:latin typeface="Arial Rounded MT Bold"/>
                <a:ea typeface="+mn-ea"/>
                <a:cs typeface="+mn-cs"/>
              </a:rPr>
              <a:pPr algn="r" rtl="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1000" b="1" kern="1200">
              <a:solidFill>
                <a:srgbClr val="800000"/>
              </a:solidFill>
              <a:latin typeface="Times" pitchFamily="18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6160DC-0145-44C6-820E-E22F4BCDD378}" type="datetimeFigureOut">
              <a:rPr lang="en-US"/>
              <a:pPr>
                <a:defRPr/>
              </a:pPr>
              <a:t>8/24/2010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C82811-46C0-46BB-A33A-440A137A57D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76200"/>
            <a:ext cx="1943100" cy="6248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76200"/>
            <a:ext cx="5676900" cy="6248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b="1" kern="1200">
                <a:solidFill>
                  <a:srgbClr val="800000"/>
                </a:solidFill>
                <a:latin typeface="Arial Rounded MT Bold"/>
                <a:ea typeface="+mn-ea"/>
                <a:cs typeface="+mn-cs"/>
              </a:rPr>
              <a:t>28 Mar 2010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b="1" kern="1200">
                <a:solidFill>
                  <a:srgbClr val="800000"/>
                </a:solidFill>
                <a:latin typeface="Arial Rounded MT Bold"/>
                <a:ea typeface="+mn-ea"/>
                <a:cs typeface="+mn-cs"/>
              </a:rPr>
              <a:t>CM Ginsburg LCWS2010@Beijing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EB671558-5FCD-4E9D-98D6-B9553ADCF4DF}" type="slidenum">
              <a:rPr lang="en-US" sz="1000" b="1" kern="1200">
                <a:solidFill>
                  <a:srgbClr val="800000"/>
                </a:solidFill>
                <a:latin typeface="Arial Rounded MT Bold"/>
                <a:ea typeface="+mn-ea"/>
                <a:cs typeface="+mn-cs"/>
              </a:rPr>
              <a:pPr algn="r" rtl="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1000" b="1" kern="1200">
              <a:solidFill>
                <a:srgbClr val="800000"/>
              </a:solidFill>
              <a:latin typeface="Times" pitchFamily="18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wmf"/><Relationship Id="rId5" Type="http://schemas.openxmlformats.org/officeDocument/2006/relationships/image" Target="../media/image2.jpeg"/><Relationship Id="rId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3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8.xml"/><Relationship Id="rId7" Type="http://schemas.openxmlformats.org/officeDocument/2006/relationships/slideLayout" Target="../slideLayouts/slideLayout42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37.xml"/><Relationship Id="rId1" Type="http://schemas.openxmlformats.org/officeDocument/2006/relationships/slideLayout" Target="../slideLayouts/slideLayout36.xml"/><Relationship Id="rId6" Type="http://schemas.openxmlformats.org/officeDocument/2006/relationships/slideLayout" Target="../slideLayouts/slideLayout41.xml"/><Relationship Id="rId11" Type="http://schemas.openxmlformats.org/officeDocument/2006/relationships/slideLayout" Target="../slideLayouts/slideLayout46.xml"/><Relationship Id="rId5" Type="http://schemas.openxmlformats.org/officeDocument/2006/relationships/slideLayout" Target="../slideLayouts/slideLayout40.xml"/><Relationship Id="rId15" Type="http://schemas.openxmlformats.org/officeDocument/2006/relationships/image" Target="../media/image3.wmf"/><Relationship Id="rId10" Type="http://schemas.openxmlformats.org/officeDocument/2006/relationships/slideLayout" Target="../slideLayouts/slideLayout45.xml"/><Relationship Id="rId4" Type="http://schemas.openxmlformats.org/officeDocument/2006/relationships/slideLayout" Target="../slideLayouts/slideLayout39.xml"/><Relationship Id="rId9" Type="http://schemas.openxmlformats.org/officeDocument/2006/relationships/slideLayout" Target="../slideLayouts/slideLayout44.xml"/><Relationship Id="rId14" Type="http://schemas.openxmlformats.org/officeDocument/2006/relationships/image" Target="../media/image2.jpeg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4.xml"/><Relationship Id="rId3" Type="http://schemas.openxmlformats.org/officeDocument/2006/relationships/slideLayout" Target="../slideLayouts/slideLayout49.xml"/><Relationship Id="rId7" Type="http://schemas.openxmlformats.org/officeDocument/2006/relationships/slideLayout" Target="../slideLayouts/slideLayout53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48.xml"/><Relationship Id="rId1" Type="http://schemas.openxmlformats.org/officeDocument/2006/relationships/slideLayout" Target="../slideLayouts/slideLayout47.xml"/><Relationship Id="rId6" Type="http://schemas.openxmlformats.org/officeDocument/2006/relationships/slideLayout" Target="../slideLayouts/slideLayout52.xml"/><Relationship Id="rId11" Type="http://schemas.openxmlformats.org/officeDocument/2006/relationships/slideLayout" Target="../slideLayouts/slideLayout57.xml"/><Relationship Id="rId5" Type="http://schemas.openxmlformats.org/officeDocument/2006/relationships/slideLayout" Target="../slideLayouts/slideLayout51.xml"/><Relationship Id="rId10" Type="http://schemas.openxmlformats.org/officeDocument/2006/relationships/slideLayout" Target="../slideLayouts/slideLayout56.xml"/><Relationship Id="rId4" Type="http://schemas.openxmlformats.org/officeDocument/2006/relationships/slideLayout" Target="../slideLayouts/slideLayout50.xml"/><Relationship Id="rId9" Type="http://schemas.openxmlformats.org/officeDocument/2006/relationships/slideLayout" Target="../slideLayouts/slideLayout55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5.xml"/><Relationship Id="rId3" Type="http://schemas.openxmlformats.org/officeDocument/2006/relationships/slideLayout" Target="../slideLayouts/slideLayout60.xml"/><Relationship Id="rId7" Type="http://schemas.openxmlformats.org/officeDocument/2006/relationships/slideLayout" Target="../slideLayouts/slideLayout64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59.xml"/><Relationship Id="rId1" Type="http://schemas.openxmlformats.org/officeDocument/2006/relationships/slideLayout" Target="../slideLayouts/slideLayout58.xml"/><Relationship Id="rId6" Type="http://schemas.openxmlformats.org/officeDocument/2006/relationships/slideLayout" Target="../slideLayouts/slideLayout63.xml"/><Relationship Id="rId11" Type="http://schemas.openxmlformats.org/officeDocument/2006/relationships/slideLayout" Target="../slideLayouts/slideLayout68.xml"/><Relationship Id="rId5" Type="http://schemas.openxmlformats.org/officeDocument/2006/relationships/slideLayout" Target="../slideLayouts/slideLayout62.xml"/><Relationship Id="rId10" Type="http://schemas.openxmlformats.org/officeDocument/2006/relationships/slideLayout" Target="../slideLayouts/slideLayout67.xml"/><Relationship Id="rId4" Type="http://schemas.openxmlformats.org/officeDocument/2006/relationships/slideLayout" Target="../slideLayouts/slideLayout61.xml"/><Relationship Id="rId9" Type="http://schemas.openxmlformats.org/officeDocument/2006/relationships/slideLayout" Target="../slideLayouts/slideLayout66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6.xml"/><Relationship Id="rId3" Type="http://schemas.openxmlformats.org/officeDocument/2006/relationships/slideLayout" Target="../slideLayouts/slideLayout71.xml"/><Relationship Id="rId7" Type="http://schemas.openxmlformats.org/officeDocument/2006/relationships/slideLayout" Target="../slideLayouts/slideLayout75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0.xml"/><Relationship Id="rId1" Type="http://schemas.openxmlformats.org/officeDocument/2006/relationships/slideLayout" Target="../slideLayouts/slideLayout69.xml"/><Relationship Id="rId6" Type="http://schemas.openxmlformats.org/officeDocument/2006/relationships/slideLayout" Target="../slideLayouts/slideLayout74.xml"/><Relationship Id="rId11" Type="http://schemas.openxmlformats.org/officeDocument/2006/relationships/slideLayout" Target="../slideLayouts/slideLayout79.xml"/><Relationship Id="rId5" Type="http://schemas.openxmlformats.org/officeDocument/2006/relationships/slideLayout" Target="../slideLayouts/slideLayout73.xml"/><Relationship Id="rId10" Type="http://schemas.openxmlformats.org/officeDocument/2006/relationships/slideLayout" Target="../slideLayouts/slideLayout78.xml"/><Relationship Id="rId4" Type="http://schemas.openxmlformats.org/officeDocument/2006/relationships/slideLayout" Target="../slideLayouts/slideLayout72.xml"/><Relationship Id="rId9" Type="http://schemas.openxmlformats.org/officeDocument/2006/relationships/slideLayout" Target="../slideLayouts/slideLayout77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7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82.xml"/><Relationship Id="rId7" Type="http://schemas.openxmlformats.org/officeDocument/2006/relationships/slideLayout" Target="../slideLayouts/slideLayout86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81.xml"/><Relationship Id="rId1" Type="http://schemas.openxmlformats.org/officeDocument/2006/relationships/slideLayout" Target="../slideLayouts/slideLayout80.xml"/><Relationship Id="rId6" Type="http://schemas.openxmlformats.org/officeDocument/2006/relationships/slideLayout" Target="../slideLayouts/slideLayout85.xml"/><Relationship Id="rId11" Type="http://schemas.openxmlformats.org/officeDocument/2006/relationships/slideLayout" Target="../slideLayouts/slideLayout90.xml"/><Relationship Id="rId5" Type="http://schemas.openxmlformats.org/officeDocument/2006/relationships/slideLayout" Target="../slideLayouts/slideLayout84.xml"/><Relationship Id="rId15" Type="http://schemas.openxmlformats.org/officeDocument/2006/relationships/image" Target="../media/image3.wmf"/><Relationship Id="rId10" Type="http://schemas.openxmlformats.org/officeDocument/2006/relationships/slideLayout" Target="../slideLayouts/slideLayout89.xml"/><Relationship Id="rId4" Type="http://schemas.openxmlformats.org/officeDocument/2006/relationships/slideLayout" Target="../slideLayouts/slideLayout83.xml"/><Relationship Id="rId9" Type="http://schemas.openxmlformats.org/officeDocument/2006/relationships/slideLayout" Target="../slideLayouts/slideLayout88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76200"/>
            <a:ext cx="70104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143000"/>
            <a:ext cx="7772400" cy="5181600"/>
          </a:xfrm>
          <a:prstGeom prst="rect">
            <a:avLst/>
          </a:prstGeom>
          <a:noFill/>
          <a:ln w="19050">
            <a:solidFill>
              <a:srgbClr val="0066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126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477000"/>
            <a:ext cx="1905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000">
                <a:solidFill>
                  <a:srgbClr val="800000"/>
                </a:solidFill>
                <a:latin typeface="Arial Rounded MT Bold" pitchFamily="34" charset="0"/>
              </a:defRPr>
            </a:lvl1pPr>
          </a:lstStyle>
          <a:p>
            <a:pPr>
              <a:defRPr/>
            </a:pPr>
            <a:r>
              <a:rPr lang="en-US"/>
              <a:t>28 Mar 2010</a:t>
            </a:r>
          </a:p>
        </p:txBody>
      </p:sp>
      <p:sp>
        <p:nvSpPr>
          <p:cNvPr id="1126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819400" y="6477000"/>
            <a:ext cx="3657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000">
                <a:solidFill>
                  <a:srgbClr val="800000"/>
                </a:solidFill>
                <a:latin typeface="Arial Rounded MT Bold" pitchFamily="34" charset="0"/>
              </a:defRPr>
            </a:lvl1pPr>
          </a:lstStyle>
          <a:p>
            <a:pPr>
              <a:defRPr/>
            </a:pPr>
            <a:r>
              <a:rPr lang="en-US"/>
              <a:t>CM Ginsburg LCWS2010@Beijing</a:t>
            </a:r>
          </a:p>
        </p:txBody>
      </p:sp>
      <p:sp>
        <p:nvSpPr>
          <p:cNvPr id="1127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1800" y="6477000"/>
            <a:ext cx="1905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000">
                <a:solidFill>
                  <a:srgbClr val="800000"/>
                </a:solidFill>
                <a:latin typeface="+mj-lt"/>
              </a:defRPr>
            </a:lvl1pPr>
          </a:lstStyle>
          <a:p>
            <a:pPr>
              <a:defRPr/>
            </a:pPr>
            <a:fld id="{2F8A5348-D2A0-41D3-B2A4-CE24DA8C1C09}" type="slidenum">
              <a:rPr lang="en-US"/>
              <a:pPr>
                <a:defRPr/>
              </a:pPr>
              <a:t>‹#›</a:t>
            </a:fld>
            <a:endParaRPr lang="en-US">
              <a:latin typeface="Times" pitchFamily="18" charset="0"/>
            </a:endParaRPr>
          </a:p>
        </p:txBody>
      </p:sp>
      <p:sp>
        <p:nvSpPr>
          <p:cNvPr id="11271" name="Line 7"/>
          <p:cNvSpPr>
            <a:spLocks noChangeShapeType="1"/>
          </p:cNvSpPr>
          <p:nvPr/>
        </p:nvSpPr>
        <p:spPr bwMode="auto">
          <a:xfrm>
            <a:off x="381000" y="6477000"/>
            <a:ext cx="8382000" cy="0"/>
          </a:xfrm>
          <a:prstGeom prst="line">
            <a:avLst/>
          </a:prstGeom>
          <a:noFill/>
          <a:ln w="19050">
            <a:solidFill>
              <a:srgbClr val="8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1272" name="Rectangle 8"/>
          <p:cNvSpPr>
            <a:spLocks noChangeArrowheads="1"/>
          </p:cNvSpPr>
          <p:nvPr/>
        </p:nvSpPr>
        <p:spPr bwMode="auto">
          <a:xfrm>
            <a:off x="76200" y="838200"/>
            <a:ext cx="8458200" cy="76200"/>
          </a:xfrm>
          <a:prstGeom prst="rect">
            <a:avLst/>
          </a:prstGeom>
          <a:solidFill>
            <a:srgbClr val="0000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1273" name="Rectangle 9"/>
          <p:cNvSpPr>
            <a:spLocks noChangeArrowheads="1"/>
          </p:cNvSpPr>
          <p:nvPr/>
        </p:nvSpPr>
        <p:spPr bwMode="auto">
          <a:xfrm>
            <a:off x="381000" y="990600"/>
            <a:ext cx="8458200" cy="76200"/>
          </a:xfrm>
          <a:prstGeom prst="rect">
            <a:avLst/>
          </a:prstGeom>
          <a:solidFill>
            <a:srgbClr val="3399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1274" name="Text Box 10"/>
          <p:cNvSpPr txBox="1">
            <a:spLocks noChangeArrowheads="1"/>
          </p:cNvSpPr>
          <p:nvPr/>
        </p:nvSpPr>
        <p:spPr bwMode="auto">
          <a:xfrm>
            <a:off x="8305800" y="-228600"/>
            <a:ext cx="914400" cy="976313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endParaRPr lang="en-US" sz="4800" b="0">
              <a:latin typeface="FermiLgo" pitchFamily="2" charset="0"/>
            </a:endParaRPr>
          </a:p>
          <a:p>
            <a:pPr algn="ctr">
              <a:defRPr/>
            </a:pPr>
            <a:r>
              <a:rPr lang="en-US" sz="1000" b="0">
                <a:solidFill>
                  <a:srgbClr val="CC0000"/>
                </a:solidFill>
                <a:latin typeface="Arial Rounded MT Bold" pitchFamily="34" charset="0"/>
              </a:rPr>
              <a:t>Fermilab</a:t>
            </a:r>
          </a:p>
        </p:txBody>
      </p:sp>
      <p:pic>
        <p:nvPicPr>
          <p:cNvPr id="1035" name="Picture 11" descr="ilccolor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152400"/>
            <a:ext cx="838200" cy="547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6" name="Picture 12" descr="1024_greendot_divider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914400" y="676275"/>
            <a:ext cx="7848600" cy="153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7" name="Picture 13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8524875" y="47625"/>
            <a:ext cx="484188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28" r:id="rId1"/>
    <p:sldLayoutId id="2147483729" r:id="rId2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000" b="1">
          <a:solidFill>
            <a:srgbClr val="008000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000" b="1">
          <a:solidFill>
            <a:srgbClr val="008000"/>
          </a:solidFill>
          <a:latin typeface="Arial Rounded MT Bold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000" b="1">
          <a:solidFill>
            <a:srgbClr val="008000"/>
          </a:solidFill>
          <a:latin typeface="Arial Rounded MT Bold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000" b="1">
          <a:solidFill>
            <a:srgbClr val="008000"/>
          </a:solidFill>
          <a:latin typeface="Arial Rounded MT Bold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000" b="1">
          <a:solidFill>
            <a:srgbClr val="008000"/>
          </a:solidFill>
          <a:latin typeface="Arial Rounded MT Bold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000" b="1">
          <a:solidFill>
            <a:srgbClr val="008000"/>
          </a:solidFill>
          <a:latin typeface="Arial Rounded MT Bold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000" b="1">
          <a:solidFill>
            <a:srgbClr val="008000"/>
          </a:solidFill>
          <a:latin typeface="Arial Rounded MT Bold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000" b="1">
          <a:solidFill>
            <a:srgbClr val="008000"/>
          </a:solidFill>
          <a:latin typeface="Arial Rounded MT Bold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000" b="1">
          <a:solidFill>
            <a:srgbClr val="008000"/>
          </a:solidFill>
          <a:latin typeface="Arial Rounded MT Bold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1600" b="1">
          <a:solidFill>
            <a:srgbClr val="000099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1400" b="1">
          <a:solidFill>
            <a:srgbClr val="378614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1200" b="1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800" b="1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800" b="1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800" b="1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800" b="1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800" b="1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5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smtClean="0">
                <a:solidFill>
                  <a:prstClr val="black">
                    <a:tint val="75000"/>
                  </a:prstClr>
                </a:solidFill>
                <a:latin typeface="Calibri"/>
              </a:defRPr>
            </a:lvl1pPr>
          </a:lstStyle>
          <a:p>
            <a:pPr>
              <a:defRPr/>
            </a:pPr>
            <a:fld id="{6EFC1DF0-28A9-470B-9970-1756B984CC79}" type="datetimeFigureOut">
              <a:rPr lang="en-US"/>
              <a:pPr>
                <a:defRPr/>
              </a:pPr>
              <a:t>8/24/2010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prstClr val="black">
                    <a:tint val="75000"/>
                  </a:prstClr>
                </a:solidFill>
                <a:latin typeface="Calibri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smtClean="0">
                <a:solidFill>
                  <a:prstClr val="black">
                    <a:tint val="75000"/>
                  </a:prstClr>
                </a:solidFill>
                <a:latin typeface="Calibri"/>
              </a:defRPr>
            </a:lvl1pPr>
          </a:lstStyle>
          <a:p>
            <a:pPr>
              <a:defRPr/>
            </a:pPr>
            <a:fld id="{00958A2E-9A04-4F4D-BA46-4891323CC7B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0" r:id="rId1"/>
    <p:sldLayoutId id="2147483731" r:id="rId2"/>
    <p:sldLayoutId id="2147483732" r:id="rId3"/>
    <p:sldLayoutId id="2147483733" r:id="rId4"/>
    <p:sldLayoutId id="2147483734" r:id="rId5"/>
    <p:sldLayoutId id="2147483735" r:id="rId6"/>
    <p:sldLayoutId id="2147483736" r:id="rId7"/>
    <p:sldLayoutId id="2147483737" r:id="rId8"/>
    <p:sldLayoutId id="2147483738" r:id="rId9"/>
    <p:sldLayoutId id="2147483739" r:id="rId10"/>
    <p:sldLayoutId id="2147483740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307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smtClean="0">
                <a:solidFill>
                  <a:prstClr val="black">
                    <a:tint val="75000"/>
                  </a:prstClr>
                </a:solidFill>
                <a:latin typeface="Calibri"/>
              </a:defRPr>
            </a:lvl1pPr>
          </a:lstStyle>
          <a:p>
            <a:pPr>
              <a:defRPr/>
            </a:pPr>
            <a:fld id="{2BDA4D25-720D-4C6E-B705-E3A56A7ECC4A}" type="datetimeFigureOut">
              <a:rPr lang="en-US"/>
              <a:pPr>
                <a:defRPr/>
              </a:pPr>
              <a:t>8/24/2010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prstClr val="black">
                    <a:tint val="75000"/>
                  </a:prstClr>
                </a:solidFill>
                <a:latin typeface="Calibri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smtClean="0">
                <a:solidFill>
                  <a:prstClr val="black">
                    <a:tint val="75000"/>
                  </a:prstClr>
                </a:solidFill>
                <a:latin typeface="Calibri"/>
              </a:defRPr>
            </a:lvl1pPr>
          </a:lstStyle>
          <a:p>
            <a:pPr>
              <a:defRPr/>
            </a:pPr>
            <a:fld id="{DC89E5A5-691D-4500-8FC8-D3447F2CDA8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1" r:id="rId1"/>
    <p:sldLayoutId id="2147483742" r:id="rId2"/>
    <p:sldLayoutId id="2147483743" r:id="rId3"/>
    <p:sldLayoutId id="2147483744" r:id="rId4"/>
    <p:sldLayoutId id="2147483745" r:id="rId5"/>
    <p:sldLayoutId id="2147483746" r:id="rId6"/>
    <p:sldLayoutId id="2147483747" r:id="rId7"/>
    <p:sldLayoutId id="2147483748" r:id="rId8"/>
    <p:sldLayoutId id="2147483749" r:id="rId9"/>
    <p:sldLayoutId id="2147483750" r:id="rId10"/>
    <p:sldLayoutId id="2147483751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r>
              <a:rPr lang="en-US"/>
              <a:t>23 Aug 2010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r>
              <a:rPr lang="en-US"/>
              <a:t>CM Ginsburg SRF Mtg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fld id="{AFDEEEA4-E944-45D0-BD67-33A67CD7AE5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2" r:id="rId1"/>
    <p:sldLayoutId id="2147483753" r:id="rId2"/>
    <p:sldLayoutId id="2147483754" r:id="rId3"/>
    <p:sldLayoutId id="2147483755" r:id="rId4"/>
    <p:sldLayoutId id="2147483756" r:id="rId5"/>
    <p:sldLayoutId id="2147483757" r:id="rId6"/>
    <p:sldLayoutId id="2147483758" r:id="rId7"/>
    <p:sldLayoutId id="2147483759" r:id="rId8"/>
    <p:sldLayoutId id="2147483760" r:id="rId9"/>
    <p:sldLayoutId id="2147483761" r:id="rId10"/>
    <p:sldLayoutId id="2147483762" r:id="rId11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76200"/>
            <a:ext cx="70104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143000"/>
            <a:ext cx="7772400" cy="5181600"/>
          </a:xfrm>
          <a:prstGeom prst="rect">
            <a:avLst/>
          </a:prstGeom>
          <a:noFill/>
          <a:ln w="19050">
            <a:solidFill>
              <a:srgbClr val="0066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126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477000"/>
            <a:ext cx="1905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000">
                <a:solidFill>
                  <a:srgbClr val="800000"/>
                </a:solidFill>
                <a:latin typeface="+mj-lt"/>
              </a:defRPr>
            </a:lvl1pPr>
          </a:lstStyle>
          <a:p>
            <a:pPr>
              <a:defRPr/>
            </a:pPr>
            <a:r>
              <a:rPr lang="en-US"/>
              <a:t>28 Mar 2010</a:t>
            </a:r>
          </a:p>
        </p:txBody>
      </p:sp>
      <p:sp>
        <p:nvSpPr>
          <p:cNvPr id="1126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819400" y="6477000"/>
            <a:ext cx="3657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000">
                <a:solidFill>
                  <a:srgbClr val="800000"/>
                </a:solidFill>
                <a:latin typeface="+mj-lt"/>
              </a:defRPr>
            </a:lvl1pPr>
          </a:lstStyle>
          <a:p>
            <a:pPr>
              <a:defRPr/>
            </a:pPr>
            <a:r>
              <a:rPr lang="en-US"/>
              <a:t>CM Ginsburg LCWS2010@Beijing</a:t>
            </a:r>
          </a:p>
        </p:txBody>
      </p:sp>
      <p:sp>
        <p:nvSpPr>
          <p:cNvPr id="1127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1800" y="6477000"/>
            <a:ext cx="1905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000">
                <a:solidFill>
                  <a:srgbClr val="800000"/>
                </a:solidFill>
                <a:latin typeface="+mj-lt"/>
              </a:defRPr>
            </a:lvl1pPr>
          </a:lstStyle>
          <a:p>
            <a:pPr>
              <a:defRPr/>
            </a:pPr>
            <a:fld id="{5FB15D4B-DFC6-4E47-9515-109804C0E45C}" type="slidenum">
              <a:rPr lang="en-US"/>
              <a:pPr>
                <a:defRPr/>
              </a:pPr>
              <a:t>‹#›</a:t>
            </a:fld>
            <a:endParaRPr lang="en-US">
              <a:latin typeface="Times" pitchFamily="18" charset="0"/>
            </a:endParaRPr>
          </a:p>
        </p:txBody>
      </p:sp>
      <p:sp>
        <p:nvSpPr>
          <p:cNvPr id="11271" name="Line 7"/>
          <p:cNvSpPr>
            <a:spLocks noChangeShapeType="1"/>
          </p:cNvSpPr>
          <p:nvPr/>
        </p:nvSpPr>
        <p:spPr bwMode="auto">
          <a:xfrm>
            <a:off x="381000" y="6477000"/>
            <a:ext cx="8382000" cy="0"/>
          </a:xfrm>
          <a:prstGeom prst="line">
            <a:avLst/>
          </a:prstGeom>
          <a:noFill/>
          <a:ln w="19050">
            <a:solidFill>
              <a:srgbClr val="8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1272" name="Rectangle 8"/>
          <p:cNvSpPr>
            <a:spLocks noChangeArrowheads="1"/>
          </p:cNvSpPr>
          <p:nvPr/>
        </p:nvSpPr>
        <p:spPr bwMode="auto">
          <a:xfrm>
            <a:off x="76200" y="838200"/>
            <a:ext cx="8458200" cy="76200"/>
          </a:xfrm>
          <a:prstGeom prst="rect">
            <a:avLst/>
          </a:prstGeom>
          <a:solidFill>
            <a:srgbClr val="0000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1273" name="Rectangle 9"/>
          <p:cNvSpPr>
            <a:spLocks noChangeArrowheads="1"/>
          </p:cNvSpPr>
          <p:nvPr/>
        </p:nvSpPr>
        <p:spPr bwMode="auto">
          <a:xfrm>
            <a:off x="381000" y="990600"/>
            <a:ext cx="8458200" cy="76200"/>
          </a:xfrm>
          <a:prstGeom prst="rect">
            <a:avLst/>
          </a:prstGeom>
          <a:solidFill>
            <a:srgbClr val="3399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1274" name="Text Box 10"/>
          <p:cNvSpPr txBox="1">
            <a:spLocks noChangeArrowheads="1"/>
          </p:cNvSpPr>
          <p:nvPr/>
        </p:nvSpPr>
        <p:spPr bwMode="auto">
          <a:xfrm>
            <a:off x="8305800" y="-228600"/>
            <a:ext cx="914400" cy="976313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endParaRPr lang="en-US" sz="4800">
              <a:solidFill>
                <a:srgbClr val="000000"/>
              </a:solidFill>
              <a:latin typeface="FermiLgo" pitchFamily="2" charset="0"/>
            </a:endParaRPr>
          </a:p>
          <a:p>
            <a:pPr algn="ctr">
              <a:defRPr/>
            </a:pPr>
            <a:r>
              <a:rPr lang="en-US" sz="1000">
                <a:solidFill>
                  <a:srgbClr val="CC0000"/>
                </a:solidFill>
                <a:latin typeface="Arial Rounded MT Bold" pitchFamily="34" charset="0"/>
              </a:rPr>
              <a:t>Fermilab</a:t>
            </a:r>
          </a:p>
        </p:txBody>
      </p:sp>
      <p:pic>
        <p:nvPicPr>
          <p:cNvPr id="5131" name="Picture 11" descr="ilccolor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0" y="152400"/>
            <a:ext cx="838200" cy="547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32" name="Picture 12" descr="1024_greendot_divider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914400" y="676275"/>
            <a:ext cx="7848600" cy="153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33" name="Picture 13"/>
          <p:cNvPicPr>
            <a:picLocks noChangeAspect="1" noChangeArrowheads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8524875" y="47625"/>
            <a:ext cx="484188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63" r:id="rId1"/>
    <p:sldLayoutId id="2147483764" r:id="rId2"/>
    <p:sldLayoutId id="2147483765" r:id="rId3"/>
    <p:sldLayoutId id="2147483766" r:id="rId4"/>
    <p:sldLayoutId id="2147483767" r:id="rId5"/>
    <p:sldLayoutId id="2147483768" r:id="rId6"/>
    <p:sldLayoutId id="2147483769" r:id="rId7"/>
    <p:sldLayoutId id="2147483770" r:id="rId8"/>
    <p:sldLayoutId id="2147483771" r:id="rId9"/>
    <p:sldLayoutId id="2147483772" r:id="rId10"/>
    <p:sldLayoutId id="2147483773" r:id="rId11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000" b="1">
          <a:solidFill>
            <a:srgbClr val="008000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000" b="1">
          <a:solidFill>
            <a:srgbClr val="008000"/>
          </a:solidFill>
          <a:latin typeface="Arial Rounded MT Bold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000" b="1">
          <a:solidFill>
            <a:srgbClr val="008000"/>
          </a:solidFill>
          <a:latin typeface="Arial Rounded MT Bold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000" b="1">
          <a:solidFill>
            <a:srgbClr val="008000"/>
          </a:solidFill>
          <a:latin typeface="Arial Rounded MT Bold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000" b="1">
          <a:solidFill>
            <a:srgbClr val="008000"/>
          </a:solidFill>
          <a:latin typeface="Arial Rounded MT Bold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000" b="1">
          <a:solidFill>
            <a:srgbClr val="008000"/>
          </a:solidFill>
          <a:latin typeface="Arial Rounded MT Bold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000" b="1">
          <a:solidFill>
            <a:srgbClr val="008000"/>
          </a:solidFill>
          <a:latin typeface="Arial Rounded MT Bold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000" b="1">
          <a:solidFill>
            <a:srgbClr val="008000"/>
          </a:solidFill>
          <a:latin typeface="Arial Rounded MT Bold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000" b="1">
          <a:solidFill>
            <a:srgbClr val="008000"/>
          </a:solidFill>
          <a:latin typeface="Arial Rounded MT Bold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1600" b="1">
          <a:solidFill>
            <a:srgbClr val="000099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1400" b="1">
          <a:solidFill>
            <a:srgbClr val="378614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1200" b="1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800" b="1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800" b="1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800" b="1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800" b="1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800" b="1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r>
              <a:rPr lang="en-US"/>
              <a:t>16 Aug 2010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r>
              <a:rPr lang="en-US"/>
              <a:t>CM Ginsburg SRF Mtg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fld id="{EBC0DAEE-1BE7-469E-B974-5DC9BC740D4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4" r:id="rId1"/>
    <p:sldLayoutId id="2147483775" r:id="rId2"/>
    <p:sldLayoutId id="2147483776" r:id="rId3"/>
    <p:sldLayoutId id="2147483777" r:id="rId4"/>
    <p:sldLayoutId id="2147483778" r:id="rId5"/>
    <p:sldLayoutId id="2147483779" r:id="rId6"/>
    <p:sldLayoutId id="2147483780" r:id="rId7"/>
    <p:sldLayoutId id="2147483781" r:id="rId8"/>
    <p:sldLayoutId id="2147483782" r:id="rId9"/>
    <p:sldLayoutId id="2147483783" r:id="rId10"/>
    <p:sldLayoutId id="2147483784" r:id="rId11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fld id="{78FA909D-9021-4716-94ED-BDB621738C55}" type="datetimeFigureOut">
              <a:rPr lang="en-US" kern="1200" smtClean="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rtl="0"/>
              <a:t>8/24/2010</a:t>
            </a:fld>
            <a:endParaRPr lang="en-US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endParaRPr lang="en-US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fld id="{82CE966E-8852-47F1-921B-E4E02F9E23F8}" type="slidenum">
              <a:rPr lang="en-US" kern="1200" smtClean="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rtl="0"/>
              <a:t>‹#›</a:t>
            </a:fld>
            <a:endParaRPr lang="en-US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6" r:id="rId1"/>
    <p:sldLayoutId id="2147483787" r:id="rId2"/>
    <p:sldLayoutId id="2147483788" r:id="rId3"/>
    <p:sldLayoutId id="2147483789" r:id="rId4"/>
    <p:sldLayoutId id="2147483790" r:id="rId5"/>
    <p:sldLayoutId id="2147483791" r:id="rId6"/>
    <p:sldLayoutId id="2147483792" r:id="rId7"/>
    <p:sldLayoutId id="2147483793" r:id="rId8"/>
    <p:sldLayoutId id="2147483794" r:id="rId9"/>
    <p:sldLayoutId id="2147483795" r:id="rId10"/>
    <p:sldLayoutId id="2147483796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kern="120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t>10 Feb 2010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kern="120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t>CM Ginsburg Cavity Scheduling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rtl="0" fontAlgn="base">
              <a:spcBef>
                <a:spcPct val="0"/>
              </a:spcBef>
              <a:spcAft>
                <a:spcPct val="0"/>
              </a:spcAft>
              <a:defRPr/>
            </a:pPr>
            <a:fld id="{A33691E2-FFF0-4C50-9C27-E3CF682B0B16}" type="slidenum">
              <a:rPr lang="en-US" kern="120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pPr rtl="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kern="1200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8" r:id="rId1"/>
    <p:sldLayoutId id="2147483799" r:id="rId2"/>
    <p:sldLayoutId id="2147483800" r:id="rId3"/>
    <p:sldLayoutId id="2147483801" r:id="rId4"/>
    <p:sldLayoutId id="2147483802" r:id="rId5"/>
    <p:sldLayoutId id="2147483803" r:id="rId6"/>
    <p:sldLayoutId id="2147483804" r:id="rId7"/>
    <p:sldLayoutId id="2147483805" r:id="rId8"/>
    <p:sldLayoutId id="2147483806" r:id="rId9"/>
    <p:sldLayoutId id="2147483807" r:id="rId10"/>
    <p:sldLayoutId id="2147483808" r:id="rId11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76200"/>
            <a:ext cx="70104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143000"/>
            <a:ext cx="7772400" cy="5181600"/>
          </a:xfrm>
          <a:prstGeom prst="rect">
            <a:avLst/>
          </a:prstGeom>
          <a:noFill/>
          <a:ln w="19050">
            <a:solidFill>
              <a:srgbClr val="0066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126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477000"/>
            <a:ext cx="1905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000">
                <a:solidFill>
                  <a:srgbClr val="800000"/>
                </a:solidFill>
                <a:latin typeface="+mj-lt"/>
              </a:defRPr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kern="1200">
                <a:latin typeface="Arial Rounded MT Bold"/>
                <a:ea typeface="+mn-ea"/>
                <a:cs typeface="+mn-cs"/>
              </a:rPr>
              <a:t>28 Mar 2010</a:t>
            </a:r>
          </a:p>
        </p:txBody>
      </p:sp>
      <p:sp>
        <p:nvSpPr>
          <p:cNvPr id="1126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819400" y="6477000"/>
            <a:ext cx="3657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000">
                <a:solidFill>
                  <a:srgbClr val="800000"/>
                </a:solidFill>
                <a:latin typeface="+mj-lt"/>
              </a:defRPr>
            </a:lvl1pPr>
          </a:lstStyle>
          <a:p>
            <a:pPr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kern="1200">
                <a:latin typeface="Arial Rounded MT Bold"/>
                <a:ea typeface="+mn-ea"/>
                <a:cs typeface="+mn-cs"/>
              </a:rPr>
              <a:t>CM Ginsburg LCWS2010@Beijing</a:t>
            </a:r>
          </a:p>
        </p:txBody>
      </p:sp>
      <p:sp>
        <p:nvSpPr>
          <p:cNvPr id="1127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1800" y="6477000"/>
            <a:ext cx="1905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000">
                <a:solidFill>
                  <a:srgbClr val="800000"/>
                </a:solidFill>
                <a:latin typeface="+mj-lt"/>
              </a:defRPr>
            </a:lvl1pPr>
          </a:lstStyle>
          <a:p>
            <a:pPr rtl="0" fontAlgn="base">
              <a:spcBef>
                <a:spcPct val="0"/>
              </a:spcBef>
              <a:spcAft>
                <a:spcPct val="0"/>
              </a:spcAft>
              <a:defRPr/>
            </a:pPr>
            <a:fld id="{10989C0B-FA90-4AFA-AF63-36E39B69679F}" type="slidenum">
              <a:rPr lang="en-US" b="1" kern="1200">
                <a:latin typeface="Arial Rounded MT Bold"/>
                <a:ea typeface="+mn-ea"/>
                <a:cs typeface="+mn-cs"/>
              </a:rPr>
              <a:pPr rtl="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b="1" kern="1200">
              <a:latin typeface="Times" pitchFamily="18" charset="0"/>
              <a:ea typeface="+mn-ea"/>
              <a:cs typeface="+mn-cs"/>
            </a:endParaRPr>
          </a:p>
        </p:txBody>
      </p:sp>
      <p:sp>
        <p:nvSpPr>
          <p:cNvPr id="11271" name="Line 7"/>
          <p:cNvSpPr>
            <a:spLocks noChangeShapeType="1"/>
          </p:cNvSpPr>
          <p:nvPr/>
        </p:nvSpPr>
        <p:spPr bwMode="auto">
          <a:xfrm>
            <a:off x="381000" y="6477000"/>
            <a:ext cx="8382000" cy="0"/>
          </a:xfrm>
          <a:prstGeom prst="line">
            <a:avLst/>
          </a:prstGeom>
          <a:noFill/>
          <a:ln w="19050">
            <a:solidFill>
              <a:srgbClr val="8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b="1" kern="1200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11272" name="Rectangle 8"/>
          <p:cNvSpPr>
            <a:spLocks noChangeArrowheads="1"/>
          </p:cNvSpPr>
          <p:nvPr/>
        </p:nvSpPr>
        <p:spPr bwMode="auto">
          <a:xfrm>
            <a:off x="76200" y="838200"/>
            <a:ext cx="8458200" cy="76200"/>
          </a:xfrm>
          <a:prstGeom prst="rect">
            <a:avLst/>
          </a:prstGeom>
          <a:solidFill>
            <a:srgbClr val="0000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b="1" kern="1200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11273" name="Rectangle 9"/>
          <p:cNvSpPr>
            <a:spLocks noChangeArrowheads="1"/>
          </p:cNvSpPr>
          <p:nvPr/>
        </p:nvSpPr>
        <p:spPr bwMode="auto">
          <a:xfrm>
            <a:off x="381000" y="990600"/>
            <a:ext cx="8458200" cy="76200"/>
          </a:xfrm>
          <a:prstGeom prst="rect">
            <a:avLst/>
          </a:prstGeom>
          <a:solidFill>
            <a:srgbClr val="3399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b="1" kern="1200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11274" name="Text Box 10"/>
          <p:cNvSpPr txBox="1">
            <a:spLocks noChangeArrowheads="1"/>
          </p:cNvSpPr>
          <p:nvPr/>
        </p:nvSpPr>
        <p:spPr bwMode="auto">
          <a:xfrm>
            <a:off x="8305800" y="-228600"/>
            <a:ext cx="914400" cy="976313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4800" kern="1200">
              <a:solidFill>
                <a:srgbClr val="000000"/>
              </a:solidFill>
              <a:latin typeface="FermiLgo" pitchFamily="2" charset="0"/>
              <a:ea typeface="+mn-ea"/>
              <a:cs typeface="+mn-cs"/>
            </a:endParaRPr>
          </a:p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kern="1200">
                <a:solidFill>
                  <a:srgbClr val="CC0000"/>
                </a:solidFill>
                <a:latin typeface="Arial Rounded MT Bold" pitchFamily="34" charset="0"/>
                <a:ea typeface="+mn-ea"/>
                <a:cs typeface="+mn-cs"/>
              </a:rPr>
              <a:t>Fermilab</a:t>
            </a:r>
          </a:p>
        </p:txBody>
      </p:sp>
      <p:pic>
        <p:nvPicPr>
          <p:cNvPr id="3083" name="Picture 11" descr="ilccolor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0" y="152400"/>
            <a:ext cx="838200" cy="547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4" name="Picture 12" descr="1024_greendot_divider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914400" y="676275"/>
            <a:ext cx="7848600" cy="153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5" name="Picture 13"/>
          <p:cNvPicPr>
            <a:picLocks noChangeAspect="1" noChangeArrowheads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8524875" y="47625"/>
            <a:ext cx="484188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10" r:id="rId1"/>
    <p:sldLayoutId id="2147483811" r:id="rId2"/>
    <p:sldLayoutId id="2147483812" r:id="rId3"/>
    <p:sldLayoutId id="2147483813" r:id="rId4"/>
    <p:sldLayoutId id="2147483814" r:id="rId5"/>
    <p:sldLayoutId id="2147483815" r:id="rId6"/>
    <p:sldLayoutId id="2147483816" r:id="rId7"/>
    <p:sldLayoutId id="2147483817" r:id="rId8"/>
    <p:sldLayoutId id="2147483818" r:id="rId9"/>
    <p:sldLayoutId id="2147483819" r:id="rId10"/>
    <p:sldLayoutId id="2147483820" r:id="rId11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000" b="1">
          <a:solidFill>
            <a:srgbClr val="008000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000" b="1">
          <a:solidFill>
            <a:srgbClr val="008000"/>
          </a:solidFill>
          <a:latin typeface="Arial Rounded MT Bold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000" b="1">
          <a:solidFill>
            <a:srgbClr val="008000"/>
          </a:solidFill>
          <a:latin typeface="Arial Rounded MT Bold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000" b="1">
          <a:solidFill>
            <a:srgbClr val="008000"/>
          </a:solidFill>
          <a:latin typeface="Arial Rounded MT Bold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000" b="1">
          <a:solidFill>
            <a:srgbClr val="008000"/>
          </a:solidFill>
          <a:latin typeface="Arial Rounded MT Bold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000" b="1">
          <a:solidFill>
            <a:srgbClr val="008000"/>
          </a:solidFill>
          <a:latin typeface="Arial Rounded MT Bold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000" b="1">
          <a:solidFill>
            <a:srgbClr val="008000"/>
          </a:solidFill>
          <a:latin typeface="Arial Rounded MT Bold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000" b="1">
          <a:solidFill>
            <a:srgbClr val="008000"/>
          </a:solidFill>
          <a:latin typeface="Arial Rounded MT Bold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000" b="1">
          <a:solidFill>
            <a:srgbClr val="008000"/>
          </a:solidFill>
          <a:latin typeface="Arial Rounded MT Bold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1600" b="1">
          <a:solidFill>
            <a:srgbClr val="000099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1400" b="1">
          <a:solidFill>
            <a:srgbClr val="378614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1200" b="1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800" b="1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800" b="1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800" b="1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800" b="1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800" b="1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0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3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6.xml"/><Relationship Id="rId4" Type="http://schemas.openxmlformats.org/officeDocument/2006/relationships/image" Target="../media/image15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8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5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5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pPr algn="ctr" eaLnBrk="1" hangingPunct="1"/>
            <a:r>
              <a:rPr lang="en-US" sz="3200" smtClean="0"/>
              <a:t>Americas Region Update</a:t>
            </a:r>
            <a:endParaRPr lang="en-US" sz="1800" smtClean="0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subTitle" idx="4294967295"/>
          </p:nvPr>
        </p:nvSpPr>
        <p:spPr>
          <a:xfrm>
            <a:off x="1066800" y="4648200"/>
            <a:ext cx="7010400" cy="990600"/>
          </a:xfrm>
          <a:ln>
            <a:noFill/>
          </a:ln>
        </p:spPr>
        <p:txBody>
          <a:bodyPr/>
          <a:lstStyle/>
          <a:p>
            <a:pPr marL="0" indent="0" algn="ctr" eaLnBrk="1" hangingPunct="1">
              <a:buFontTx/>
              <a:buNone/>
            </a:pPr>
            <a:r>
              <a:rPr lang="en-US" dirty="0" smtClean="0"/>
              <a:t>C.M. Ginsburg (Fermilab)</a:t>
            </a:r>
          </a:p>
          <a:p>
            <a:pPr marL="0" indent="0" algn="ctr" eaLnBrk="1" hangingPunct="1">
              <a:buFontTx/>
              <a:buNone/>
            </a:pPr>
            <a:r>
              <a:rPr lang="en-US" dirty="0" smtClean="0"/>
              <a:t>S0 Meeting - WebEx</a:t>
            </a:r>
          </a:p>
          <a:p>
            <a:pPr marL="0" indent="0" algn="ctr" eaLnBrk="1" hangingPunct="1">
              <a:buFontTx/>
              <a:buNone/>
            </a:pPr>
            <a:r>
              <a:rPr lang="en-US" dirty="0" smtClean="0"/>
              <a:t>August </a:t>
            </a:r>
            <a:r>
              <a:rPr lang="en-US" dirty="0" smtClean="0"/>
              <a:t>24, </a:t>
            </a:r>
            <a:r>
              <a:rPr lang="en-US" dirty="0" smtClean="0"/>
              <a:t>2010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1400" kern="1200" dirty="0" smtClean="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t>24 </a:t>
            </a:r>
            <a:r>
              <a:rPr lang="en-US" sz="1400" kern="1200" dirty="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t>August 2010</a:t>
            </a:r>
          </a:p>
        </p:txBody>
      </p:sp>
      <p:sp>
        <p:nvSpPr>
          <p:cNvPr id="512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19400" y="6245225"/>
            <a:ext cx="3200400" cy="476250"/>
          </a:xfrm>
          <a:noFill/>
        </p:spPr>
        <p:txBody>
          <a:bodyPr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r>
              <a:rPr lang="en-US" sz="1400" kern="1200" dirty="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t>CM Ginsburg </a:t>
            </a:r>
            <a:r>
              <a:rPr lang="en-US" sz="1400" kern="1200" dirty="0" smtClean="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t>S0 </a:t>
            </a:r>
            <a:r>
              <a:rPr lang="en-US" sz="1400" kern="1200" dirty="0" err="1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t>Mtg</a:t>
            </a:r>
            <a:endParaRPr lang="en-US" sz="1400" kern="1200" dirty="0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512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pPr algn="r" rtl="0" fontAlgn="base">
              <a:spcBef>
                <a:spcPct val="0"/>
              </a:spcBef>
              <a:spcAft>
                <a:spcPct val="0"/>
              </a:spcAft>
            </a:pPr>
            <a:fld id="{E820FFC8-48CB-459E-ADF5-DE189FDE7DF6}" type="slidenum">
              <a:rPr lang="en-US" sz="1400" kern="120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</a:pPr>
              <a:t>10</a:t>
            </a:fld>
            <a:endParaRPr lang="en-US" sz="1400" kern="1200" dirty="0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5125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838200"/>
          </a:xfrm>
        </p:spPr>
        <p:txBody>
          <a:bodyPr/>
          <a:lstStyle/>
          <a:p>
            <a:pPr eaLnBrk="1" hangingPunct="1"/>
            <a:r>
              <a:rPr lang="en-US" smtClean="0"/>
              <a:t>Production Cavities for CM2</a:t>
            </a:r>
          </a:p>
        </p:txBody>
      </p:sp>
      <p:graphicFrame>
        <p:nvGraphicFramePr>
          <p:cNvPr id="9" name="Content Placeholder 8"/>
          <p:cNvGraphicFramePr>
            <a:graphicFrameLocks noGrp="1"/>
          </p:cNvGraphicFramePr>
          <p:nvPr>
            <p:ph idx="1"/>
          </p:nvPr>
        </p:nvGraphicFramePr>
        <p:xfrm>
          <a:off x="609600" y="1219200"/>
          <a:ext cx="8229600" cy="2476500"/>
        </p:xfrm>
        <a:graphic>
          <a:graphicData uri="http://schemas.openxmlformats.org/drawingml/2006/table">
            <a:tbl>
              <a:tblPr/>
              <a:tblGrid>
                <a:gridCol w="1070517"/>
                <a:gridCol w="1464918"/>
                <a:gridCol w="1253632"/>
                <a:gridCol w="1098688"/>
                <a:gridCol w="1510697"/>
                <a:gridCol w="1831148"/>
              </a:tblGrid>
              <a:tr h="24765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 dirty="0">
                          <a:latin typeface="Arial"/>
                        </a:rPr>
                        <a:t>Cavity ID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>
                          <a:latin typeface="Arial"/>
                        </a:rPr>
                        <a:t>CM2 candidate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>
                          <a:latin typeface="Arial"/>
                        </a:rPr>
                        <a:t>Vertical Test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>
                          <a:latin typeface="Arial"/>
                        </a:rPr>
                        <a:t>He vessel?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>
                          <a:latin typeface="Arial"/>
                        </a:rPr>
                        <a:t>Horizontal Test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>
                          <a:latin typeface="Arial"/>
                        </a:rPr>
                        <a:t>cryomodule ready?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145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 dirty="0">
                          <a:latin typeface="Arial"/>
                        </a:rPr>
                        <a:t>TB9AES009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latin typeface="Arial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latin typeface="Arial"/>
                        </a:rPr>
                        <a:t>36 MV/m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latin typeface="Arial"/>
                        </a:rPr>
                        <a:t>dressed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latin typeface="Arial"/>
                        </a:rPr>
                        <a:t>35 MV/m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latin typeface="Arial"/>
                        </a:rPr>
                        <a:t>yes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 dirty="0">
                          <a:latin typeface="Arial"/>
                        </a:rPr>
                        <a:t>TB9AES010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latin typeface="Arial"/>
                        </a:rPr>
                        <a:t>2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latin typeface="Arial"/>
                        </a:rPr>
                        <a:t>38 MV/m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latin typeface="Arial"/>
                        </a:rPr>
                        <a:t>dressed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latin typeface="Arial"/>
                        </a:rPr>
                        <a:t>&gt;35 MV/m (admin)</a:t>
                      </a:r>
                      <a:endParaRPr lang="en-US" sz="1400" b="0" i="0" u="none" strike="noStrike" dirty="0"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latin typeface="Arial"/>
                        </a:rPr>
                        <a:t>yes</a:t>
                      </a:r>
                      <a:r>
                        <a:rPr lang="en-US" sz="14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 dirty="0">
                          <a:latin typeface="Arial"/>
                        </a:rPr>
                        <a:t>TB9AES008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latin typeface="Arial"/>
                        </a:rPr>
                        <a:t>3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latin typeface="Arial"/>
                        </a:rPr>
                        <a:t>41 MV/m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latin typeface="Arial"/>
                        </a:rPr>
                        <a:t>dressed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latin typeface="Arial"/>
                        </a:rPr>
                        <a:t>ongoing</a:t>
                      </a:r>
                      <a:endParaRPr lang="en-US" sz="1400" b="0" i="0" u="none" strike="noStrike" dirty="0"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 dirty="0">
                          <a:latin typeface="Arial"/>
                        </a:rPr>
                        <a:t>TB9ACC016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latin typeface="Arial"/>
                        </a:rPr>
                        <a:t>4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latin typeface="Arial"/>
                        </a:rPr>
                        <a:t>39 MV/m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latin typeface="Arial"/>
                        </a:rPr>
                        <a:t>dressed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 dirty="0">
                          <a:latin typeface="Arial"/>
                        </a:rPr>
                        <a:t>TB9AES007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latin typeface="Arial"/>
                        </a:rPr>
                        <a:t>5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latin typeface="Arial"/>
                        </a:rPr>
                        <a:t>42 MV/m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latin typeface="Arial"/>
                        </a:rPr>
                        <a:t>dressed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 dirty="0">
                          <a:latin typeface="Arial"/>
                        </a:rPr>
                        <a:t>TB9RI029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latin typeface="Arial"/>
                        </a:rPr>
                        <a:t>6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latin typeface="Arial"/>
                        </a:rPr>
                        <a:t>35 MV/m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latin typeface="Arial"/>
                        </a:rPr>
                        <a:t>dressed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>
                          <a:latin typeface="Arial"/>
                        </a:rPr>
                        <a:t>TB9RI018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latin typeface="Arial"/>
                        </a:rPr>
                        <a:t>7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latin typeface="Arial"/>
                        </a:rPr>
                        <a:t>39 MV/m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latin typeface="Arial"/>
                        </a:rPr>
                        <a:t>dressed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145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>
                          <a:latin typeface="Arial"/>
                        </a:rPr>
                        <a:t>TB9RI019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latin typeface="Arial"/>
                        </a:rPr>
                        <a:t>8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latin typeface="Arial"/>
                        </a:rPr>
                        <a:t>38 MV/m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145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>
                          <a:latin typeface="Arial"/>
                        </a:rPr>
                        <a:t>ACCEL8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latin typeface="Arial"/>
                        </a:rPr>
                        <a:t>backup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latin typeface="Arial"/>
                        </a:rPr>
                        <a:t>31 MV/m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latin typeface="Arial"/>
                        </a:rPr>
                        <a:t>dressed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latin typeface="Arial"/>
                        </a:rPr>
                        <a:t>31 MV/m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latin typeface="Arial"/>
                        </a:rPr>
                        <a:t>yes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7145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>
                          <a:latin typeface="Arial"/>
                        </a:rPr>
                        <a:t>TB9ACC013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latin typeface="Arial"/>
                        </a:rPr>
                        <a:t>backup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latin typeface="Arial"/>
                        </a:rPr>
                        <a:t>38 MV/m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latin typeface="Arial"/>
                        </a:rPr>
                        <a:t>dressed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latin typeface="Arial"/>
                        </a:rPr>
                        <a:t>35 MV/m; FE </a:t>
                      </a:r>
                      <a:r>
                        <a:rPr lang="en-US" sz="1400" b="0" i="0" u="none" strike="noStrike" dirty="0">
                          <a:latin typeface="Arial"/>
                        </a:rPr>
                        <a:t>limit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latin typeface="Arial"/>
                        </a:rPr>
                        <a:t> </a:t>
                      </a:r>
                      <a:r>
                        <a:rPr lang="en-US" sz="1400" b="0" i="0" u="none" strike="noStrike" dirty="0" smtClean="0">
                          <a:latin typeface="Arial"/>
                        </a:rPr>
                        <a:t>no</a:t>
                      </a:r>
                      <a:endParaRPr lang="en-US" sz="1400" b="0" i="0" u="none" strike="noStrike" dirty="0"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200" name="Content Placeholder 2"/>
          <p:cNvSpPr>
            <a:spLocks/>
          </p:cNvSpPr>
          <p:nvPr/>
        </p:nvSpPr>
        <p:spPr bwMode="auto">
          <a:xfrm>
            <a:off x="152400" y="3810000"/>
            <a:ext cx="8763000" cy="2438400"/>
          </a:xfrm>
          <a:prstGeom prst="rect">
            <a:avLst/>
          </a:prstGeom>
          <a:noFill/>
          <a:ln w="19050">
            <a:solidFill>
              <a:srgbClr val="006600"/>
            </a:solidFill>
            <a:miter lim="800000"/>
            <a:headEnd/>
            <a:tailEnd/>
          </a:ln>
        </p:spPr>
        <p:txBody>
          <a:bodyPr/>
          <a:lstStyle/>
          <a:p>
            <a:pPr marL="171450" indent="-171450" eaLnBrk="0" hangingPunct="0">
              <a:spcBef>
                <a:spcPct val="20000"/>
              </a:spcBef>
              <a:buFontTx/>
              <a:buChar char="•"/>
            </a:pPr>
            <a:r>
              <a:rPr lang="en-US" dirty="0" smtClean="0"/>
              <a:t>Vast majority of cavities vertically qualified at JLab</a:t>
            </a:r>
          </a:p>
          <a:p>
            <a:pPr marL="171450" indent="-171450" algn="l" rtl="0" eaLnBrk="0" fontAlgn="base" hangingPunct="0">
              <a:spcBef>
                <a:spcPct val="20000"/>
              </a:spcBef>
              <a:spcAft>
                <a:spcPct val="0"/>
              </a:spcAft>
              <a:buFontTx/>
              <a:buChar char="•"/>
            </a:pPr>
            <a:r>
              <a:rPr lang="en-US" kern="1200" dirty="0" smtClean="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t>TB9ACC013 performance was degraded afte</a:t>
            </a:r>
            <a:r>
              <a:rPr lang="en-US" dirty="0" smtClean="0">
                <a:solidFill>
                  <a:srgbClr val="000000"/>
                </a:solidFill>
              </a:rPr>
              <a:t>r a FE incident in horizontal test; future cavities will not be pushed past 35 MV/m in horizontal test; cavity to be dressed-</a:t>
            </a:r>
            <a:r>
              <a:rPr lang="en-US" dirty="0" err="1" smtClean="0">
                <a:solidFill>
                  <a:srgbClr val="000000"/>
                </a:solidFill>
              </a:rPr>
              <a:t>EP’d</a:t>
            </a:r>
            <a:r>
              <a:rPr lang="en-US" dirty="0" smtClean="0">
                <a:solidFill>
                  <a:srgbClr val="000000"/>
                </a:solidFill>
              </a:rPr>
              <a:t> within a few months</a:t>
            </a:r>
            <a:endParaRPr lang="en-US" kern="1200" dirty="0" smtClean="0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  <a:p>
            <a:pPr marL="171450" indent="-171450" algn="l" rtl="0" eaLnBrk="0" fontAlgn="base" hangingPunct="0">
              <a:spcBef>
                <a:spcPct val="20000"/>
              </a:spcBef>
              <a:spcAft>
                <a:spcPct val="0"/>
              </a:spcAft>
              <a:buFontTx/>
              <a:buChar char="•"/>
            </a:pPr>
            <a:r>
              <a:rPr lang="en-US" kern="1200" dirty="0" smtClean="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t>TB9AES010 horizontal test went smoothly  (see later…)</a:t>
            </a:r>
          </a:p>
          <a:p>
            <a:pPr marL="171450" indent="-171450" algn="l" rtl="0" eaLnBrk="0" fontAlgn="base" hangingPunct="0">
              <a:spcBef>
                <a:spcPct val="20000"/>
              </a:spcBef>
              <a:spcAft>
                <a:spcPct val="0"/>
              </a:spcAft>
              <a:buFontTx/>
              <a:buChar char="•"/>
            </a:pPr>
            <a:r>
              <a:rPr lang="en-US" kern="1200" dirty="0" smtClean="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t>TB9RI019 was vertically tested at </a:t>
            </a:r>
            <a:r>
              <a:rPr lang="en-US" kern="1200" dirty="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t>FNAL before </a:t>
            </a:r>
            <a:r>
              <a:rPr lang="en-US" kern="1200" dirty="0" smtClean="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t>dressing; with nearly identical results to JLab (see later…)</a:t>
            </a:r>
          </a:p>
          <a:p>
            <a:pPr marL="171450" indent="-171450" algn="l" rtl="0" eaLnBrk="0" fontAlgn="base" hangingPunct="0">
              <a:spcBef>
                <a:spcPct val="20000"/>
              </a:spcBef>
              <a:spcAft>
                <a:spcPct val="0"/>
              </a:spcAft>
              <a:buFontTx/>
              <a:buChar char="•"/>
            </a:pPr>
            <a:r>
              <a:rPr lang="en-US" dirty="0" smtClean="0">
                <a:solidFill>
                  <a:srgbClr val="000000"/>
                </a:solidFill>
              </a:rPr>
              <a:t>TB9AES008 to be installed at HTS late this week, cold test to start next week</a:t>
            </a:r>
            <a:endParaRPr lang="en-US" kern="1200" dirty="0" smtClean="0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8" name="Text Box 387"/>
          <p:cNvSpPr txBox="1">
            <a:spLocks noChangeArrowheads="1"/>
          </p:cNvSpPr>
          <p:nvPr/>
        </p:nvSpPr>
        <p:spPr bwMode="auto">
          <a:xfrm>
            <a:off x="228600" y="838200"/>
            <a:ext cx="1727200" cy="385763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Cryomodule 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Fermilab </a:t>
            </a:r>
            <a:r>
              <a:rPr lang="en-US" dirty="0" smtClean="0"/>
              <a:t>Update</a:t>
            </a:r>
            <a:endParaRPr lang="en-US" dirty="0" smtClean="0"/>
          </a:p>
        </p:txBody>
      </p:sp>
      <p:sp>
        <p:nvSpPr>
          <p:cNvPr id="6147" name="Content Placeholder 2"/>
          <p:cNvSpPr>
            <a:spLocks noGrp="1"/>
          </p:cNvSpPr>
          <p:nvPr>
            <p:ph idx="4294967295"/>
          </p:nvPr>
        </p:nvSpPr>
        <p:spPr>
          <a:xfrm>
            <a:off x="228600" y="1143000"/>
            <a:ext cx="8686800" cy="5334000"/>
          </a:xfrm>
        </p:spPr>
        <p:txBody>
          <a:bodyPr/>
          <a:lstStyle/>
          <a:p>
            <a:pPr marL="171450" indent="-171450" eaLnBrk="1" hangingPunct="1"/>
            <a:r>
              <a:rPr lang="en-US" dirty="0" smtClean="0"/>
              <a:t>High-temperature furnace </a:t>
            </a:r>
            <a:r>
              <a:rPr lang="en-US" dirty="0" smtClean="0"/>
              <a:t>(</a:t>
            </a:r>
            <a:r>
              <a:rPr lang="en-US" dirty="0" smtClean="0"/>
              <a:t>currently all hydrogen degassing done at JLab)</a:t>
            </a:r>
          </a:p>
          <a:p>
            <a:pPr marL="398463" lvl="1" indent="-227013" eaLnBrk="1" hangingPunct="1"/>
            <a:r>
              <a:rPr lang="en-US" dirty="0" smtClean="0"/>
              <a:t>received from vendor two weeks ago in FNAL/IB4</a:t>
            </a:r>
            <a:endParaRPr lang="en-US" dirty="0" smtClean="0"/>
          </a:p>
          <a:p>
            <a:pPr marL="398463" lvl="1" indent="-227013" eaLnBrk="1" hangingPunct="1"/>
            <a:r>
              <a:rPr lang="en-US" dirty="0" smtClean="0"/>
              <a:t>installation </a:t>
            </a:r>
            <a:r>
              <a:rPr lang="en-US" dirty="0" smtClean="0"/>
              <a:t>in </a:t>
            </a:r>
            <a:r>
              <a:rPr lang="en-US" dirty="0" smtClean="0"/>
              <a:t>FNAL/IB4</a:t>
            </a:r>
            <a:r>
              <a:rPr lang="en-US" dirty="0" smtClean="0"/>
              <a:t>, and final acceptance test by mid-September</a:t>
            </a:r>
          </a:p>
          <a:p>
            <a:pPr marL="398463" lvl="1" indent="-227013" eaLnBrk="1" hangingPunct="1"/>
            <a:r>
              <a:rPr lang="en-US" dirty="0" smtClean="0"/>
              <a:t>cavity commissioning complete by mid-October</a:t>
            </a:r>
          </a:p>
          <a:p>
            <a:pPr marL="171450" indent="-171450" eaLnBrk="1" hangingPunct="1"/>
            <a:r>
              <a:rPr lang="en-US" dirty="0" smtClean="0"/>
              <a:t>Tuning machine was relocated from FNAL/ICB to FNAL/IB4 end-July with relatively painless two-week downtime</a:t>
            </a:r>
          </a:p>
          <a:p>
            <a:pPr marL="171450" indent="-171450" eaLnBrk="1" hangingPunct="1"/>
            <a:endParaRPr lang="en-US" dirty="0" smtClean="0"/>
          </a:p>
          <a:p>
            <a:pPr marL="171450" indent="-171450" eaLnBrk="1" hangingPunct="1"/>
            <a:r>
              <a:rPr lang="en-US" dirty="0" smtClean="0"/>
              <a:t>Final </a:t>
            </a:r>
            <a:r>
              <a:rPr lang="en-US" dirty="0" smtClean="0"/>
              <a:t>two RI cavities from 12-cavity order at JLab for std process/test [S0]</a:t>
            </a:r>
          </a:p>
          <a:p>
            <a:pPr marL="171450" indent="-171450" eaLnBrk="1" hangingPunct="1"/>
            <a:r>
              <a:rPr lang="en-US" dirty="0" smtClean="0"/>
              <a:t>Six cavity order from </a:t>
            </a:r>
            <a:r>
              <a:rPr lang="en-US" dirty="0" err="1" smtClean="0"/>
              <a:t>Niowave</a:t>
            </a:r>
            <a:r>
              <a:rPr lang="en-US" dirty="0" smtClean="0"/>
              <a:t>-Roark [new vendor qualification]</a:t>
            </a:r>
          </a:p>
          <a:p>
            <a:pPr marL="690563" lvl="2" indent="-177800" eaLnBrk="1" hangingPunct="1"/>
            <a:r>
              <a:rPr lang="en-US" dirty="0" smtClean="0"/>
              <a:t>TB9NR001</a:t>
            </a:r>
            <a:r>
              <a:rPr lang="en-US" dirty="0" smtClean="0"/>
              <a:t>: JLab standard process/test path</a:t>
            </a:r>
          </a:p>
          <a:p>
            <a:pPr marL="690563" lvl="2" indent="-177800" eaLnBrk="1" hangingPunct="1"/>
            <a:r>
              <a:rPr lang="en-US" dirty="0" smtClean="0"/>
              <a:t>TB9NR002: FNAL/ANL standard process/test path</a:t>
            </a:r>
          </a:p>
          <a:p>
            <a:pPr marL="171450" indent="-171450" eaLnBrk="1" hangingPunct="1"/>
            <a:r>
              <a:rPr lang="en-US" dirty="0" smtClean="0"/>
              <a:t>Six </a:t>
            </a:r>
            <a:r>
              <a:rPr lang="en-US" dirty="0" smtClean="0"/>
              <a:t>cavity order from AES [experienced vendor; cavities partially for S0]</a:t>
            </a:r>
          </a:p>
          <a:p>
            <a:pPr marL="398463" lvl="1" indent="-227013" eaLnBrk="1" hangingPunct="1"/>
            <a:r>
              <a:rPr lang="en-US" dirty="0" smtClean="0"/>
              <a:t>all six are fabricated and received or will receive 10 </a:t>
            </a:r>
            <a:r>
              <a:rPr lang="en-US" dirty="0" smtClean="0"/>
              <a:t>um </a:t>
            </a:r>
            <a:r>
              <a:rPr lang="en-US" dirty="0" smtClean="0"/>
              <a:t>internal BCP </a:t>
            </a:r>
            <a:r>
              <a:rPr lang="en-US" dirty="0" smtClean="0"/>
              <a:t>at </a:t>
            </a:r>
            <a:r>
              <a:rPr lang="en-US" dirty="0" smtClean="0"/>
              <a:t>vendor</a:t>
            </a:r>
            <a:endParaRPr lang="en-US" dirty="0" smtClean="0"/>
          </a:p>
          <a:p>
            <a:pPr marL="398463" lvl="1" indent="-227013" eaLnBrk="1" hangingPunct="1"/>
            <a:r>
              <a:rPr lang="en-US" dirty="0" smtClean="0"/>
              <a:t>delivery of first </a:t>
            </a:r>
            <a:r>
              <a:rPr lang="en-US" dirty="0" smtClean="0"/>
              <a:t>cavity TB9AES011 due tomorrow 8/25</a:t>
            </a:r>
          </a:p>
          <a:p>
            <a:pPr marL="398463" lvl="1" indent="-227013" eaLnBrk="1" hangingPunct="1"/>
            <a:r>
              <a:rPr lang="en-US" dirty="0" smtClean="0"/>
              <a:t>remainder to be delivered with </a:t>
            </a:r>
            <a:r>
              <a:rPr lang="en-US" dirty="0" smtClean="0"/>
              <a:t>few-day periodicity</a:t>
            </a:r>
          </a:p>
        </p:txBody>
      </p:sp>
      <p:sp>
        <p:nvSpPr>
          <p:cNvPr id="6148" name="Date Placeholder 3"/>
          <p:cNvSpPr txBox="1">
            <a:spLocks noGrp="1"/>
          </p:cNvSpPr>
          <p:nvPr/>
        </p:nvSpPr>
        <p:spPr bwMode="auto">
          <a:xfrm>
            <a:off x="685800" y="6477000"/>
            <a:ext cx="1905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000" b="1" kern="1200" dirty="0" smtClean="0">
                <a:solidFill>
                  <a:srgbClr val="800000"/>
                </a:solidFill>
                <a:latin typeface="Arial Rounded MT Bold" pitchFamily="34" charset="0"/>
                <a:ea typeface="+mn-ea"/>
                <a:cs typeface="+mn-cs"/>
              </a:rPr>
              <a:t>24 August 2010</a:t>
            </a:r>
            <a:endParaRPr lang="en-US" sz="1000" b="1" kern="1200" dirty="0">
              <a:solidFill>
                <a:srgbClr val="800000"/>
              </a:solidFill>
              <a:latin typeface="Arial Rounded MT Bold" pitchFamily="34" charset="0"/>
              <a:ea typeface="+mn-ea"/>
              <a:cs typeface="+mn-cs"/>
            </a:endParaRPr>
          </a:p>
        </p:txBody>
      </p:sp>
      <p:sp>
        <p:nvSpPr>
          <p:cNvPr id="6149" name="Footer Placeholder 4"/>
          <p:cNvSpPr txBox="1">
            <a:spLocks noGrp="1"/>
          </p:cNvSpPr>
          <p:nvPr/>
        </p:nvSpPr>
        <p:spPr bwMode="auto">
          <a:xfrm>
            <a:off x="2819400" y="6477000"/>
            <a:ext cx="3657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000" b="1" kern="1200">
                <a:solidFill>
                  <a:srgbClr val="800000"/>
                </a:solidFill>
                <a:latin typeface="Arial Rounded MT Bold" pitchFamily="34" charset="0"/>
                <a:ea typeface="+mn-ea"/>
                <a:cs typeface="+mn-cs"/>
              </a:rPr>
              <a:t>CM Ginsburg S0 Mtg</a:t>
            </a:r>
          </a:p>
        </p:txBody>
      </p:sp>
      <p:sp>
        <p:nvSpPr>
          <p:cNvPr id="6" name="Slide Number Placeholder 5"/>
          <p:cNvSpPr txBox="1">
            <a:spLocks noGrp="1"/>
          </p:cNvSpPr>
          <p:nvPr/>
        </p:nvSpPr>
        <p:spPr bwMode="auto">
          <a:xfrm>
            <a:off x="6781800" y="6477000"/>
            <a:ext cx="1905000" cy="30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r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BD6757E5-6D49-4094-B78B-A8D7AB115B7D}" type="slidenum">
              <a:rPr lang="en-US" sz="1000" b="1" kern="1200">
                <a:solidFill>
                  <a:srgbClr val="800000"/>
                </a:solidFill>
                <a:latin typeface="Arial Rounded MT Bold"/>
                <a:ea typeface="+mn-ea"/>
                <a:cs typeface="+mn-cs"/>
              </a:rPr>
              <a:pPr algn="r" rtl="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11</a:t>
            </a:fld>
            <a:endParaRPr lang="en-US" sz="1000" b="1" kern="1200" dirty="0">
              <a:solidFill>
                <a:srgbClr val="800000"/>
              </a:solidFill>
              <a:latin typeface="Times" pitchFamily="18" charset="0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Date Placeholder 1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24 August 2010</a:t>
            </a:r>
          </a:p>
        </p:txBody>
      </p:sp>
      <p:sp>
        <p:nvSpPr>
          <p:cNvPr id="13315" name="Footer Placeholder 2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CM Ginsburg S0 Mtg</a:t>
            </a:r>
          </a:p>
        </p:txBody>
      </p:sp>
      <p:sp>
        <p:nvSpPr>
          <p:cNvPr id="13316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3D7A7F5-2AC1-4604-A82E-006CF08505A3}" type="slidenum">
              <a:rPr lang="en-US" smtClean="0"/>
              <a:pPr/>
              <a:t>12</a:t>
            </a:fld>
            <a:endParaRPr lang="en-US" smtClean="0">
              <a:latin typeface="Times" pitchFamily="18" charset="0"/>
            </a:endParaRPr>
          </a:p>
        </p:txBody>
      </p:sp>
      <p:pic>
        <p:nvPicPr>
          <p:cNvPr id="13317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3000" y="1371600"/>
            <a:ext cx="66294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itle 1"/>
          <p:cNvSpPr txBox="1">
            <a:spLocks/>
          </p:cNvSpPr>
          <p:nvPr/>
        </p:nvSpPr>
        <p:spPr bwMode="auto">
          <a:xfrm>
            <a:off x="914400" y="76200"/>
            <a:ext cx="70104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en-US" sz="2000" kern="0" dirty="0">
                <a:solidFill>
                  <a:srgbClr val="008000"/>
                </a:solidFill>
                <a:latin typeface="+mj-lt"/>
                <a:ea typeface="+mj-ea"/>
                <a:cs typeface="+mj-cs"/>
              </a:rPr>
              <a:t>Fermilab Update: Horizontal Test of TB9AES010</a:t>
            </a:r>
          </a:p>
        </p:txBody>
      </p:sp>
      <p:sp>
        <p:nvSpPr>
          <p:cNvPr id="13319" name="TextBox 6"/>
          <p:cNvSpPr txBox="1">
            <a:spLocks noChangeArrowheads="1"/>
          </p:cNvSpPr>
          <p:nvPr/>
        </p:nvSpPr>
        <p:spPr bwMode="auto">
          <a:xfrm>
            <a:off x="1219200" y="6019800"/>
            <a:ext cx="714851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Cavity reached 35 MV/m (policy limit); low FE; qualified for CM2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Date Placeholder 1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24 Aug 2010</a:t>
            </a:r>
          </a:p>
        </p:txBody>
      </p:sp>
      <p:sp>
        <p:nvSpPr>
          <p:cNvPr id="14339" name="Footer Placeholder 2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CM Ginsburg S0 Mtg</a:t>
            </a:r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50FCFBB7-3EB3-44D7-B0F3-C01AA7F53953}" type="slidenum">
              <a:rPr lang="en-US" smtClean="0"/>
              <a:pPr/>
              <a:t>13</a:t>
            </a:fld>
            <a:endParaRPr lang="en-US" smtClean="0"/>
          </a:p>
        </p:txBody>
      </p:sp>
      <p:sp>
        <p:nvSpPr>
          <p:cNvPr id="5" name="TextBox 6"/>
          <p:cNvSpPr txBox="1">
            <a:spLocks noChangeArrowheads="1"/>
          </p:cNvSpPr>
          <p:nvPr/>
        </p:nvSpPr>
        <p:spPr bwMode="auto">
          <a:xfrm>
            <a:off x="228600" y="1143000"/>
            <a:ext cx="8382000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US" sz="2400" dirty="0">
              <a:solidFill>
                <a:srgbClr val="000000"/>
              </a:solidFill>
            </a:endParaRPr>
          </a:p>
          <a:p>
            <a:pPr>
              <a:defRPr/>
            </a:pPr>
            <a:endParaRPr lang="en-US" sz="1400" dirty="0">
              <a:solidFill>
                <a:srgbClr val="000000"/>
              </a:solidFill>
            </a:endParaRPr>
          </a:p>
          <a:p>
            <a:pPr marL="173038" indent="-173038">
              <a:buFont typeface="Arial" charset="0"/>
              <a:buChar char="•"/>
              <a:defRPr/>
            </a:pPr>
            <a:r>
              <a:rPr lang="en-US" sz="2000" dirty="0">
                <a:solidFill>
                  <a:srgbClr val="000000"/>
                </a:solidFill>
              </a:rPr>
              <a:t>Sent to FNAL from JLab after qualification vertical test </a:t>
            </a:r>
          </a:p>
          <a:p>
            <a:pPr marL="630238" lvl="1" indent="-173038">
              <a:buFont typeface="Arial" charset="0"/>
              <a:buChar char="•"/>
              <a:defRPr/>
            </a:pPr>
            <a:r>
              <a:rPr lang="en-US" sz="2000" dirty="0">
                <a:solidFill>
                  <a:srgbClr val="000000"/>
                </a:solidFill>
              </a:rPr>
              <a:t>38 MV/m, Q0&gt;1E10</a:t>
            </a:r>
          </a:p>
          <a:p>
            <a:pPr marL="630238" lvl="1" indent="-173038">
              <a:buFont typeface="Arial" charset="0"/>
              <a:buChar char="•"/>
              <a:defRPr/>
            </a:pPr>
            <a:r>
              <a:rPr lang="en-US" sz="2000" dirty="0">
                <a:solidFill>
                  <a:srgbClr val="000000"/>
                </a:solidFill>
              </a:rPr>
              <a:t>blanked off at atmospheric </a:t>
            </a:r>
            <a:r>
              <a:rPr lang="en-US" sz="2000" dirty="0" smtClean="0">
                <a:solidFill>
                  <a:srgbClr val="000000"/>
                </a:solidFill>
              </a:rPr>
              <a:t>pressure before shipment</a:t>
            </a:r>
            <a:endParaRPr lang="en-US" sz="2000" dirty="0">
              <a:solidFill>
                <a:srgbClr val="000000"/>
              </a:solidFill>
            </a:endParaRPr>
          </a:p>
          <a:p>
            <a:pPr marL="173038" indent="-173038">
              <a:buFont typeface="Arial" charset="0"/>
              <a:buChar char="•"/>
              <a:defRPr/>
            </a:pPr>
            <a:r>
              <a:rPr lang="en-US" sz="2000" dirty="0">
                <a:solidFill>
                  <a:srgbClr val="000000"/>
                </a:solidFill>
              </a:rPr>
              <a:t>Optical inspection, HPR/assembly at FNAL/ANL before FNAL vertical test</a:t>
            </a:r>
          </a:p>
          <a:p>
            <a:pPr marL="173038" indent="-173038">
              <a:buFont typeface="Arial" charset="0"/>
              <a:buChar char="•"/>
              <a:defRPr/>
            </a:pPr>
            <a:r>
              <a:rPr lang="en-US" sz="2000" dirty="0">
                <a:solidFill>
                  <a:srgbClr val="000000"/>
                </a:solidFill>
              </a:rPr>
              <a:t>Tested Friday 8/20 at FNAL</a:t>
            </a:r>
          </a:p>
          <a:p>
            <a:pPr marL="630238" lvl="1" indent="-173038">
              <a:buFont typeface="Arial" charset="0"/>
              <a:buChar char="•"/>
              <a:defRPr/>
            </a:pPr>
            <a:r>
              <a:rPr lang="en-US" sz="2000" dirty="0">
                <a:solidFill>
                  <a:srgbClr val="000000"/>
                </a:solidFill>
              </a:rPr>
              <a:t>compare JLab/FNAL data…</a:t>
            </a:r>
          </a:p>
        </p:txBody>
      </p:sp>
      <p:sp>
        <p:nvSpPr>
          <p:cNvPr id="14342" name="Title 1"/>
          <p:cNvSpPr>
            <a:spLocks/>
          </p:cNvSpPr>
          <p:nvPr/>
        </p:nvSpPr>
        <p:spPr bwMode="auto">
          <a:xfrm>
            <a:off x="457200" y="228600"/>
            <a:ext cx="822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hangingPunct="0"/>
            <a:r>
              <a:rPr lang="en-US" sz="4400">
                <a:solidFill>
                  <a:srgbClr val="000000"/>
                </a:solidFill>
              </a:rPr>
              <a:t>TB9RI019 for CM2</a:t>
            </a:r>
          </a:p>
        </p:txBody>
      </p:sp>
      <p:pic>
        <p:nvPicPr>
          <p:cNvPr id="14343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0" y="3505200"/>
            <a:ext cx="3840163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4" name="TextBox 9"/>
          <p:cNvSpPr txBox="1">
            <a:spLocks noChangeArrowheads="1"/>
          </p:cNvSpPr>
          <p:nvPr/>
        </p:nvSpPr>
        <p:spPr bwMode="auto">
          <a:xfrm>
            <a:off x="4800600" y="3124200"/>
            <a:ext cx="3278188" cy="338138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/>
              <a:t>Iris 8-9; Upon receipt from JLab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8" name="Picture 9"/>
          <p:cNvPicPr>
            <a:picLocks noChangeAspect="1" noChangeArrowheads="1"/>
          </p:cNvPicPr>
          <p:nvPr/>
        </p:nvPicPr>
        <p:blipFill>
          <a:blip r:embed="rId2"/>
          <a:srcRect l="4074" t="3220" r="169" b="4532"/>
          <a:stretch>
            <a:fillRect/>
          </a:stretch>
        </p:blipFill>
        <p:spPr bwMode="auto">
          <a:xfrm>
            <a:off x="146050" y="3840163"/>
            <a:ext cx="4016375" cy="281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09600"/>
          </a:xfrm>
        </p:spPr>
        <p:txBody>
          <a:bodyPr/>
          <a:lstStyle/>
          <a:p>
            <a:r>
              <a:rPr lang="en-US" smtClean="0"/>
              <a:t>TB9RI019 JLab/FNAL data</a:t>
            </a:r>
          </a:p>
        </p:txBody>
      </p:sp>
      <p:sp>
        <p:nvSpPr>
          <p:cNvPr id="15363" name="Date Placeholder 3"/>
          <p:cNvSpPr>
            <a:spLocks noGrp="1"/>
          </p:cNvSpPr>
          <p:nvPr>
            <p:ph type="dt" sz="quarter" idx="10"/>
          </p:nvPr>
        </p:nvSpPr>
        <p:spPr>
          <a:xfrm>
            <a:off x="457200" y="6477000"/>
            <a:ext cx="2133600" cy="381000"/>
          </a:xfrm>
          <a:noFill/>
        </p:spPr>
        <p:txBody>
          <a:bodyPr/>
          <a:lstStyle/>
          <a:p>
            <a:r>
              <a:rPr lang="en-US" dirty="0" smtClean="0"/>
              <a:t>24 </a:t>
            </a:r>
            <a:r>
              <a:rPr lang="en-US" dirty="0" smtClean="0"/>
              <a:t>Aug 2010</a:t>
            </a:r>
          </a:p>
        </p:txBody>
      </p:sp>
      <p:sp>
        <p:nvSpPr>
          <p:cNvPr id="1536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477001"/>
            <a:ext cx="2895600" cy="381000"/>
          </a:xfrm>
          <a:noFill/>
        </p:spPr>
        <p:txBody>
          <a:bodyPr/>
          <a:lstStyle/>
          <a:p>
            <a:r>
              <a:rPr lang="en-US" dirty="0" smtClean="0"/>
              <a:t>CM Ginsburg </a:t>
            </a:r>
            <a:r>
              <a:rPr lang="en-US" dirty="0" smtClean="0"/>
              <a:t>S0 </a:t>
            </a:r>
            <a:r>
              <a:rPr lang="en-US" dirty="0" err="1" smtClean="0"/>
              <a:t>Mtg</a:t>
            </a:r>
            <a:endParaRPr lang="en-US" dirty="0" smtClean="0"/>
          </a:p>
        </p:txBody>
      </p:sp>
      <p:sp>
        <p:nvSpPr>
          <p:cNvPr id="15365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A98C40B9-C3DD-43C7-9005-2598BBAD3FA7}" type="slidenum">
              <a:rPr lang="en-US" smtClean="0"/>
              <a:pPr/>
              <a:t>14</a:t>
            </a:fld>
            <a:endParaRPr lang="en-US" dirty="0" smtClean="0"/>
          </a:p>
        </p:txBody>
      </p:sp>
      <p:pic>
        <p:nvPicPr>
          <p:cNvPr id="1536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 t="15154" r="37503"/>
          <a:stretch>
            <a:fillRect/>
          </a:stretch>
        </p:blipFill>
        <p:spPr>
          <a:xfrm>
            <a:off x="152400" y="533400"/>
            <a:ext cx="3962400" cy="3376613"/>
          </a:xfrm>
          <a:noFill/>
        </p:spPr>
      </p:pic>
      <p:pic>
        <p:nvPicPr>
          <p:cNvPr id="15367" name="Picture 2"/>
          <p:cNvPicPr>
            <a:picLocks noChangeAspect="1" noChangeArrowheads="1"/>
          </p:cNvPicPr>
          <p:nvPr/>
        </p:nvPicPr>
        <p:blipFill>
          <a:blip r:embed="rId3"/>
          <a:srcRect l="63408" t="15154" r="-1453" b="41074"/>
          <a:stretch>
            <a:fillRect/>
          </a:stretch>
        </p:blipFill>
        <p:spPr bwMode="auto">
          <a:xfrm>
            <a:off x="4572000" y="609600"/>
            <a:ext cx="4114800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9" name="Picture 10"/>
          <p:cNvPicPr>
            <a:picLocks noChangeAspect="1" noChangeArrowheads="1"/>
          </p:cNvPicPr>
          <p:nvPr/>
        </p:nvPicPr>
        <p:blipFill>
          <a:blip r:embed="rId4"/>
          <a:srcRect l="2519" t="4231" r="1302" b="3302"/>
          <a:stretch>
            <a:fillRect/>
          </a:stretch>
        </p:blipFill>
        <p:spPr bwMode="auto">
          <a:xfrm>
            <a:off x="4800600" y="3505200"/>
            <a:ext cx="3375025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TextBox 14"/>
          <p:cNvSpPr txBox="1"/>
          <p:nvPr/>
        </p:nvSpPr>
        <p:spPr>
          <a:xfrm>
            <a:off x="4114800" y="1828800"/>
            <a:ext cx="461665" cy="630942"/>
          </a:xfrm>
          <a:prstGeom prst="rect">
            <a:avLst/>
          </a:prstGeom>
          <a:noFill/>
        </p:spPr>
        <p:txBody>
          <a:bodyPr vert="vert270" wrap="none">
            <a:spAutoFit/>
          </a:bodyPr>
          <a:lstStyle/>
          <a:p>
            <a:pPr>
              <a:defRPr/>
            </a:pPr>
            <a:r>
              <a:rPr lang="en-US" dirty="0">
                <a:solidFill>
                  <a:srgbClr val="000000"/>
                </a:solidFill>
              </a:rPr>
              <a:t>JLab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4267200" y="4572000"/>
            <a:ext cx="461665" cy="707886"/>
          </a:xfrm>
          <a:prstGeom prst="rect">
            <a:avLst/>
          </a:prstGeom>
          <a:noFill/>
        </p:spPr>
        <p:txBody>
          <a:bodyPr vert="vert270" wrap="none">
            <a:spAutoFit/>
          </a:bodyPr>
          <a:lstStyle/>
          <a:p>
            <a:pPr>
              <a:defRPr/>
            </a:pPr>
            <a:r>
              <a:rPr lang="en-US" dirty="0">
                <a:solidFill>
                  <a:srgbClr val="000000"/>
                </a:solidFill>
              </a:rPr>
              <a:t>FNAL</a:t>
            </a:r>
          </a:p>
        </p:txBody>
      </p:sp>
      <p:sp>
        <p:nvSpPr>
          <p:cNvPr id="15372" name="TextBox 16"/>
          <p:cNvSpPr txBox="1">
            <a:spLocks noChangeArrowheads="1"/>
          </p:cNvSpPr>
          <p:nvPr/>
        </p:nvSpPr>
        <p:spPr bwMode="auto">
          <a:xfrm>
            <a:off x="2209800" y="4572000"/>
            <a:ext cx="178117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>
                <a:solidFill>
                  <a:srgbClr val="FF0000"/>
                </a:solidFill>
              </a:rPr>
              <a:t>Quench  ~38 MV/m</a:t>
            </a:r>
          </a:p>
        </p:txBody>
      </p:sp>
      <p:sp>
        <p:nvSpPr>
          <p:cNvPr id="15373" name="TextBox 18"/>
          <p:cNvSpPr txBox="1">
            <a:spLocks noChangeArrowheads="1"/>
          </p:cNvSpPr>
          <p:nvPr/>
        </p:nvSpPr>
        <p:spPr bwMode="auto">
          <a:xfrm>
            <a:off x="5334000" y="3810000"/>
            <a:ext cx="25146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>
                <a:solidFill>
                  <a:srgbClr val="FF0000"/>
                </a:solidFill>
              </a:rPr>
              <a:t>X-ray dose rate ~1.8 mR/hr at 38 MV/m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Date Placeholder 1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23 Aug 2010</a:t>
            </a:r>
          </a:p>
        </p:txBody>
      </p:sp>
      <p:sp>
        <p:nvSpPr>
          <p:cNvPr id="16387" name="Footer Placeholder 2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dirty="0" smtClean="0"/>
              <a:t>CM Ginsburg </a:t>
            </a:r>
            <a:r>
              <a:rPr lang="en-US" dirty="0" smtClean="0"/>
              <a:t>S0 </a:t>
            </a:r>
            <a:r>
              <a:rPr lang="en-US" dirty="0" err="1" smtClean="0"/>
              <a:t>Mtg</a:t>
            </a:r>
            <a:endParaRPr lang="en-US" dirty="0" smtClean="0"/>
          </a:p>
        </p:txBody>
      </p:sp>
      <p:sp>
        <p:nvSpPr>
          <p:cNvPr id="16388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0B23E80B-252D-41CA-BCF7-631DFF3E1B63}" type="slidenum">
              <a:rPr lang="en-US" smtClean="0"/>
              <a:pPr/>
              <a:t>15</a:t>
            </a:fld>
            <a:endParaRPr lang="en-US" smtClean="0"/>
          </a:p>
        </p:txBody>
      </p:sp>
      <p:sp>
        <p:nvSpPr>
          <p:cNvPr id="16389" name="TextBox 6"/>
          <p:cNvSpPr txBox="1">
            <a:spLocks noChangeArrowheads="1"/>
          </p:cNvSpPr>
          <p:nvPr/>
        </p:nvSpPr>
        <p:spPr bwMode="auto">
          <a:xfrm>
            <a:off x="381000" y="1600200"/>
            <a:ext cx="7315200" cy="1905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US" sz="2000" u="sng">
                <a:solidFill>
                  <a:srgbClr val="000000"/>
                </a:solidFill>
              </a:rPr>
              <a:t>Key points:</a:t>
            </a:r>
          </a:p>
          <a:p>
            <a:r>
              <a:rPr lang="en-US" sz="2000">
                <a:solidFill>
                  <a:srgbClr val="000000"/>
                </a:solidFill>
              </a:rPr>
              <a:t>Quench gradient agrees well, JLab very slightly higher</a:t>
            </a:r>
          </a:p>
          <a:p>
            <a:r>
              <a:rPr lang="en-US" sz="2000">
                <a:solidFill>
                  <a:srgbClr val="000000"/>
                </a:solidFill>
              </a:rPr>
              <a:t>Low-field Q0 agrees well, JLab very slightly higher</a:t>
            </a:r>
          </a:p>
          <a:p>
            <a:r>
              <a:rPr lang="en-US" sz="2000">
                <a:solidFill>
                  <a:srgbClr val="000000"/>
                </a:solidFill>
              </a:rPr>
              <a:t>High-field Q0 is higher at JLab</a:t>
            </a:r>
          </a:p>
          <a:p>
            <a:r>
              <a:rPr lang="en-US" sz="2000">
                <a:solidFill>
                  <a:srgbClr val="000000"/>
                </a:solidFill>
              </a:rPr>
              <a:t>X-ray dose rate is a factor ~25 higher at JLab than FNAL; onset ~3 MV/m higher at FNAL </a:t>
            </a:r>
          </a:p>
        </p:txBody>
      </p:sp>
      <p:sp>
        <p:nvSpPr>
          <p:cNvPr id="16390" name="Rectangle 8"/>
          <p:cNvSpPr>
            <a:spLocks noChangeArrowheads="1"/>
          </p:cNvSpPr>
          <p:nvPr/>
        </p:nvSpPr>
        <p:spPr bwMode="auto">
          <a:xfrm>
            <a:off x="304800" y="4038600"/>
            <a:ext cx="830580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solidFill>
                  <a:srgbClr val="000000"/>
                </a:solidFill>
              </a:rPr>
              <a:t>We also saw excitation of 7pi/9 mode, developing over several seconds; we do not normally monitor excitation of other modes, and would not have seen it if we had not been explicitly looking</a:t>
            </a:r>
          </a:p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16391" name="Title 1"/>
          <p:cNvSpPr>
            <a:spLocks/>
          </p:cNvSpPr>
          <p:nvPr/>
        </p:nvSpPr>
        <p:spPr bwMode="auto">
          <a:xfrm>
            <a:off x="457200" y="304800"/>
            <a:ext cx="822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hangingPunct="0"/>
            <a:r>
              <a:rPr lang="en-US" sz="4400">
                <a:solidFill>
                  <a:srgbClr val="000000"/>
                </a:solidFill>
              </a:rPr>
              <a:t>TB9RI019 JLab/FNAL data (cont.)</a:t>
            </a:r>
          </a:p>
        </p:txBody>
      </p:sp>
      <p:sp>
        <p:nvSpPr>
          <p:cNvPr id="16392" name="TextBox 7"/>
          <p:cNvSpPr txBox="1">
            <a:spLocks noChangeArrowheads="1"/>
          </p:cNvSpPr>
          <p:nvPr/>
        </p:nvSpPr>
        <p:spPr bwMode="auto">
          <a:xfrm>
            <a:off x="381000" y="5181600"/>
            <a:ext cx="582295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u="sng"/>
              <a:t>Bottom line:</a:t>
            </a:r>
          </a:p>
          <a:p>
            <a:r>
              <a:rPr lang="en-US"/>
              <a:t>Good agreement between JLab/FNAL test data sets</a:t>
            </a:r>
          </a:p>
          <a:p>
            <a:r>
              <a:rPr lang="en-US"/>
              <a:t>Cavity will be dressed and horizontally tested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4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66800"/>
          </a:xfrm>
        </p:spPr>
        <p:txBody>
          <a:bodyPr/>
          <a:lstStyle/>
          <a:p>
            <a:r>
              <a:rPr lang="en-US" smtClean="0"/>
              <a:t>ANL EP Parameters</a:t>
            </a:r>
          </a:p>
        </p:txBody>
      </p:sp>
      <p:sp>
        <p:nvSpPr>
          <p:cNvPr id="17411" name="Date Placeholder 1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24 Aug 2010</a:t>
            </a:r>
          </a:p>
        </p:txBody>
      </p:sp>
      <p:sp>
        <p:nvSpPr>
          <p:cNvPr id="17412" name="Footer Placeholder 2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CM Ginsburg S0 Mtg</a:t>
            </a:r>
          </a:p>
        </p:txBody>
      </p:sp>
      <p:sp>
        <p:nvSpPr>
          <p:cNvPr id="17413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A19C74E0-83A9-41CE-A9A7-B46A06E009AE}" type="slidenum">
              <a:rPr lang="en-US" smtClean="0"/>
              <a:pPr/>
              <a:t>16</a:t>
            </a:fld>
            <a:endParaRPr lang="en-US" smtClean="0"/>
          </a:p>
        </p:txBody>
      </p:sp>
      <p:sp>
        <p:nvSpPr>
          <p:cNvPr id="6" name="TextBox 5"/>
          <p:cNvSpPr txBox="1"/>
          <p:nvPr/>
        </p:nvSpPr>
        <p:spPr>
          <a:xfrm>
            <a:off x="152400" y="1371600"/>
            <a:ext cx="8991600" cy="4419600"/>
          </a:xfrm>
          <a:prstGeom prst="rect">
            <a:avLst/>
          </a:prstGeom>
          <a:noFill/>
        </p:spPr>
        <p:txBody>
          <a:bodyPr>
            <a:normAutofit/>
          </a:bodyPr>
          <a:lstStyle/>
          <a:p>
            <a:pPr>
              <a:defRPr/>
            </a:pPr>
            <a:r>
              <a:rPr lang="en-US" dirty="0">
                <a:solidFill>
                  <a:srgbClr val="000000"/>
                </a:solidFill>
              </a:rPr>
              <a:t>Several changes to ANL EP starting ~March based on discussion w/ FNAL, JLab, KEK etc in an attempt to bring some (not all) of the details of the ANL </a:t>
            </a:r>
          </a:p>
          <a:p>
            <a:pPr>
              <a:defRPr/>
            </a:pPr>
            <a:r>
              <a:rPr lang="en-US" dirty="0">
                <a:solidFill>
                  <a:srgbClr val="000000"/>
                </a:solidFill>
              </a:rPr>
              <a:t>process in line with what is current practice at JLab and KEK</a:t>
            </a:r>
          </a:p>
          <a:p>
            <a:pPr marL="287338" indent="-117475">
              <a:buFont typeface="Arial" pitchFamily="34" charset="0"/>
              <a:buChar char="•"/>
              <a:defRPr/>
            </a:pPr>
            <a:r>
              <a:rPr lang="en-US" dirty="0">
                <a:solidFill>
                  <a:srgbClr val="000000"/>
                </a:solidFill>
              </a:rPr>
              <a:t>Mar 2010:  9:1 EP electrolyte solution rather than the 85:10 Siemens recipe </a:t>
            </a:r>
          </a:p>
          <a:p>
            <a:pPr marL="287338" indent="-117475">
              <a:buFont typeface="Arial" pitchFamily="34" charset="0"/>
              <a:buChar char="•"/>
              <a:defRPr/>
            </a:pPr>
            <a:r>
              <a:rPr lang="en-US" dirty="0">
                <a:solidFill>
                  <a:srgbClr val="000000"/>
                </a:solidFill>
              </a:rPr>
              <a:t>Apr 2010:  Lower anode/cathode voltage </a:t>
            </a:r>
            <a:r>
              <a:rPr lang="en-US" i="1" u="sng" dirty="0">
                <a:solidFill>
                  <a:srgbClr val="000000"/>
                </a:solidFill>
              </a:rPr>
              <a:t>AND</a:t>
            </a:r>
            <a:r>
              <a:rPr lang="en-US" dirty="0">
                <a:solidFill>
                  <a:srgbClr val="000000"/>
                </a:solidFill>
              </a:rPr>
              <a:t> lower acid temperature</a:t>
            </a:r>
          </a:p>
          <a:p>
            <a:pPr marL="744538" lvl="1" indent="-117475">
              <a:buFont typeface="Arial" pitchFamily="34" charset="0"/>
              <a:buChar char="•"/>
              <a:defRPr/>
            </a:pPr>
            <a:r>
              <a:rPr lang="en-US" dirty="0">
                <a:solidFill>
                  <a:srgbClr val="000000"/>
                </a:solidFill>
              </a:rPr>
              <a:t>18 V -&gt; 14.5 V</a:t>
            </a:r>
          </a:p>
          <a:p>
            <a:pPr marL="744538" lvl="1" indent="-117475">
              <a:buFont typeface="Arial" pitchFamily="34" charset="0"/>
              <a:buChar char="•"/>
              <a:defRPr/>
            </a:pPr>
            <a:r>
              <a:rPr lang="en-US" dirty="0">
                <a:solidFill>
                  <a:srgbClr val="000000"/>
                </a:solidFill>
              </a:rPr>
              <a:t>35C -&gt; 25-30C, as measured on cavity external surface</a:t>
            </a:r>
          </a:p>
          <a:p>
            <a:pPr marL="287338" indent="-117475">
              <a:buFont typeface="Arial" pitchFamily="34" charset="0"/>
              <a:buChar char="•"/>
              <a:defRPr/>
            </a:pPr>
            <a:r>
              <a:rPr lang="en-US" dirty="0">
                <a:solidFill>
                  <a:srgbClr val="000000"/>
                </a:solidFill>
              </a:rPr>
              <a:t>Apr 2010:  Additional water rinsing during disassembly to keep the cavity wet</a:t>
            </a:r>
          </a:p>
          <a:p>
            <a:pPr marL="744538" lvl="1" indent="-117475">
              <a:buFont typeface="Arial" pitchFamily="34" charset="0"/>
              <a:buChar char="•"/>
              <a:defRPr/>
            </a:pPr>
            <a:r>
              <a:rPr lang="en-US" dirty="0">
                <a:solidFill>
                  <a:srgbClr val="000000"/>
                </a:solidFill>
              </a:rPr>
              <a:t>spray down interior at 5 minute intervals with DI water before cavity sent to  clean room for US cleaning</a:t>
            </a:r>
          </a:p>
          <a:p>
            <a:pPr marL="744538" lvl="1" indent="-117475">
              <a:buFont typeface="Arial" pitchFamily="34" charset="0"/>
              <a:buChar char="•"/>
              <a:defRPr/>
            </a:pPr>
            <a:r>
              <a:rPr lang="en-US" dirty="0">
                <a:solidFill>
                  <a:srgbClr val="000000"/>
                </a:solidFill>
              </a:rPr>
              <a:t>spray 1-2 times for single cells and 3-4 times for 9-cell</a:t>
            </a:r>
          </a:p>
          <a:p>
            <a:pPr marL="287338" indent="-117475">
              <a:buFont typeface="Arial" pitchFamily="34" charset="0"/>
              <a:buChar char="•"/>
              <a:defRPr/>
            </a:pPr>
            <a:r>
              <a:rPr lang="en-US" dirty="0">
                <a:solidFill>
                  <a:srgbClr val="000000"/>
                </a:solidFill>
              </a:rPr>
              <a:t>May 2010: rotated the cathode so the holes went from spraying the acid down to up</a:t>
            </a:r>
          </a:p>
          <a:p>
            <a:pPr>
              <a:defRPr/>
            </a:pPr>
            <a:r>
              <a:rPr lang="en-US" dirty="0">
                <a:solidFill>
                  <a:srgbClr val="000000"/>
                </a:solidFill>
              </a:rPr>
              <a:t> </a:t>
            </a:r>
          </a:p>
        </p:txBody>
      </p:sp>
      <p:sp>
        <p:nvSpPr>
          <p:cNvPr id="17415" name="TextBox 6"/>
          <p:cNvSpPr txBox="1">
            <a:spLocks noChangeArrowheads="1"/>
          </p:cNvSpPr>
          <p:nvPr/>
        </p:nvSpPr>
        <p:spPr bwMode="auto">
          <a:xfrm>
            <a:off x="5181600" y="838200"/>
            <a:ext cx="350678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solidFill>
                  <a:srgbClr val="000000"/>
                </a:solidFill>
              </a:rPr>
              <a:t>M. Kelly, T. Reid et al. at ANL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62000"/>
          </a:xfrm>
        </p:spPr>
        <p:txBody>
          <a:bodyPr/>
          <a:lstStyle/>
          <a:p>
            <a:r>
              <a:rPr lang="en-US" dirty="0" smtClean="0"/>
              <a:t>ANL EP Parameters</a:t>
            </a:r>
          </a:p>
        </p:txBody>
      </p:sp>
      <p:sp>
        <p:nvSpPr>
          <p:cNvPr id="18435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24 Aug 2010</a:t>
            </a:r>
          </a:p>
        </p:txBody>
      </p:sp>
      <p:sp>
        <p:nvSpPr>
          <p:cNvPr id="18436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CM Ginsburg S0 Mtg</a:t>
            </a:r>
          </a:p>
        </p:txBody>
      </p:sp>
      <p:sp>
        <p:nvSpPr>
          <p:cNvPr id="1843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9170AA79-1BB1-46C4-97AD-BDF9BB859727}" type="slidenum">
              <a:rPr lang="en-US" smtClean="0"/>
              <a:pPr/>
              <a:t>17</a:t>
            </a:fld>
            <a:endParaRPr lang="en-US" smtClean="0"/>
          </a:p>
        </p:txBody>
      </p:sp>
      <p:pic>
        <p:nvPicPr>
          <p:cNvPr id="1843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l="926" t="3560" r="1852" b="3877"/>
          <a:stretch>
            <a:fillRect/>
          </a:stretch>
        </p:blipFill>
        <p:spPr>
          <a:xfrm>
            <a:off x="381000" y="685800"/>
            <a:ext cx="8493125" cy="4206875"/>
          </a:xfrm>
          <a:noFill/>
        </p:spPr>
      </p:pic>
      <p:sp>
        <p:nvSpPr>
          <p:cNvPr id="18439" name="TextBox 8"/>
          <p:cNvSpPr txBox="1">
            <a:spLocks noChangeArrowheads="1"/>
          </p:cNvSpPr>
          <p:nvPr/>
        </p:nvSpPr>
        <p:spPr bwMode="auto">
          <a:xfrm>
            <a:off x="228600" y="4876800"/>
            <a:ext cx="4826962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000000"/>
                </a:solidFill>
              </a:rPr>
              <a:t>Averages: </a:t>
            </a:r>
          </a:p>
          <a:p>
            <a:r>
              <a:rPr lang="en-US" dirty="0">
                <a:solidFill>
                  <a:srgbClr val="000000"/>
                </a:solidFill>
              </a:rPr>
              <a:t>JLab1: 2.63E10 (no early </a:t>
            </a:r>
            <a:r>
              <a:rPr lang="en-US" dirty="0" err="1">
                <a:solidFill>
                  <a:srgbClr val="000000"/>
                </a:solidFill>
              </a:rPr>
              <a:t>mag</a:t>
            </a:r>
            <a:r>
              <a:rPr lang="en-US" dirty="0">
                <a:solidFill>
                  <a:srgbClr val="000000"/>
                </a:solidFill>
              </a:rPr>
              <a:t> shield data)</a:t>
            </a:r>
          </a:p>
          <a:p>
            <a:r>
              <a:rPr lang="en-US" dirty="0">
                <a:solidFill>
                  <a:srgbClr val="000000"/>
                </a:solidFill>
              </a:rPr>
              <a:t>ANL1: 2.63E10 (old parameters pre March)</a:t>
            </a:r>
          </a:p>
          <a:p>
            <a:r>
              <a:rPr lang="en-US" dirty="0">
                <a:solidFill>
                  <a:srgbClr val="000000"/>
                </a:solidFill>
              </a:rPr>
              <a:t>ANL2a: </a:t>
            </a:r>
            <a:r>
              <a:rPr lang="en-US" dirty="0" smtClean="0">
                <a:solidFill>
                  <a:srgbClr val="000000"/>
                </a:solidFill>
              </a:rPr>
              <a:t>(new </a:t>
            </a:r>
            <a:r>
              <a:rPr lang="en-US" dirty="0">
                <a:solidFill>
                  <a:srgbClr val="000000"/>
                </a:solidFill>
              </a:rPr>
              <a:t>acid mixture, post-EP </a:t>
            </a:r>
            <a:r>
              <a:rPr lang="en-US" dirty="0" smtClean="0">
                <a:solidFill>
                  <a:srgbClr val="000000"/>
                </a:solidFill>
              </a:rPr>
              <a:t>rinse)</a:t>
            </a:r>
            <a:endParaRPr lang="en-US" dirty="0">
              <a:solidFill>
                <a:srgbClr val="000000"/>
              </a:solidFill>
            </a:endParaRPr>
          </a:p>
          <a:p>
            <a:r>
              <a:rPr lang="en-US" dirty="0">
                <a:solidFill>
                  <a:srgbClr val="000000"/>
                </a:solidFill>
              </a:rPr>
              <a:t>ANL2: 1.73E10 (low-T, low-V parameters)</a:t>
            </a:r>
          </a:p>
        </p:txBody>
      </p:sp>
      <p:sp>
        <p:nvSpPr>
          <p:cNvPr id="10" name="Rectangle 9"/>
          <p:cNvSpPr/>
          <p:nvPr/>
        </p:nvSpPr>
        <p:spPr>
          <a:xfrm>
            <a:off x="2971800" y="609600"/>
            <a:ext cx="3352800" cy="3810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8441" name="TextBox 10"/>
          <p:cNvSpPr txBox="1">
            <a:spLocks noChangeArrowheads="1"/>
          </p:cNvSpPr>
          <p:nvPr/>
        </p:nvSpPr>
        <p:spPr bwMode="auto">
          <a:xfrm>
            <a:off x="4953000" y="4876800"/>
            <a:ext cx="3946525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dirty="0">
                <a:solidFill>
                  <a:srgbClr val="000000"/>
                </a:solidFill>
              </a:rPr>
              <a:t>Strictly max Q0; 1.95&lt;T&lt;2.05K; </a:t>
            </a:r>
          </a:p>
          <a:p>
            <a:r>
              <a:rPr lang="en-US" sz="1600" dirty="0">
                <a:solidFill>
                  <a:srgbClr val="000000"/>
                </a:solidFill>
              </a:rPr>
              <a:t>fluctuations systematically upward; some</a:t>
            </a:r>
          </a:p>
          <a:p>
            <a:r>
              <a:rPr lang="en-US" sz="1600" dirty="0">
                <a:solidFill>
                  <a:srgbClr val="000000"/>
                </a:solidFill>
              </a:rPr>
              <a:t>data points have </a:t>
            </a:r>
            <a:r>
              <a:rPr lang="en-US" sz="1600" dirty="0" err="1">
                <a:solidFill>
                  <a:srgbClr val="000000"/>
                </a:solidFill>
              </a:rPr>
              <a:t>unphysically</a:t>
            </a:r>
            <a:r>
              <a:rPr lang="en-US" sz="1600" dirty="0">
                <a:solidFill>
                  <a:srgbClr val="000000"/>
                </a:solidFill>
              </a:rPr>
              <a:t> small error </a:t>
            </a:r>
          </a:p>
          <a:p>
            <a:r>
              <a:rPr lang="en-US" sz="1600" dirty="0">
                <a:solidFill>
                  <a:srgbClr val="000000"/>
                </a:solidFill>
              </a:rPr>
              <a:t>bars; all tests included whether or not</a:t>
            </a:r>
          </a:p>
          <a:p>
            <a:r>
              <a:rPr lang="en-US" sz="1600" dirty="0">
                <a:solidFill>
                  <a:srgbClr val="000000"/>
                </a:solidFill>
              </a:rPr>
              <a:t>additional EP took place</a:t>
            </a:r>
          </a:p>
          <a:p>
            <a:endParaRPr lang="en-US" dirty="0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3"/>
          <p:cNvPicPr>
            <a:picLocks noChangeAspect="1" noChangeArrowheads="1"/>
          </p:cNvPicPr>
          <p:nvPr/>
        </p:nvPicPr>
        <p:blipFill>
          <a:blip r:embed="rId2"/>
          <a:srcRect l="2266" t="3757" r="2550" b="2354"/>
          <a:stretch>
            <a:fillRect/>
          </a:stretch>
        </p:blipFill>
        <p:spPr bwMode="auto">
          <a:xfrm>
            <a:off x="5943600" y="4495800"/>
            <a:ext cx="32004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59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14400"/>
          </a:xfrm>
        </p:spPr>
        <p:txBody>
          <a:bodyPr/>
          <a:lstStyle/>
          <a:p>
            <a:r>
              <a:rPr lang="en-US" smtClean="0"/>
              <a:t>ANL EP Parameters</a:t>
            </a:r>
          </a:p>
        </p:txBody>
      </p:sp>
      <p:sp>
        <p:nvSpPr>
          <p:cNvPr id="19460" name="Date Placeholder 2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24 Aug 2010</a:t>
            </a:r>
          </a:p>
        </p:txBody>
      </p:sp>
      <p:sp>
        <p:nvSpPr>
          <p:cNvPr id="19461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CM Ginsburg S0 Mtg</a:t>
            </a:r>
          </a:p>
        </p:txBody>
      </p:sp>
      <p:sp>
        <p:nvSpPr>
          <p:cNvPr id="19462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5B363F2F-4960-4C88-A3A9-B851F4CD6663}" type="slidenum">
              <a:rPr lang="en-US" smtClean="0"/>
              <a:pPr/>
              <a:t>18</a:t>
            </a:fld>
            <a:endParaRPr lang="en-US" smtClean="0"/>
          </a:p>
        </p:txBody>
      </p:sp>
      <p:sp>
        <p:nvSpPr>
          <p:cNvPr id="6" name="TextBox 5"/>
          <p:cNvSpPr txBox="1"/>
          <p:nvPr/>
        </p:nvSpPr>
        <p:spPr>
          <a:xfrm>
            <a:off x="228600" y="762000"/>
            <a:ext cx="8305800" cy="5638800"/>
          </a:xfrm>
          <a:prstGeom prst="rect">
            <a:avLst/>
          </a:prstGeom>
          <a:noFill/>
        </p:spPr>
        <p:txBody>
          <a:bodyPr>
            <a:normAutofit/>
          </a:bodyPr>
          <a:lstStyle/>
          <a:p>
            <a:pPr marL="117475" indent="-117475">
              <a:buFont typeface="Arial" pitchFamily="34" charset="0"/>
              <a:buChar char="•"/>
              <a:defRPr/>
            </a:pPr>
            <a:r>
              <a:rPr lang="en-US" dirty="0">
                <a:solidFill>
                  <a:srgbClr val="000000"/>
                </a:solidFill>
              </a:rPr>
              <a:t> The low-field Q0 is lower than it used to be and lower than we want for 9-cells</a:t>
            </a:r>
          </a:p>
          <a:p>
            <a:pPr marL="627063" lvl="1" indent="-169863">
              <a:buFont typeface="Arial" pitchFamily="34" charset="0"/>
              <a:buChar char="•"/>
              <a:defRPr/>
            </a:pPr>
            <a:r>
              <a:rPr lang="en-US" dirty="0">
                <a:solidFill>
                  <a:srgbClr val="000000"/>
                </a:solidFill>
              </a:rPr>
              <a:t> At least one cavity would have likely </a:t>
            </a:r>
          </a:p>
          <a:p>
            <a:pPr marL="627063" lvl="1" indent="-169863">
              <a:defRPr/>
            </a:pPr>
            <a:r>
              <a:rPr lang="en-US" dirty="0">
                <a:solidFill>
                  <a:srgbClr val="000000"/>
                </a:solidFill>
              </a:rPr>
              <a:t>    satisfied the ILC spec, except Q0 was </a:t>
            </a:r>
          </a:p>
          <a:p>
            <a:pPr marL="627063" lvl="1" indent="-169863">
              <a:defRPr/>
            </a:pPr>
            <a:r>
              <a:rPr lang="en-US" dirty="0">
                <a:solidFill>
                  <a:srgbClr val="000000"/>
                </a:solidFill>
              </a:rPr>
              <a:t>    too low</a:t>
            </a:r>
          </a:p>
          <a:p>
            <a:pPr marL="627063" lvl="1" indent="-169863">
              <a:buFont typeface="Arial" pitchFamily="34" charset="0"/>
              <a:buChar char="•"/>
              <a:defRPr/>
            </a:pPr>
            <a:r>
              <a:rPr lang="en-US" dirty="0">
                <a:solidFill>
                  <a:srgbClr val="000000"/>
                </a:solidFill>
              </a:rPr>
              <a:t>Effect on 1-cells clear between ANL1</a:t>
            </a:r>
          </a:p>
          <a:p>
            <a:pPr marL="627063" lvl="1" indent="-169863">
              <a:defRPr/>
            </a:pPr>
            <a:r>
              <a:rPr lang="en-US" dirty="0">
                <a:solidFill>
                  <a:srgbClr val="000000"/>
                </a:solidFill>
              </a:rPr>
              <a:t>   and ANL2 but no EPs during ANL2a</a:t>
            </a:r>
          </a:p>
          <a:p>
            <a:pPr>
              <a:buFont typeface="Arial" pitchFamily="34" charset="0"/>
              <a:buChar char="•"/>
              <a:defRPr/>
            </a:pPr>
            <a:endParaRPr lang="en-US" dirty="0">
              <a:solidFill>
                <a:srgbClr val="000000"/>
              </a:solidFill>
            </a:endParaRPr>
          </a:p>
          <a:p>
            <a:pPr>
              <a:buFont typeface="Arial" pitchFamily="34" charset="0"/>
              <a:buChar char="•"/>
              <a:defRPr/>
            </a:pPr>
            <a:endParaRPr lang="en-US" dirty="0">
              <a:solidFill>
                <a:srgbClr val="000000"/>
              </a:solidFill>
            </a:endParaRPr>
          </a:p>
          <a:p>
            <a:pPr>
              <a:defRPr/>
            </a:pPr>
            <a:endParaRPr lang="en-US" dirty="0">
              <a:solidFill>
                <a:srgbClr val="000000"/>
              </a:solidFill>
            </a:endParaRPr>
          </a:p>
          <a:p>
            <a:pPr marL="169863" indent="-169863">
              <a:buFont typeface="Arial" pitchFamily="34" charset="0"/>
              <a:buChar char="•"/>
              <a:defRPr/>
            </a:pPr>
            <a:r>
              <a:rPr lang="en-US" dirty="0">
                <a:solidFill>
                  <a:srgbClr val="000000"/>
                </a:solidFill>
              </a:rPr>
              <a:t>The 9:1 mixture is standard for ongoing 9-cell work and we've verified DESY and KEK are still using </a:t>
            </a:r>
            <a:r>
              <a:rPr lang="en-US" dirty="0">
                <a:solidFill>
                  <a:srgbClr val="000000"/>
                </a:solidFill>
              </a:rPr>
              <a:t>this</a:t>
            </a:r>
            <a:endParaRPr lang="en-US" dirty="0">
              <a:solidFill>
                <a:srgbClr val="000000"/>
              </a:solidFill>
            </a:endParaRPr>
          </a:p>
          <a:p>
            <a:pPr marL="627063" lvl="1" indent="-169863">
              <a:buFont typeface="Arial" pitchFamily="34" charset="0"/>
              <a:buChar char="•"/>
              <a:defRPr/>
            </a:pPr>
            <a:r>
              <a:rPr lang="en-US" dirty="0">
                <a:solidFill>
                  <a:srgbClr val="000000"/>
                </a:solidFill>
              </a:rPr>
              <a:t>Do not want to change the mixture back to 85:10 or adopt 10:1 </a:t>
            </a:r>
          </a:p>
          <a:p>
            <a:pPr marL="169863" indent="-169863">
              <a:buFont typeface="Arial" pitchFamily="34" charset="0"/>
              <a:buChar char="•"/>
              <a:defRPr/>
            </a:pPr>
            <a:r>
              <a:rPr lang="en-US" dirty="0">
                <a:solidFill>
                  <a:srgbClr val="000000"/>
                </a:solidFill>
              </a:rPr>
              <a:t>Mike proposes for the next single cell EP's:</a:t>
            </a:r>
          </a:p>
          <a:p>
            <a:pPr marL="627063" lvl="1" indent="-169863">
              <a:buFont typeface="Arial" pitchFamily="34" charset="0"/>
              <a:buChar char="•"/>
              <a:defRPr/>
            </a:pPr>
            <a:r>
              <a:rPr lang="en-US" dirty="0">
                <a:solidFill>
                  <a:srgbClr val="000000"/>
                </a:solidFill>
              </a:rPr>
              <a:t>Keep HF(48%):H</a:t>
            </a:r>
            <a:r>
              <a:rPr lang="en-US" baseline="-25000" dirty="0">
                <a:solidFill>
                  <a:srgbClr val="000000"/>
                </a:solidFill>
              </a:rPr>
              <a:t>2</a:t>
            </a:r>
            <a:r>
              <a:rPr lang="en-US" dirty="0">
                <a:solidFill>
                  <a:srgbClr val="000000"/>
                </a:solidFill>
              </a:rPr>
              <a:t>SO</a:t>
            </a:r>
            <a:r>
              <a:rPr lang="en-US" baseline="-25000" dirty="0">
                <a:solidFill>
                  <a:srgbClr val="000000"/>
                </a:solidFill>
              </a:rPr>
              <a:t>4</a:t>
            </a:r>
            <a:r>
              <a:rPr lang="en-US" dirty="0">
                <a:solidFill>
                  <a:srgbClr val="000000"/>
                </a:solidFill>
              </a:rPr>
              <a:t> (96%) in the ratio 9:1</a:t>
            </a:r>
          </a:p>
          <a:p>
            <a:pPr marL="627063" lvl="1" indent="-169863">
              <a:buFont typeface="Arial" pitchFamily="34" charset="0"/>
              <a:buChar char="•"/>
              <a:defRPr/>
            </a:pPr>
            <a:r>
              <a:rPr lang="en-US" dirty="0">
                <a:solidFill>
                  <a:srgbClr val="000000"/>
                </a:solidFill>
              </a:rPr>
              <a:t>Keep low temp acid (~25 C)</a:t>
            </a:r>
          </a:p>
          <a:p>
            <a:pPr marL="627063" lvl="1" indent="-169863">
              <a:buFont typeface="Arial" pitchFamily="34" charset="0"/>
              <a:buChar char="•"/>
              <a:defRPr/>
            </a:pPr>
            <a:r>
              <a:rPr lang="en-US" dirty="0">
                <a:solidFill>
                  <a:srgbClr val="000000"/>
                </a:solidFill>
              </a:rPr>
              <a:t>Go back to 18 V</a:t>
            </a:r>
            <a:endParaRPr lang="en-US" dirty="0">
              <a:solidFill>
                <a:srgbClr val="000000"/>
              </a:solidFill>
            </a:endParaRPr>
          </a:p>
          <a:p>
            <a:pPr marL="169863" indent="-169863">
              <a:buFont typeface="Arial" pitchFamily="34" charset="0"/>
              <a:buChar char="•"/>
              <a:defRPr/>
            </a:pPr>
            <a:r>
              <a:rPr lang="en-US" dirty="0">
                <a:solidFill>
                  <a:srgbClr val="000000"/>
                </a:solidFill>
              </a:rPr>
              <a:t>Two single </a:t>
            </a:r>
            <a:r>
              <a:rPr lang="en-US" dirty="0">
                <a:solidFill>
                  <a:srgbClr val="000000"/>
                </a:solidFill>
              </a:rPr>
              <a:t>cells </a:t>
            </a:r>
            <a:r>
              <a:rPr lang="en-US" dirty="0" smtClean="0">
                <a:solidFill>
                  <a:srgbClr val="000000"/>
                </a:solidFill>
              </a:rPr>
              <a:t>modified-EP </a:t>
            </a:r>
            <a:r>
              <a:rPr lang="en-US" dirty="0">
                <a:solidFill>
                  <a:srgbClr val="000000"/>
                </a:solidFill>
              </a:rPr>
              <a:t>ongoing, to</a:t>
            </a:r>
          </a:p>
          <a:p>
            <a:pPr marL="169863" indent="-169863">
              <a:defRPr/>
            </a:pPr>
            <a:r>
              <a:rPr lang="en-US" dirty="0">
                <a:solidFill>
                  <a:srgbClr val="000000"/>
                </a:solidFill>
              </a:rPr>
              <a:t> </a:t>
            </a:r>
            <a:r>
              <a:rPr lang="en-US" dirty="0">
                <a:solidFill>
                  <a:srgbClr val="000000"/>
                </a:solidFill>
              </a:rPr>
              <a:t>  be tested within next two weeks before trying</a:t>
            </a:r>
          </a:p>
          <a:p>
            <a:pPr marL="169863" indent="-169863">
              <a:defRPr/>
            </a:pPr>
            <a:r>
              <a:rPr lang="en-US" dirty="0">
                <a:solidFill>
                  <a:srgbClr val="000000"/>
                </a:solidFill>
              </a:rPr>
              <a:t> </a:t>
            </a:r>
            <a:r>
              <a:rPr lang="en-US" dirty="0">
                <a:solidFill>
                  <a:srgbClr val="000000"/>
                </a:solidFill>
              </a:rPr>
              <a:t>  a 9-cell</a:t>
            </a:r>
            <a:endParaRPr lang="en-US" dirty="0">
              <a:solidFill>
                <a:srgbClr val="000000"/>
              </a:solidFill>
            </a:endParaRPr>
          </a:p>
        </p:txBody>
      </p:sp>
      <p:pic>
        <p:nvPicPr>
          <p:cNvPr id="19464" name="Picture 2"/>
          <p:cNvPicPr>
            <a:picLocks noChangeAspect="1" noChangeArrowheads="1"/>
          </p:cNvPicPr>
          <p:nvPr/>
        </p:nvPicPr>
        <p:blipFill>
          <a:blip r:embed="rId3"/>
          <a:srcRect l="4205" t="5360" r="2509" b="5360"/>
          <a:stretch>
            <a:fillRect/>
          </a:stretch>
        </p:blipFill>
        <p:spPr bwMode="auto">
          <a:xfrm>
            <a:off x="5105400" y="1219200"/>
            <a:ext cx="3697288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5-Point Star 8"/>
          <p:cNvSpPr/>
          <p:nvPr/>
        </p:nvSpPr>
        <p:spPr>
          <a:xfrm>
            <a:off x="8229600" y="2209800"/>
            <a:ext cx="182563" cy="182563"/>
          </a:xfrm>
          <a:prstGeom prst="star5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cxnSp>
        <p:nvCxnSpPr>
          <p:cNvPr id="13" name="Straight Arrow Connector 12"/>
          <p:cNvCxnSpPr/>
          <p:nvPr/>
        </p:nvCxnSpPr>
        <p:spPr>
          <a:xfrm>
            <a:off x="4876800" y="1676400"/>
            <a:ext cx="1066800" cy="3810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rot="16200000" flipH="1">
            <a:off x="4533900" y="2933700"/>
            <a:ext cx="1981200" cy="12954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/>
              <a:t>JLab Update</a:t>
            </a:r>
          </a:p>
        </p:txBody>
      </p:sp>
      <p:sp>
        <p:nvSpPr>
          <p:cNvPr id="8195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mtClean="0">
                <a:solidFill>
                  <a:schemeClr val="tx1"/>
                </a:solidFill>
              </a:rPr>
              <a:t>RG</a:t>
            </a:r>
          </a:p>
          <a:p>
            <a:r>
              <a:rPr lang="en-US" smtClean="0">
                <a:solidFill>
                  <a:schemeClr val="tx1"/>
                </a:solidFill>
              </a:rPr>
              <a:t>ILC Cavity Group Meeting</a:t>
            </a:r>
          </a:p>
          <a:p>
            <a:r>
              <a:rPr lang="en-US" smtClean="0">
                <a:solidFill>
                  <a:schemeClr val="tx1"/>
                </a:solidFill>
              </a:rPr>
              <a:t>August 24, 2010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04800"/>
            <a:ext cx="8534400" cy="1143000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Facilities Down for 2 Weeks due to TDEF</a:t>
            </a:r>
            <a:endParaRPr lang="en-US" dirty="0"/>
          </a:p>
        </p:txBody>
      </p:sp>
      <p:pic>
        <p:nvPicPr>
          <p:cNvPr id="9219" name="Picture 2" descr="F:\IMG_0484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457200" y="2347913"/>
            <a:ext cx="4038600" cy="3028950"/>
          </a:xfrm>
        </p:spPr>
      </p:pic>
      <p:pic>
        <p:nvPicPr>
          <p:cNvPr id="9220" name="Picture 3" descr="F:\IMG_0477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4648200" y="2347913"/>
            <a:ext cx="4038600" cy="3028950"/>
          </a:xfrm>
        </p:spPr>
      </p:pic>
      <p:sp>
        <p:nvSpPr>
          <p:cNvPr id="9221" name="TextBox 6"/>
          <p:cNvSpPr txBox="1">
            <a:spLocks noChangeArrowheads="1"/>
          </p:cNvSpPr>
          <p:nvPr/>
        </p:nvSpPr>
        <p:spPr bwMode="auto">
          <a:xfrm>
            <a:off x="609600" y="5638800"/>
            <a:ext cx="3563938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solidFill>
                  <a:srgbClr val="000000"/>
                </a:solidFill>
                <a:latin typeface="Calibri" pitchFamily="34" charset="0"/>
              </a:rPr>
              <a:t>Test Lab south wall being torn down</a:t>
            </a:r>
          </a:p>
          <a:p>
            <a:r>
              <a:rPr lang="en-US">
                <a:solidFill>
                  <a:srgbClr val="000000"/>
                </a:solidFill>
                <a:latin typeface="Calibri" pitchFamily="34" charset="0"/>
              </a:rPr>
              <a:t>for new extension</a:t>
            </a:r>
          </a:p>
        </p:txBody>
      </p:sp>
      <p:sp>
        <p:nvSpPr>
          <p:cNvPr id="9222" name="TextBox 7"/>
          <p:cNvSpPr txBox="1">
            <a:spLocks noChangeArrowheads="1"/>
          </p:cNvSpPr>
          <p:nvPr/>
        </p:nvSpPr>
        <p:spPr bwMode="auto">
          <a:xfrm>
            <a:off x="4800600" y="5486400"/>
            <a:ext cx="39624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solidFill>
                  <a:srgbClr val="000000"/>
                </a:solidFill>
                <a:latin typeface="Calibri" pitchFamily="34" charset="0"/>
              </a:rPr>
              <a:t>EP machine, HPR machine, clean room,</a:t>
            </a:r>
          </a:p>
          <a:p>
            <a:r>
              <a:rPr lang="en-US">
                <a:solidFill>
                  <a:srgbClr val="000000"/>
                </a:solidFill>
                <a:latin typeface="Calibri" pitchFamily="34" charset="0"/>
              </a:rPr>
              <a:t>vacuum furnace and tuning machine are not accessible from 8/13-31. VTA is also down.</a:t>
            </a:r>
          </a:p>
        </p:txBody>
      </p:sp>
      <p:sp>
        <p:nvSpPr>
          <p:cNvPr id="9" name="Oval 8"/>
          <p:cNvSpPr/>
          <p:nvPr/>
        </p:nvSpPr>
        <p:spPr>
          <a:xfrm>
            <a:off x="4876800" y="4191000"/>
            <a:ext cx="1371600" cy="685800"/>
          </a:xfrm>
          <a:prstGeom prst="ellipse">
            <a:avLst/>
          </a:prstGeom>
          <a:noFill/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 rot="5400000" flipH="1" flipV="1">
            <a:off x="4953000" y="4800600"/>
            <a:ext cx="228600" cy="228600"/>
          </a:xfrm>
          <a:prstGeom prst="straightConnector1">
            <a:avLst/>
          </a:prstGeom>
          <a:ln w="28575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225" name="TextBox 13"/>
          <p:cNvSpPr txBox="1">
            <a:spLocks noChangeArrowheads="1"/>
          </p:cNvSpPr>
          <p:nvPr/>
        </p:nvSpPr>
        <p:spPr bwMode="auto">
          <a:xfrm>
            <a:off x="4724400" y="5029200"/>
            <a:ext cx="17113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solidFill>
                  <a:srgbClr val="FFFF00"/>
                </a:solidFill>
                <a:latin typeface="Calibri" pitchFamily="34" charset="0"/>
              </a:rPr>
              <a:t>Vacuum furnace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686800" cy="1143000"/>
          </a:xfrm>
        </p:spPr>
        <p:txBody>
          <a:bodyPr/>
          <a:lstStyle/>
          <a:p>
            <a:r>
              <a:rPr lang="en-US" dirty="0" smtClean="0"/>
              <a:t>TB9RI027 </a:t>
            </a:r>
            <a:r>
              <a:rPr lang="en-US" dirty="0" smtClean="0"/>
              <a:t>&amp; </a:t>
            </a:r>
            <a:r>
              <a:rPr lang="en-US" dirty="0" smtClean="0"/>
              <a:t>TB9RI028</a:t>
            </a:r>
            <a:endParaRPr lang="en-US" dirty="0" smtClean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600200"/>
            <a:ext cx="8839200" cy="4525963"/>
          </a:xfrm>
        </p:spPr>
        <p:txBody>
          <a:bodyPr rtlCol="0">
            <a:normAutofit fontScale="85000" lnSpcReduction="2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TB9RI027 </a:t>
            </a:r>
            <a:r>
              <a:rPr lang="en-US" dirty="0" smtClean="0"/>
              <a:t>and </a:t>
            </a:r>
            <a:r>
              <a:rPr lang="en-US" dirty="0" smtClean="0"/>
              <a:t>TB9RI028, </a:t>
            </a:r>
            <a:r>
              <a:rPr lang="en-US" dirty="0" smtClean="0"/>
              <a:t>the remaining two new RI </a:t>
            </a:r>
            <a:r>
              <a:rPr lang="en-US" dirty="0" smtClean="0"/>
              <a:t>cavities, </a:t>
            </a:r>
            <a:r>
              <a:rPr lang="en-US" dirty="0" smtClean="0"/>
              <a:t>received for processing and testing at JLab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Goal is to complete first-pass testing by end of FY10 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TB9RI027</a:t>
            </a:r>
            <a:endParaRPr lang="en-US" dirty="0" smtClean="0"/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/>
              <a:t>Heavy EP, 800Cx2hr, tuning, light EP, initial HPR and clean room assembly done. Now parked in clean room. 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/>
              <a:t>Final HPR and clean room assembly will resume September 1 when facility is up and RF testing follows.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TB9RI028</a:t>
            </a:r>
            <a:endParaRPr lang="en-US" dirty="0" smtClean="0"/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/>
              <a:t>Heavy EP done.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/>
              <a:t>Issue of insufficient removal due to software problem.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/>
              <a:t>Will re-EP in early September and standard steps to follow.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>
          <a:xfrm>
            <a:off x="304800" y="76200"/>
            <a:ext cx="8610600" cy="1143000"/>
          </a:xfrm>
        </p:spPr>
        <p:txBody>
          <a:bodyPr/>
          <a:lstStyle/>
          <a:p>
            <a:r>
              <a:rPr lang="en-US" sz="3600" smtClean="0"/>
              <a:t>KEK ICHIRO7 9-Cell Cavity S0 Studies at JLab</a:t>
            </a:r>
          </a:p>
        </p:txBody>
      </p:sp>
      <p:pic>
        <p:nvPicPr>
          <p:cNvPr id="11267" name="Picture 3" descr="C:\ILC_high_gradient\ILC_EP\ICHIRO7\Photo\Ichiro7_EP\after_JLab_EP_photo_by_Fumio_18jun10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457200" y="2609850"/>
            <a:ext cx="4038600" cy="3028950"/>
          </a:xfrm>
        </p:spPr>
      </p:pic>
      <p:sp>
        <p:nvSpPr>
          <p:cNvPr id="11268" name="TextBox 6"/>
          <p:cNvSpPr txBox="1">
            <a:spLocks noChangeArrowheads="1"/>
          </p:cNvSpPr>
          <p:nvPr/>
        </p:nvSpPr>
        <p:spPr bwMode="auto">
          <a:xfrm>
            <a:off x="4648200" y="2514600"/>
            <a:ext cx="4267200" cy="314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charset="0"/>
              <a:buChar char="•"/>
            </a:pPr>
            <a:r>
              <a:rPr lang="en-US">
                <a:solidFill>
                  <a:srgbClr val="000000"/>
                </a:solidFill>
                <a:latin typeface="Calibri" pitchFamily="34" charset="0"/>
              </a:rPr>
              <a:t> 2 EP &amp; vertical test cycles completed</a:t>
            </a:r>
          </a:p>
          <a:p>
            <a:pPr>
              <a:buFont typeface="Arial" charset="0"/>
              <a:buChar char="•"/>
            </a:pPr>
            <a:r>
              <a:rPr lang="en-US">
                <a:solidFill>
                  <a:srgbClr val="000000"/>
                </a:solidFill>
                <a:latin typeface="Calibri" pitchFamily="34" charset="0"/>
              </a:rPr>
              <a:t> KEK scientist Fumio Furuta visited JLab for 2 months working together with JLab scientists</a:t>
            </a:r>
          </a:p>
          <a:p>
            <a:pPr>
              <a:buFont typeface="Arial" charset="0"/>
              <a:buChar char="•"/>
            </a:pPr>
            <a:r>
              <a:rPr lang="en-US">
                <a:solidFill>
                  <a:srgbClr val="000000"/>
                </a:solidFill>
                <a:latin typeface="Calibri" pitchFamily="34" charset="0"/>
              </a:rPr>
              <a:t> Gradient performance improved over baseline</a:t>
            </a:r>
          </a:p>
          <a:p>
            <a:pPr>
              <a:buFont typeface="Arial" charset="0"/>
              <a:buChar char="•"/>
            </a:pPr>
            <a:r>
              <a:rPr lang="en-US">
                <a:solidFill>
                  <a:srgbClr val="000000"/>
                </a:solidFill>
                <a:latin typeface="Calibri" pitchFamily="34" charset="0"/>
              </a:rPr>
              <a:t> Pi mode max. Eacc 27 MV/m</a:t>
            </a:r>
          </a:p>
          <a:p>
            <a:pPr>
              <a:buFont typeface="Arial" charset="0"/>
              <a:buChar char="•"/>
            </a:pPr>
            <a:r>
              <a:rPr lang="en-US">
                <a:solidFill>
                  <a:srgbClr val="000000"/>
                </a:solidFill>
                <a:latin typeface="Calibri" pitchFamily="34" charset="0"/>
              </a:rPr>
              <a:t> Pass-band measurements indicate individual cells reaching surface field of Pi-mode equivalent of 34-48 MV/m</a:t>
            </a:r>
          </a:p>
          <a:p>
            <a:pPr>
              <a:buFont typeface="Arial" charset="0"/>
              <a:buChar char="•"/>
            </a:pPr>
            <a:r>
              <a:rPr lang="en-US">
                <a:solidFill>
                  <a:srgbClr val="000000"/>
                </a:solidFill>
                <a:latin typeface="Calibri" pitchFamily="34" charset="0"/>
              </a:rPr>
              <a:t> Data still under analysis  </a:t>
            </a:r>
          </a:p>
        </p:txBody>
      </p:sp>
      <p:sp>
        <p:nvSpPr>
          <p:cNvPr id="11269" name="TextBox 7"/>
          <p:cNvSpPr txBox="1">
            <a:spLocks noChangeArrowheads="1"/>
          </p:cNvSpPr>
          <p:nvPr/>
        </p:nvSpPr>
        <p:spPr bwMode="auto">
          <a:xfrm>
            <a:off x="479425" y="1143000"/>
            <a:ext cx="8207375" cy="1200150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solidFill>
                  <a:srgbClr val="000000"/>
                </a:solidFill>
                <a:latin typeface="Calibri" pitchFamily="34" charset="0"/>
              </a:rPr>
              <a:t>Ichiro7 has Low-loss cavity shape - Ultimate gradient potential &gt; 50 MV/m</a:t>
            </a:r>
          </a:p>
          <a:p>
            <a:r>
              <a:rPr lang="en-US">
                <a:solidFill>
                  <a:srgbClr val="000000"/>
                </a:solidFill>
                <a:latin typeface="Calibri" pitchFamily="34" charset="0"/>
              </a:rPr>
              <a:t>Single cell demonstration of &gt; 50 MV/m already done by KEK </a:t>
            </a:r>
          </a:p>
          <a:p>
            <a:r>
              <a:rPr lang="en-US">
                <a:solidFill>
                  <a:srgbClr val="000000"/>
                </a:solidFill>
                <a:latin typeface="Calibri" pitchFamily="34" charset="0"/>
              </a:rPr>
              <a:t>Low-loss shape is among ACD shapes for ILC TeV upgrade</a:t>
            </a:r>
          </a:p>
          <a:p>
            <a:r>
              <a:rPr lang="en-US">
                <a:solidFill>
                  <a:srgbClr val="000000"/>
                </a:solidFill>
                <a:latin typeface="Calibri" pitchFamily="34" charset="0"/>
              </a:rPr>
              <a:t>Near term gradient goal of this KEK/JLAB study is 9-cell demonstration of &gt;= 45 MV/m</a:t>
            </a:r>
          </a:p>
        </p:txBody>
      </p:sp>
      <p:sp>
        <p:nvSpPr>
          <p:cNvPr id="11270" name="TextBox 9"/>
          <p:cNvSpPr txBox="1">
            <a:spLocks noChangeArrowheads="1"/>
          </p:cNvSpPr>
          <p:nvPr/>
        </p:nvSpPr>
        <p:spPr bwMode="auto">
          <a:xfrm>
            <a:off x="496888" y="5360988"/>
            <a:ext cx="1352550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000">
                <a:solidFill>
                  <a:srgbClr val="FF0000"/>
                </a:solidFill>
                <a:latin typeface="Calibri" pitchFamily="34" charset="0"/>
              </a:rPr>
              <a:t>Photo credit: F. Furuta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smtClean="0"/>
              <a:t>Peking University 9-cell Cavity w/ End Group PKU3 After Standard ILC Processing at JLab</a:t>
            </a:r>
          </a:p>
        </p:txBody>
      </p:sp>
      <p:pic>
        <p:nvPicPr>
          <p:cNvPr id="12291" name="Picture 2" descr="C:\ILC_high_gradient\ILC_EP\PKU3\PKU3_in_clean_room_22jul10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 l="24693" r="21431"/>
          <a:stretch>
            <a:fillRect/>
          </a:stretch>
        </p:blipFill>
        <p:spPr>
          <a:xfrm>
            <a:off x="6019800" y="1371600"/>
            <a:ext cx="1828800" cy="4525963"/>
          </a:xfrm>
        </p:spPr>
      </p:pic>
      <p:pic>
        <p:nvPicPr>
          <p:cNvPr id="12292" name="Picture 2" descr="C:\ILC_high_gradient\ILC_EP\PKU3\PKU3_9_10aug10_test2_Q_Eacc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/>
          <a:srcRect l="8418" t="18279" r="5717"/>
          <a:stretch>
            <a:fillRect/>
          </a:stretch>
        </p:blipFill>
        <p:spPr>
          <a:xfrm>
            <a:off x="457200" y="1676400"/>
            <a:ext cx="5029200" cy="4876800"/>
          </a:xfrm>
        </p:spPr>
      </p:pic>
      <p:sp>
        <p:nvSpPr>
          <p:cNvPr id="12293" name="TextBox 6"/>
          <p:cNvSpPr txBox="1">
            <a:spLocks noChangeArrowheads="1"/>
          </p:cNvSpPr>
          <p:nvPr/>
        </p:nvSpPr>
        <p:spPr bwMode="auto">
          <a:xfrm>
            <a:off x="5257800" y="5943600"/>
            <a:ext cx="38862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solidFill>
                  <a:srgbClr val="000000"/>
                </a:solidFill>
                <a:latin typeface="Calibri" pitchFamily="34" charset="0"/>
              </a:rPr>
              <a:t>PKU3 is the 3</a:t>
            </a:r>
            <a:r>
              <a:rPr lang="en-US" baseline="30000">
                <a:solidFill>
                  <a:srgbClr val="000000"/>
                </a:solidFill>
                <a:latin typeface="Calibri" pitchFamily="34" charset="0"/>
              </a:rPr>
              <a:t>rd</a:t>
            </a:r>
            <a:r>
              <a:rPr lang="en-US">
                <a:solidFill>
                  <a:srgbClr val="000000"/>
                </a:solidFill>
                <a:latin typeface="Calibri" pitchFamily="34" charset="0"/>
              </a:rPr>
              <a:t> 9-cell cavity built by Peking University SRF Group since 2008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304800"/>
            <a:ext cx="6477000" cy="993775"/>
          </a:xfrm>
        </p:spPr>
        <p:txBody>
          <a:bodyPr>
            <a:normAutofit/>
          </a:bodyPr>
          <a:lstStyle/>
          <a:p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Cornell ILC Program</a:t>
            </a:r>
            <a:endParaRPr lang="en-US" sz="2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609600" y="381000"/>
            <a:ext cx="990600" cy="9144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r>
              <a:rPr lang="en-US" b="1" kern="1200" dirty="0">
                <a:solidFill>
                  <a:prstClr val="white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Cornell SRF</a:t>
            </a:r>
            <a:endParaRPr lang="en-US" b="1" kern="1200" dirty="0">
              <a:solidFill>
                <a:prstClr val="white"/>
              </a:solidFill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533400" y="304800"/>
            <a:ext cx="8153400" cy="6248400"/>
          </a:xfrm>
          <a:prstGeom prst="rect">
            <a:avLst/>
          </a:prstGeom>
          <a:noFill/>
          <a:ln w="38100" cap="rnd" cmpd="dbl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315200" y="6596390"/>
            <a:ext cx="138371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rtl="0"/>
            <a:r>
              <a:rPr lang="en-US" sz="1100" kern="1200" dirty="0">
                <a:solidFill>
                  <a:srgbClr val="FF0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ACrawford  24aug10</a:t>
            </a:r>
            <a:endParaRPr lang="en-US" sz="1100" kern="1200" dirty="0">
              <a:solidFill>
                <a:srgbClr val="FF0000"/>
              </a:solidFill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914400" y="990600"/>
            <a:ext cx="7543800" cy="67403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rtl="0"/>
            <a:r>
              <a:rPr lang="en-US" kern="1200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			Status as of  </a:t>
            </a:r>
            <a:r>
              <a:rPr lang="en-US" kern="1200" dirty="0" smtClean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24aug10</a:t>
            </a:r>
            <a:endParaRPr lang="en-US" kern="1200" dirty="0">
              <a:solidFill>
                <a:prstClr val="black"/>
              </a:solidFill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algn="l" rtl="0">
              <a:buFont typeface="Arial" pitchFamily="34" charset="0"/>
              <a:buChar char="•"/>
            </a:pPr>
            <a:r>
              <a:rPr lang="en-US" kern="1200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Cavities</a:t>
            </a:r>
          </a:p>
          <a:p>
            <a:pPr algn="l" rtl="0">
              <a:buFont typeface="Arial" pitchFamily="34" charset="0"/>
              <a:buChar char="•"/>
            </a:pPr>
            <a:endParaRPr lang="en-US" kern="1200" dirty="0">
              <a:solidFill>
                <a:prstClr val="black"/>
              </a:solidFill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457200" lvl="1" algn="l" rtl="0">
              <a:buFont typeface="Arial" pitchFamily="34" charset="0"/>
              <a:buChar char="•"/>
            </a:pPr>
            <a:r>
              <a:rPr lang="en-US" kern="1200" dirty="0" smtClean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TB9AES005</a:t>
            </a:r>
            <a:r>
              <a:rPr lang="en-US" kern="1200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, </a:t>
            </a:r>
            <a:r>
              <a:rPr lang="en-US" kern="1200" dirty="0" smtClean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ACCEL9 </a:t>
            </a:r>
            <a:r>
              <a:rPr lang="en-US" kern="1200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and </a:t>
            </a:r>
            <a:r>
              <a:rPr lang="en-US" kern="1200" dirty="0" smtClean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TB9ACC010 </a:t>
            </a:r>
            <a:r>
              <a:rPr lang="en-US" kern="1200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have been tumbled and </a:t>
            </a:r>
            <a:r>
              <a:rPr lang="en-US" kern="1200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electropolished at Cornell</a:t>
            </a:r>
          </a:p>
          <a:p>
            <a:pPr marL="457200" lvl="1" algn="l" rtl="0">
              <a:buFont typeface="Arial" pitchFamily="34" charset="0"/>
              <a:buChar char="•"/>
            </a:pPr>
            <a:endParaRPr lang="en-US" kern="1200" dirty="0">
              <a:solidFill>
                <a:prstClr val="black"/>
              </a:solidFill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457200" lvl="1" algn="l" rtl="0">
              <a:buFont typeface="Arial" pitchFamily="34" charset="0"/>
              <a:buChar char="•"/>
            </a:pPr>
            <a:r>
              <a:rPr lang="en-US" kern="1200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These cavities were then shipped to JLab</a:t>
            </a:r>
          </a:p>
          <a:p>
            <a:pPr marL="457200" lvl="1" algn="l" rtl="0"/>
            <a:endParaRPr lang="en-US" kern="1200" dirty="0">
              <a:solidFill>
                <a:prstClr val="black"/>
              </a:solidFill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457200" lvl="1" algn="l" rtl="0">
              <a:buFont typeface="Arial" pitchFamily="34" charset="0"/>
              <a:buChar char="•"/>
            </a:pPr>
            <a:r>
              <a:rPr lang="en-US" kern="1200" dirty="0" smtClean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TB9AES005 </a:t>
            </a:r>
            <a:r>
              <a:rPr lang="en-US" kern="1200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and </a:t>
            </a:r>
            <a:r>
              <a:rPr lang="en-US" kern="1200" dirty="0" smtClean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TB9ACC010 </a:t>
            </a:r>
            <a:r>
              <a:rPr lang="en-US" kern="1200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have been degassed and tuned for field flatness at JLab</a:t>
            </a:r>
          </a:p>
          <a:p>
            <a:pPr marL="457200" lvl="1" algn="l" rtl="0">
              <a:buFont typeface="Arial" pitchFamily="34" charset="0"/>
              <a:buChar char="•"/>
            </a:pPr>
            <a:endParaRPr lang="en-US" kern="1200" dirty="0">
              <a:solidFill>
                <a:prstClr val="black"/>
              </a:solidFill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457200" lvl="1" algn="l" rtl="0">
              <a:buFont typeface="Arial" pitchFamily="34" charset="0"/>
              <a:buChar char="•"/>
            </a:pPr>
            <a:r>
              <a:rPr lang="en-US" kern="1200" dirty="0" smtClean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ACCEL9 </a:t>
            </a:r>
            <a:r>
              <a:rPr lang="en-US" kern="1200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will be degassed and tuned for field flatness when the furnace </a:t>
            </a:r>
            <a:r>
              <a:rPr lang="en-US" kern="1200" dirty="0" smtClean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is re-commissioned </a:t>
            </a:r>
            <a:r>
              <a:rPr lang="en-US" kern="1200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at JLab.  </a:t>
            </a:r>
            <a:r>
              <a:rPr lang="en-US" kern="1200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Estimated completion:  mid September</a:t>
            </a:r>
          </a:p>
          <a:p>
            <a:pPr marL="457200" lvl="1" algn="l" rtl="0"/>
            <a:endParaRPr lang="en-US" kern="1200" dirty="0">
              <a:solidFill>
                <a:prstClr val="black"/>
              </a:solidFill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457200" lvl="1" algn="l" rtl="0">
              <a:buFont typeface="Arial" pitchFamily="34" charset="0"/>
              <a:buChar char="•"/>
            </a:pPr>
            <a:r>
              <a:rPr lang="en-US" kern="1200" dirty="0" smtClean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TB9ACC010 </a:t>
            </a:r>
            <a:r>
              <a:rPr lang="en-US" kern="1200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is on its way back to Cornell for high pressure rinse, bake and test.</a:t>
            </a:r>
            <a:endParaRPr lang="en-US" kern="1200" dirty="0">
              <a:solidFill>
                <a:prstClr val="black"/>
              </a:solidFill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457200" lvl="1" algn="l" rtl="0">
              <a:buFont typeface="Arial" pitchFamily="34" charset="0"/>
              <a:buChar char="•"/>
            </a:pPr>
            <a:endParaRPr lang="en-US" kern="1200" dirty="0">
              <a:solidFill>
                <a:prstClr val="black"/>
              </a:solidFill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457200" lvl="1" algn="l" rtl="0">
              <a:buFont typeface="Arial" pitchFamily="34" charset="0"/>
              <a:buChar char="•"/>
            </a:pPr>
            <a:r>
              <a:rPr lang="en-US" kern="1200" dirty="0" smtClean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TB9AES005 </a:t>
            </a:r>
            <a:r>
              <a:rPr lang="en-US" kern="1200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will be high pressure rinsed, baked and tested at JLab in September</a:t>
            </a:r>
          </a:p>
          <a:p>
            <a:pPr marL="457200" lvl="1" algn="l" rtl="0">
              <a:buFont typeface="Arial" pitchFamily="34" charset="0"/>
              <a:buChar char="•"/>
            </a:pPr>
            <a:endParaRPr lang="en-US" kern="1200" dirty="0">
              <a:solidFill>
                <a:prstClr val="black"/>
              </a:solidFill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457200" lvl="1" algn="l" rtl="0">
              <a:buFont typeface="Arial" pitchFamily="34" charset="0"/>
              <a:buChar char="•"/>
            </a:pPr>
            <a:endParaRPr lang="en-US" kern="1200" dirty="0">
              <a:solidFill>
                <a:prstClr val="black"/>
              </a:solidFill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457200" lvl="1" algn="l" rtl="0"/>
            <a:endParaRPr lang="en-US" kern="1200" dirty="0">
              <a:solidFill>
                <a:prstClr val="black"/>
              </a:solidFill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457200" lvl="1" algn="l" rtl="0"/>
            <a:endParaRPr lang="en-US" kern="1200" dirty="0">
              <a:solidFill>
                <a:prstClr val="black"/>
              </a:solidFill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304800"/>
            <a:ext cx="6477000" cy="993775"/>
          </a:xfrm>
        </p:spPr>
        <p:txBody>
          <a:bodyPr>
            <a:normAutofit/>
          </a:bodyPr>
          <a:lstStyle/>
          <a:p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Cornell ILC Program</a:t>
            </a:r>
            <a:endParaRPr lang="en-US" sz="2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609600" y="381000"/>
            <a:ext cx="990600" cy="9144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r>
              <a:rPr lang="en-US" b="1" kern="1200" dirty="0">
                <a:solidFill>
                  <a:prstClr val="white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Cornell SRF</a:t>
            </a:r>
            <a:endParaRPr lang="en-US" b="1" kern="1200" dirty="0">
              <a:solidFill>
                <a:prstClr val="white"/>
              </a:solidFill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533400" y="304800"/>
            <a:ext cx="8153400" cy="6248400"/>
          </a:xfrm>
          <a:prstGeom prst="rect">
            <a:avLst/>
          </a:prstGeom>
          <a:noFill/>
          <a:ln w="38100" cap="rnd" cmpd="dbl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315200" y="6596390"/>
            <a:ext cx="138371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rtl="0"/>
            <a:r>
              <a:rPr lang="en-US" sz="1100" kern="1200" dirty="0">
                <a:solidFill>
                  <a:srgbClr val="FF0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ACrawford  24aug10</a:t>
            </a:r>
            <a:endParaRPr lang="en-US" sz="1100" kern="1200" dirty="0">
              <a:solidFill>
                <a:srgbClr val="FF0000"/>
              </a:solidFill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33400" y="1676400"/>
            <a:ext cx="8115683" cy="39703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rtl="0"/>
            <a:r>
              <a:rPr lang="en-US" kern="1200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			Status as of  24aug10</a:t>
            </a:r>
          </a:p>
          <a:p>
            <a:pPr algn="l" rtl="0"/>
            <a:endParaRPr lang="en-US" kern="1200" dirty="0">
              <a:solidFill>
                <a:prstClr val="black"/>
              </a:solidFill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algn="l" rtl="0"/>
            <a:endParaRPr lang="en-US" kern="1200" dirty="0">
              <a:solidFill>
                <a:prstClr val="black"/>
              </a:solidFill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algn="l" rtl="0">
              <a:buFont typeface="Arial" pitchFamily="34" charset="0"/>
              <a:buChar char="•"/>
            </a:pPr>
            <a:r>
              <a:rPr lang="en-US" kern="1200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Test Facility</a:t>
            </a:r>
          </a:p>
          <a:p>
            <a:pPr algn="l" rtl="0"/>
            <a:endParaRPr lang="en-US" kern="1200" dirty="0">
              <a:solidFill>
                <a:prstClr val="black"/>
              </a:solidFill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457200" lvl="1" algn="l" rtl="0">
              <a:buFont typeface="Arial" pitchFamily="34" charset="0"/>
              <a:buChar char="•"/>
            </a:pPr>
            <a:r>
              <a:rPr lang="en-US" kern="1200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A new ILC cavity vertical test Dewar has been </a:t>
            </a:r>
            <a:r>
              <a:rPr lang="en-US" kern="1200" dirty="0" smtClean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installed</a:t>
            </a:r>
          </a:p>
          <a:p>
            <a:pPr lvl="2">
              <a:buFont typeface="Arial" pitchFamily="34" charset="0"/>
              <a:buChar char="•"/>
            </a:pPr>
            <a:r>
              <a:rPr lang="en-US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Reduced Dewar </a:t>
            </a:r>
            <a:r>
              <a:rPr lang="en-US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LHe</a:t>
            </a:r>
            <a:r>
              <a:rPr lang="en-US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volume and improved magnetic shielding</a:t>
            </a:r>
            <a:endParaRPr lang="en-US" kern="1200" dirty="0">
              <a:solidFill>
                <a:prstClr val="black"/>
              </a:solidFill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457200" lvl="1" algn="l" rtl="0">
              <a:buFont typeface="Arial" pitchFamily="34" charset="0"/>
              <a:buChar char="•"/>
            </a:pPr>
            <a:endParaRPr lang="en-US" kern="1200" dirty="0">
              <a:solidFill>
                <a:prstClr val="black"/>
              </a:solidFill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457200" lvl="1" algn="l" rtl="0">
              <a:buFont typeface="Arial" pitchFamily="34" charset="0"/>
              <a:buChar char="•"/>
            </a:pPr>
            <a:r>
              <a:rPr lang="en-US" kern="1200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The Cornell ILC test stand is being prepared to receive cavity </a:t>
            </a:r>
            <a:r>
              <a:rPr lang="en-US" kern="1200" dirty="0" smtClean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TB9ACC010</a:t>
            </a:r>
            <a:endParaRPr lang="en-US" kern="1200" dirty="0">
              <a:solidFill>
                <a:prstClr val="black"/>
              </a:solidFill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457200" lvl="1" algn="l" rtl="0">
              <a:buFont typeface="Arial" pitchFamily="34" charset="0"/>
              <a:buChar char="•"/>
            </a:pPr>
            <a:endParaRPr lang="en-US" kern="1200" dirty="0">
              <a:solidFill>
                <a:prstClr val="black"/>
              </a:solidFill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457200" lvl="1" algn="l" rtl="0">
              <a:buFont typeface="Arial" pitchFamily="34" charset="0"/>
              <a:buChar char="•"/>
            </a:pPr>
            <a:r>
              <a:rPr lang="en-US" kern="1200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Estimated date for readiness for first test is 15sep10.</a:t>
            </a:r>
          </a:p>
          <a:p>
            <a:pPr marL="457200" lvl="1" algn="l" rtl="0">
              <a:buFont typeface="Arial" pitchFamily="34" charset="0"/>
              <a:buChar char="•"/>
            </a:pPr>
            <a:endParaRPr lang="en-US" kern="1200" dirty="0">
              <a:solidFill>
                <a:prstClr val="black"/>
              </a:solidFill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457200" lvl="1" algn="l" rtl="0"/>
            <a:endParaRPr lang="en-US" kern="1200" dirty="0">
              <a:solidFill>
                <a:prstClr val="black"/>
              </a:solidFill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457200" lvl="1" algn="l" rtl="0"/>
            <a:endParaRPr lang="en-US" kern="1200" dirty="0">
              <a:solidFill>
                <a:prstClr val="black"/>
              </a:solidFill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304800"/>
            <a:ext cx="6477000" cy="993775"/>
          </a:xfrm>
        </p:spPr>
        <p:txBody>
          <a:bodyPr>
            <a:normAutofit/>
          </a:bodyPr>
          <a:lstStyle/>
          <a:p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Cornell ILC Program</a:t>
            </a:r>
            <a:endParaRPr lang="en-US" sz="2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609600" y="381000"/>
            <a:ext cx="990600" cy="9144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r>
              <a:rPr lang="en-US" b="1" kern="1200" dirty="0">
                <a:solidFill>
                  <a:prstClr val="white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Cornell SRF</a:t>
            </a:r>
            <a:endParaRPr lang="en-US" b="1" kern="1200" dirty="0">
              <a:solidFill>
                <a:prstClr val="white"/>
              </a:solidFill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533400" y="304800"/>
            <a:ext cx="8153400" cy="6248400"/>
          </a:xfrm>
          <a:prstGeom prst="rect">
            <a:avLst/>
          </a:prstGeom>
          <a:noFill/>
          <a:ln w="38100" cap="rnd" cmpd="dbl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315200" y="6596390"/>
            <a:ext cx="138371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rtl="0"/>
            <a:r>
              <a:rPr lang="en-US" sz="1100" kern="1200" dirty="0">
                <a:solidFill>
                  <a:srgbClr val="FF0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ACrawford  24aug10</a:t>
            </a:r>
            <a:endParaRPr lang="en-US" sz="1100" kern="1200" dirty="0">
              <a:solidFill>
                <a:srgbClr val="FF0000"/>
              </a:solidFill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38200" y="5943600"/>
            <a:ext cx="3276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rtl="0"/>
            <a:r>
              <a:rPr lang="en-US" kern="1200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     8000 Liter Dewar removal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181600" y="5943600"/>
            <a:ext cx="3048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rtl="0"/>
            <a:r>
              <a:rPr lang="en-US" kern="1200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 ILC Cavity Dewar installation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1524000"/>
            <a:ext cx="3276600" cy="436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29200" y="1524000"/>
            <a:ext cx="3273900" cy="434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GDE TESLA 03-05">
  <a:themeElements>
    <a:clrScheme name="GDE TESLA 03-05 8">
      <a:dk1>
        <a:srgbClr val="000000"/>
      </a:dk1>
      <a:lt1>
        <a:srgbClr val="FFFFF7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A"/>
      </a:accent3>
      <a:accent4>
        <a:srgbClr val="000000"/>
      </a:accent4>
      <a:accent5>
        <a:srgbClr val="AAE2CA"/>
      </a:accent5>
      <a:accent6>
        <a:srgbClr val="2D2DB9"/>
      </a:accent6>
      <a:hlink>
        <a:srgbClr val="0066FF"/>
      </a:hlink>
      <a:folHlink>
        <a:srgbClr val="B2B2B2"/>
      </a:folHlink>
    </a:clrScheme>
    <a:fontScheme name="GDE TESLA 03-05">
      <a:majorFont>
        <a:latin typeface="Arial Rounded MT Bold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GDE TESLA 03-05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DE TESLA 03-05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DE TESLA 03-05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DE TESLA 03-05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DE TESLA 03-05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DE TESLA 03-05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DE TESLA 03-05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DE TESLA 03-05 8">
        <a:dk1>
          <a:srgbClr val="000000"/>
        </a:dk1>
        <a:lt1>
          <a:srgbClr val="FFFFF7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A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0066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2_GDE TESLA 03-05">
  <a:themeElements>
    <a:clrScheme name="1_GDE TESLA 03-05 8">
      <a:dk1>
        <a:srgbClr val="000000"/>
      </a:dk1>
      <a:lt1>
        <a:srgbClr val="FFFFF7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A"/>
      </a:accent3>
      <a:accent4>
        <a:srgbClr val="000000"/>
      </a:accent4>
      <a:accent5>
        <a:srgbClr val="AAE2CA"/>
      </a:accent5>
      <a:accent6>
        <a:srgbClr val="2D2DB9"/>
      </a:accent6>
      <a:hlink>
        <a:srgbClr val="0066FF"/>
      </a:hlink>
      <a:folHlink>
        <a:srgbClr val="B2B2B2"/>
      </a:folHlink>
    </a:clrScheme>
    <a:fontScheme name="1_GDE TESLA 03-05">
      <a:majorFont>
        <a:latin typeface="Arial Rounded MT Bold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GDE TESLA 03-05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GDE TESLA 03-05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GDE TESLA 03-05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GDE TESLA 03-05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GDE TESLA 03-05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GDE TESLA 03-05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GDE TESLA 03-05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GDE TESLA 03-05 8">
        <a:dk1>
          <a:srgbClr val="000000"/>
        </a:dk1>
        <a:lt1>
          <a:srgbClr val="FFFFF7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A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0066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1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2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1_GDE TESLA 03-05">
  <a:themeElements>
    <a:clrScheme name="1_GDE TESLA 03-05 8">
      <a:dk1>
        <a:srgbClr val="000000"/>
      </a:dk1>
      <a:lt1>
        <a:srgbClr val="FFFFF7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A"/>
      </a:accent3>
      <a:accent4>
        <a:srgbClr val="000000"/>
      </a:accent4>
      <a:accent5>
        <a:srgbClr val="AAE2CA"/>
      </a:accent5>
      <a:accent6>
        <a:srgbClr val="2D2DB9"/>
      </a:accent6>
      <a:hlink>
        <a:srgbClr val="0066FF"/>
      </a:hlink>
      <a:folHlink>
        <a:srgbClr val="B2B2B2"/>
      </a:folHlink>
    </a:clrScheme>
    <a:fontScheme name="1_GDE TESLA 03-05">
      <a:majorFont>
        <a:latin typeface="Arial Rounded MT Bold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GDE TESLA 03-05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GDE TESLA 03-05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GDE TESLA 03-05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GDE TESLA 03-05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GDE TESLA 03-05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GDE TESLA 03-05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GDE TESLA 03-05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GDE TESLA 03-05 8">
        <a:dk1>
          <a:srgbClr val="000000"/>
        </a:dk1>
        <a:lt1>
          <a:srgbClr val="FFFFF7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A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0066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2677</TotalTime>
  <Words>1295</Words>
  <Application>Microsoft Office PowerPoint</Application>
  <PresentationFormat>On-screen Show (4:3)</PresentationFormat>
  <Paragraphs>259</Paragraphs>
  <Slides>18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9</vt:i4>
      </vt:variant>
      <vt:variant>
        <vt:lpstr>Slide Titles</vt:lpstr>
      </vt:variant>
      <vt:variant>
        <vt:i4>18</vt:i4>
      </vt:variant>
    </vt:vector>
  </HeadingPairs>
  <TitlesOfParts>
    <vt:vector size="32" baseType="lpstr">
      <vt:lpstr>Arial</vt:lpstr>
      <vt:lpstr>Arial Rounded MT Bold</vt:lpstr>
      <vt:lpstr>Calibri</vt:lpstr>
      <vt:lpstr>Times</vt:lpstr>
      <vt:lpstr>FermiLgo</vt:lpstr>
      <vt:lpstr>GDE TESLA 03-05</vt:lpstr>
      <vt:lpstr>Office Theme</vt:lpstr>
      <vt:lpstr>1_Office Theme</vt:lpstr>
      <vt:lpstr>Default Design</vt:lpstr>
      <vt:lpstr>2_GDE TESLA 03-05</vt:lpstr>
      <vt:lpstr>1_Default Design</vt:lpstr>
      <vt:lpstr>2_Office Theme</vt:lpstr>
      <vt:lpstr>2_Default Design</vt:lpstr>
      <vt:lpstr>1_GDE TESLA 03-05</vt:lpstr>
      <vt:lpstr>Americas Region Update</vt:lpstr>
      <vt:lpstr>JLab Update</vt:lpstr>
      <vt:lpstr>Facilities Down for 2 Weeks due to TDEF</vt:lpstr>
      <vt:lpstr>TB9RI027 &amp; TB9RI028</vt:lpstr>
      <vt:lpstr>KEK ICHIRO7 9-Cell Cavity S0 Studies at JLab</vt:lpstr>
      <vt:lpstr>Peking University 9-cell Cavity w/ End Group PKU3 After Standard ILC Processing at JLab</vt:lpstr>
      <vt:lpstr>Cornell ILC Program</vt:lpstr>
      <vt:lpstr>Cornell ILC Program</vt:lpstr>
      <vt:lpstr>Cornell ILC Program</vt:lpstr>
      <vt:lpstr>Production Cavities for CM2</vt:lpstr>
      <vt:lpstr>Fermilab Update</vt:lpstr>
      <vt:lpstr>Slide 12</vt:lpstr>
      <vt:lpstr>Slide 13</vt:lpstr>
      <vt:lpstr>TB9RI019 JLab/FNAL data</vt:lpstr>
      <vt:lpstr>Slide 15</vt:lpstr>
      <vt:lpstr>ANL EP Parameters</vt:lpstr>
      <vt:lpstr>ANL EP Parameters</vt:lpstr>
      <vt:lpstr>ANL EP Parameters</vt:lpstr>
    </vt:vector>
  </TitlesOfParts>
  <Company>Fermilab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Cavity Yield  Re-Evaluation Plan </dc:title>
  <dc:creator>ginsburg</dc:creator>
  <cp:lastModifiedBy>ginsburg</cp:lastModifiedBy>
  <cp:revision>85</cp:revision>
  <dcterms:created xsi:type="dcterms:W3CDTF">2009-06-22T15:49:16Z</dcterms:created>
  <dcterms:modified xsi:type="dcterms:W3CDTF">2010-08-25T15:18:00Z</dcterms:modified>
</cp:coreProperties>
</file>