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78" r:id="rId2"/>
    <p:sldId id="279" r:id="rId3"/>
    <p:sldId id="281" r:id="rId4"/>
    <p:sldId id="283" r:id="rId5"/>
    <p:sldId id="286" r:id="rId6"/>
    <p:sldId id="285" r:id="rId7"/>
    <p:sldId id="284" r:id="rId8"/>
    <p:sldId id="287" r:id="rId9"/>
    <p:sldId id="28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76914-0FB2-4190-A41D-FF4C5FCB1F5F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3811F-462E-46AF-9E9B-ADFF6A9EF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E40E3-4168-44E0-850E-39EE4904F61E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UIowa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86600" y="159637"/>
            <a:ext cx="1905000" cy="17453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6C2CF-604F-4ADA-9361-7007EA30E354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40C6-55B5-4A14-9E54-0C8E005C430B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6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fld id="{5CE09B2F-CA86-4D5A-A7F1-01A3CFFDA66D}" type="datetime1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1"/>
            </a:lvl1pPr>
          </a:lstStyle>
          <a:p>
            <a:r>
              <a:rPr lang="en-US" dirty="0" err="1" smtClean="0"/>
              <a:t>Remi</a:t>
            </a:r>
            <a:r>
              <a:rPr lang="en-US" dirty="0" smtClean="0"/>
              <a:t> </a:t>
            </a:r>
            <a:r>
              <a:rPr lang="en-US" dirty="0" err="1" smtClean="0"/>
              <a:t>Zaidan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 b="1"/>
            </a:lvl1pPr>
          </a:lstStyle>
          <a:p>
            <a:fld id="{F53EAE14-EB44-47E9-A57E-49FE97BE96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UIowa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41374" y="140906"/>
            <a:ext cx="1426426" cy="13068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5E208-8D0F-4C75-AC28-4EC22512B6EF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3BBB-0A95-4DE8-BD7C-7EDB974F7411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5990-C914-4DBD-982F-C7F96D71BB86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8C68-3C1D-4090-BA39-CDFBF1DF85B0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796A-2F79-43B7-BD66-0A7BC2152AF3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08B7-CB12-40D9-9479-DDCF71A77582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B11B3-0358-478C-A36A-F32F1BD187FA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C473D-8792-4121-AC3A-98A48B9F225E}" type="datetime1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Remi Zaidan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EAE14-EB44-47E9-A57E-49FE97BE9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3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PFA Studies:</a:t>
            </a:r>
            <a:br>
              <a:rPr lang="en-US" dirty="0" smtClean="0"/>
            </a:br>
            <a:r>
              <a:rPr lang="en-US" dirty="0" smtClean="0"/>
              <a:t>Reconstruction of the charged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Remi</a:t>
            </a:r>
            <a:r>
              <a:rPr lang="en-US" dirty="0" smtClean="0"/>
              <a:t> </a:t>
            </a:r>
            <a:r>
              <a:rPr lang="en-US" dirty="0" err="1" smtClean="0"/>
              <a:t>Zaidan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idea:</a:t>
            </a:r>
          </a:p>
          <a:p>
            <a:pPr lvl="1"/>
            <a:r>
              <a:rPr lang="en-US" dirty="0" smtClean="0"/>
              <a:t>Factorize the study of the PFA performance.</a:t>
            </a:r>
          </a:p>
          <a:p>
            <a:pPr lvl="1"/>
            <a:r>
              <a:rPr lang="en-US" dirty="0" smtClean="0"/>
              <a:t>Start by studying the performance of the PFA on events with purely charged energy.</a:t>
            </a:r>
          </a:p>
          <a:p>
            <a:r>
              <a:rPr lang="en-US" dirty="0" smtClean="0"/>
              <a:t>The implementation:</a:t>
            </a:r>
          </a:p>
          <a:p>
            <a:pPr lvl="1"/>
            <a:r>
              <a:rPr lang="en-US" dirty="0" smtClean="0"/>
              <a:t>Wrote a hit filter which remove hits generated by neutral particles (photons and hadrons).</a:t>
            </a:r>
          </a:p>
          <a:p>
            <a:pPr lvl="1"/>
            <a:r>
              <a:rPr lang="en-US" dirty="0" smtClean="0"/>
              <a:t>The reconstruction then runs on the filtered hit container.</a:t>
            </a:r>
          </a:p>
          <a:p>
            <a:r>
              <a:rPr lang="en-US" dirty="0" smtClean="0"/>
              <a:t>The studies:</a:t>
            </a:r>
          </a:p>
          <a:p>
            <a:pPr lvl="1"/>
            <a:r>
              <a:rPr lang="en-US" dirty="0" smtClean="0"/>
              <a:t>Look at Energy/Momentum balance at event level.</a:t>
            </a:r>
          </a:p>
          <a:p>
            <a:pPr lvl="1"/>
            <a:r>
              <a:rPr lang="en-US" dirty="0" smtClean="0"/>
              <a:t>Look at a random selection of event displays (~100 events) and identify common features.</a:t>
            </a:r>
          </a:p>
          <a:p>
            <a:pPr lvl="1"/>
            <a:r>
              <a:rPr lang="en-US" dirty="0" smtClean="0"/>
              <a:t>Study in particular the cone algorithms (first and second) and the “jet” merging.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9B2F-CA86-4D5A-A7F1-01A3CFFDA66D}" type="datetime1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Remi</a:t>
            </a:r>
            <a:r>
              <a:rPr lang="en-US" dirty="0" smtClean="0"/>
              <a:t> </a:t>
            </a:r>
            <a:r>
              <a:rPr lang="en-US" dirty="0" err="1" smtClean="0"/>
              <a:t>Zaidan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162800" cy="1143000"/>
          </a:xfrm>
        </p:spPr>
        <p:txBody>
          <a:bodyPr/>
          <a:lstStyle/>
          <a:p>
            <a:r>
              <a:rPr lang="en-US" dirty="0" smtClean="0"/>
              <a:t>Event energy reconstruction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9B2F-CA86-4D5A-A7F1-01A3CFFDA66D}" type="datetime1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Remi</a:t>
            </a:r>
            <a:r>
              <a:rPr lang="en-US" dirty="0" smtClean="0"/>
              <a:t> </a:t>
            </a:r>
            <a:r>
              <a:rPr lang="en-US" dirty="0" err="1" smtClean="0"/>
              <a:t>Zaidan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4572000" cy="44957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Compare total momentum to total reconstructed charged shower energy:</a:t>
            </a:r>
          </a:p>
          <a:p>
            <a:pPr lvl="1"/>
            <a:r>
              <a:rPr lang="en-US" dirty="0" smtClean="0"/>
              <a:t>Would expect in the ideal case to have same distribution except for calorimeter resolution.</a:t>
            </a:r>
          </a:p>
          <a:p>
            <a:r>
              <a:rPr lang="en-US" dirty="0" smtClean="0"/>
              <a:t>Reconstructed energy is systematically lower:</a:t>
            </a:r>
          </a:p>
          <a:p>
            <a:pPr lvl="1"/>
            <a:r>
              <a:rPr lang="en-US" dirty="0" smtClean="0"/>
              <a:t>Charged </a:t>
            </a:r>
            <a:r>
              <a:rPr lang="en-US" dirty="0" smtClean="0">
                <a:sym typeface="Wingdings" pitchFamily="2" charset="2"/>
              </a:rPr>
              <a:t> Neutral confusion.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Leakage.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Worse when not applying the cone algorithms.</a:t>
            </a:r>
            <a:endParaRPr lang="en-US" dirty="0"/>
          </a:p>
        </p:txBody>
      </p:sp>
      <p:pic>
        <p:nvPicPr>
          <p:cNvPr id="12" name="Picture 11" descr="C_ECharged_PCharged_neutralFilter_base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447800"/>
            <a:ext cx="3880430" cy="2477239"/>
          </a:xfrm>
          <a:prstGeom prst="rect">
            <a:avLst/>
          </a:prstGeom>
        </p:spPr>
      </p:pic>
      <p:pic>
        <p:nvPicPr>
          <p:cNvPr id="13" name="Picture 12" descr="C_ECharged_PCharged_neutralFilter_noc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3886200"/>
            <a:ext cx="3890462" cy="24836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58000" y="15240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Baseline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86600" y="39624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No cone </a:t>
            </a:r>
            <a:r>
              <a:rPr lang="en-US" sz="2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Algs</a:t>
            </a:r>
            <a:endParaRPr lang="en-US" sz="24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" name="Picture 15" descr="C_RCharged_neutralFilter_baselin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0600" y="1447800"/>
            <a:ext cx="2141062" cy="2438400"/>
          </a:xfrm>
          <a:prstGeom prst="rect">
            <a:avLst/>
          </a:prstGeom>
        </p:spPr>
      </p:pic>
      <p:pic>
        <p:nvPicPr>
          <p:cNvPr id="17" name="Picture 16" descr="C_RCharged_neutralFilter_nocon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00600" y="3886200"/>
            <a:ext cx="2209800" cy="2485499"/>
          </a:xfrm>
          <a:prstGeom prst="rect">
            <a:avLst/>
          </a:prstGeom>
        </p:spPr>
      </p:pic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292725" y="3619500"/>
          <a:ext cx="1641475" cy="266700"/>
        </p:xfrm>
        <a:graphic>
          <a:graphicData uri="http://schemas.openxmlformats.org/presentationml/2006/ole">
            <p:oleObj spid="_x0000_s5122" name="Equation" r:id="rId7" imgW="1562040" imgH="253800" progId="Equation.3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5292725" y="6096000"/>
          <a:ext cx="1641475" cy="266700"/>
        </p:xfrm>
        <a:graphic>
          <a:graphicData uri="http://schemas.openxmlformats.org/presentationml/2006/ole">
            <p:oleObj spid="_x0000_s5123" name="Equation" r:id="rId8" imgW="156204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162800" cy="1143000"/>
          </a:xfrm>
        </p:spPr>
        <p:txBody>
          <a:bodyPr/>
          <a:lstStyle/>
          <a:p>
            <a:r>
              <a:rPr lang="en-US" dirty="0" smtClean="0"/>
              <a:t>Jet Merging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9B2F-CA86-4D5A-A7F1-01A3CFFDA66D}" type="datetime1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52601"/>
            <a:ext cx="4572000" cy="44957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racks that are close enough so that the shower pieces overlap, are merged into “Jets”:</a:t>
            </a:r>
          </a:p>
          <a:p>
            <a:pPr lvl="1"/>
            <a:r>
              <a:rPr lang="en-US" dirty="0" smtClean="0"/>
              <a:t>“Jets” are almost always associated with mistakes.</a:t>
            </a:r>
          </a:p>
          <a:p>
            <a:pPr lvl="1"/>
            <a:r>
              <a:rPr lang="en-US" dirty="0" smtClean="0"/>
              <a:t>Left-over pieces gets reconstructed as neutral particles.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The causes that lead to jet merging are not always proximity of the tracks!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7" name="Picture 16" descr="C_R_neutralFilter_base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600200"/>
            <a:ext cx="3886200" cy="2354925"/>
          </a:xfrm>
          <a:prstGeom prst="rect">
            <a:avLst/>
          </a:prstGeom>
        </p:spPr>
      </p:pic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350125" y="3733800"/>
          <a:ext cx="1336675" cy="260719"/>
        </p:xfrm>
        <a:graphic>
          <a:graphicData uri="http://schemas.openxmlformats.org/presentationml/2006/ole">
            <p:oleObj spid="_x0000_s2051" name="Equation" r:id="rId4" imgW="1562040" imgH="253800" progId="Equation.3">
              <p:embed/>
            </p:oleObj>
          </a:graphicData>
        </a:graphic>
      </p:graphicFrame>
      <p:pic>
        <p:nvPicPr>
          <p:cNvPr id="19" name="Picture 18" descr="display_evt_2_file_0_baseline.png"/>
          <p:cNvPicPr>
            <a:picLocks noChangeAspect="1"/>
          </p:cNvPicPr>
          <p:nvPr/>
        </p:nvPicPr>
        <p:blipFill>
          <a:blip r:embed="rId5" cstate="print"/>
          <a:srcRect l="4729" t="19130" r="4729" b="15652"/>
          <a:stretch>
            <a:fillRect/>
          </a:stretch>
        </p:blipFill>
        <p:spPr>
          <a:xfrm>
            <a:off x="5284769" y="4114800"/>
            <a:ext cx="3389817" cy="22131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162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Jet Merging </a:t>
            </a:r>
            <a:r>
              <a:rPr lang="en-US" dirty="0" err="1" smtClean="0"/>
              <a:t>vs</a:t>
            </a:r>
            <a:r>
              <a:rPr lang="en-US" dirty="0" smtClean="0"/>
              <a:t> First Cone Alg.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9B2F-CA86-4D5A-A7F1-01A3CFFDA66D}" type="datetime1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 descr="C_FP_neutralFilter_base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1447800"/>
            <a:ext cx="3429000" cy="2464056"/>
          </a:xfrm>
          <a:prstGeom prst="rect">
            <a:avLst/>
          </a:prstGeom>
        </p:spPr>
      </p:pic>
      <p:pic>
        <p:nvPicPr>
          <p:cNvPr id="12" name="Picture 11" descr="C_FP_neutralFilter_noco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886200"/>
            <a:ext cx="3429000" cy="2464056"/>
          </a:xfrm>
          <a:prstGeom prst="rect">
            <a:avLst/>
          </a:prstGeom>
        </p:spPr>
      </p:pic>
      <p:pic>
        <p:nvPicPr>
          <p:cNvPr id="13" name="Picture 12" descr="display_evt_2_file_0_baseline_2.png"/>
          <p:cNvPicPr>
            <a:picLocks noChangeAspect="1"/>
          </p:cNvPicPr>
          <p:nvPr/>
        </p:nvPicPr>
        <p:blipFill>
          <a:blip r:embed="rId4" cstate="print"/>
          <a:srcRect t="20870" b="26087"/>
          <a:stretch>
            <a:fillRect/>
          </a:stretch>
        </p:blipFill>
        <p:spPr>
          <a:xfrm>
            <a:off x="1219200" y="4523646"/>
            <a:ext cx="3745993" cy="180095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858000" y="22815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Baseline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58000" y="5036403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No cone </a:t>
            </a:r>
            <a:r>
              <a:rPr lang="en-US" sz="2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Algs</a:t>
            </a:r>
            <a:endParaRPr lang="en-US" sz="24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" y="1447800"/>
            <a:ext cx="5867400" cy="320039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When turning off the first cone algorithm, “Jet” merging is almost the rule!!</a:t>
            </a:r>
          </a:p>
          <a:p>
            <a:r>
              <a:rPr lang="en-US" dirty="0" smtClean="0"/>
              <a:t>Most common cause: Tracks that start their shower very early in the </a:t>
            </a:r>
            <a:r>
              <a:rPr lang="en-US" dirty="0" err="1" smtClean="0"/>
              <a:t>Ecal</a:t>
            </a:r>
            <a:r>
              <a:rPr lang="en-US" dirty="0" smtClean="0"/>
              <a:t> have very short seeds (&lt; 4 hits).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 Score calculation to link a cluster to the seed is affected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 The PFA find a track with too low energy and tries to fix by merging it with nearby tracks</a:t>
            </a:r>
            <a:endParaRPr lang="en-US" dirty="0" smtClean="0">
              <a:sym typeface="Wingdings" pitchFamily="2" charset="2"/>
            </a:endParaRPr>
          </a:p>
          <a:p>
            <a:pPr lvl="0"/>
            <a:r>
              <a:rPr lang="en-US" sz="3600" dirty="0" smtClean="0">
                <a:solidFill>
                  <a:srgbClr val="C00000"/>
                </a:solidFill>
              </a:rPr>
              <a:t>The first cone algorithm updates the score which actually hides this problem!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162800" cy="1143000"/>
          </a:xfrm>
        </p:spPr>
        <p:txBody>
          <a:bodyPr/>
          <a:lstStyle/>
          <a:p>
            <a:r>
              <a:rPr lang="en-US" dirty="0" smtClean="0"/>
              <a:t>Other mistakes…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9B2F-CA86-4D5A-A7F1-01A3CFFDA66D}" type="datetime1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4572000" cy="47243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Detached pieces of shower essentially from secondary neutrals:</a:t>
            </a:r>
          </a:p>
          <a:p>
            <a:pPr lvl="1"/>
            <a:r>
              <a:rPr lang="en-US" dirty="0" smtClean="0"/>
              <a:t>Fixed by the first cone algorithm.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This is not the main problem that appear when we turn off the cone algorithm!!!</a:t>
            </a:r>
          </a:p>
          <a:p>
            <a:r>
              <a:rPr lang="en-US" dirty="0" smtClean="0"/>
              <a:t>Tracking failure:</a:t>
            </a:r>
          </a:p>
          <a:p>
            <a:pPr lvl="1"/>
            <a:r>
              <a:rPr lang="en-US" dirty="0" smtClean="0"/>
              <a:t>Triggers “Jet” merging, probably because the extra energy tend to become more tolerable when merging into a “jet”.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Rare cases, not the first thing to try to fix!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4" name="Picture 13" descr="display_evt_4_file_0_1.png"/>
          <p:cNvPicPr>
            <a:picLocks noChangeAspect="1"/>
          </p:cNvPicPr>
          <p:nvPr/>
        </p:nvPicPr>
        <p:blipFill>
          <a:blip r:embed="rId2" cstate="print"/>
          <a:srcRect t="13913" b="13913"/>
          <a:stretch>
            <a:fillRect/>
          </a:stretch>
        </p:blipFill>
        <p:spPr>
          <a:xfrm>
            <a:off x="5105400" y="1524000"/>
            <a:ext cx="3810000" cy="2492440"/>
          </a:xfrm>
          <a:prstGeom prst="rect">
            <a:avLst/>
          </a:prstGeom>
        </p:spPr>
      </p:pic>
      <p:pic>
        <p:nvPicPr>
          <p:cNvPr id="15" name="Picture 14" descr="display_evt_6_file_0.png"/>
          <p:cNvPicPr>
            <a:picLocks noChangeAspect="1"/>
          </p:cNvPicPr>
          <p:nvPr/>
        </p:nvPicPr>
        <p:blipFill>
          <a:blip r:embed="rId3" cstate="print"/>
          <a:srcRect t="12174" b="20870"/>
          <a:stretch>
            <a:fillRect/>
          </a:stretch>
        </p:blipFill>
        <p:spPr>
          <a:xfrm>
            <a:off x="5105400" y="4104998"/>
            <a:ext cx="3783082" cy="229580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252381" y="5953780"/>
            <a:ext cx="1663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rare cases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62191" y="1408093"/>
            <a:ext cx="16532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Recurrent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cases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Trying to quantify different effects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9B2F-CA86-4D5A-A7F1-01A3CFFDA66D}" type="datetime1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4038600" cy="44957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Plot the momentum/charged energy balance vs. total/charged energy balance:</a:t>
            </a:r>
          </a:p>
          <a:p>
            <a:pPr lvl="1"/>
            <a:r>
              <a:rPr lang="en-US" dirty="0" smtClean="0"/>
              <a:t>Total event energy is computed from hits while charged energy is computed from showers </a:t>
            </a:r>
            <a:r>
              <a:rPr lang="en-US" dirty="0" smtClean="0">
                <a:sym typeface="Wingdings" pitchFamily="2" charset="2"/>
              </a:rPr>
              <a:t> Different calibration!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Different components show up in different regions of the plot.</a:t>
            </a:r>
          </a:p>
        </p:txBody>
      </p:sp>
      <p:pic>
        <p:nvPicPr>
          <p:cNvPr id="15" name="Picture 14" descr="C_ENeutral_RCharged_neutralFilter_noco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4038600"/>
            <a:ext cx="3254829" cy="2338897"/>
          </a:xfrm>
          <a:prstGeom prst="rect">
            <a:avLst/>
          </a:prstGeom>
        </p:spPr>
      </p:pic>
      <p:pic>
        <p:nvPicPr>
          <p:cNvPr id="14" name="Picture 13" descr="C_ENeutral_RCharged_neutralFilter_basel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1624706"/>
            <a:ext cx="3200400" cy="22997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48400" y="13716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Baseline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43600" y="38100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No cone </a:t>
            </a:r>
            <a:r>
              <a:rPr lang="en-US" sz="2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Algs</a:t>
            </a:r>
            <a:endParaRPr lang="en-US" sz="24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 rot="19501772">
            <a:off x="7113484" y="2225667"/>
            <a:ext cx="1870383" cy="29501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16200000">
            <a:off x="5945310" y="2131891"/>
            <a:ext cx="1241146" cy="33016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 rot="16200000">
            <a:off x="6263869" y="2858184"/>
            <a:ext cx="707747" cy="7386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20720050">
            <a:off x="6732937" y="2911777"/>
            <a:ext cx="1774128" cy="444248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648200" y="21336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Resolution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Mistakes</a:t>
            </a:r>
            <a:endParaRPr lang="en-US" b="1" dirty="0" smtClean="0">
              <a:solidFill>
                <a:srgbClr val="C00000"/>
              </a:solidFill>
              <a:sym typeface="Wingdings" pitchFamily="2" charset="2"/>
            </a:endParaRPr>
          </a:p>
          <a:p>
            <a:r>
              <a:rPr lang="en-US" b="1" dirty="0" smtClean="0">
                <a:solidFill>
                  <a:srgbClr val="00B050"/>
                </a:solidFill>
                <a:sym typeface="Wingdings" pitchFamily="2" charset="2"/>
              </a:rPr>
              <a:t>Leakage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Calibration?!?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if we turned off both Cone algorithms and Jet merging?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9B2F-CA86-4D5A-A7F1-01A3CFFDA66D}" type="datetime1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Remi Zaidan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286000"/>
            <a:ext cx="4038600" cy="3124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Real catastrophe!!!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This is a problem in my opinion since both the “jet” merging and the cone algorithms were created to fix rather secondary problems!!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7" name="Picture 16" descr="C_ENeutral_RCharged_neutralFilter_nocone_noje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4109822"/>
            <a:ext cx="3082103" cy="2214778"/>
          </a:xfrm>
          <a:prstGeom prst="rect">
            <a:avLst/>
          </a:prstGeom>
        </p:spPr>
      </p:pic>
      <p:pic>
        <p:nvPicPr>
          <p:cNvPr id="24" name="Picture 23" descr="C_ECharged_PCharged_neutralFilter_nocone_nojet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600200"/>
            <a:ext cx="4038600" cy="257821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029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PFA is doing mistakes even when no neutral energy is present in the event.</a:t>
            </a:r>
          </a:p>
          <a:p>
            <a:r>
              <a:rPr lang="en-US" dirty="0" smtClean="0"/>
              <a:t>I have spent some time to spot problems and do a diagnostic of the causes.</a:t>
            </a:r>
          </a:p>
          <a:p>
            <a:r>
              <a:rPr lang="en-US" dirty="0" smtClean="0"/>
              <a:t>Cone Algorithm and Jet merging are hiding (and not fixing) the real problems of the PFA.</a:t>
            </a:r>
          </a:p>
          <a:p>
            <a:r>
              <a:rPr lang="en-US" dirty="0" smtClean="0"/>
              <a:t>Next step is to start implementing and testing solutions:</a:t>
            </a:r>
          </a:p>
          <a:p>
            <a:pPr lvl="1"/>
            <a:r>
              <a:rPr lang="en-US" dirty="0" smtClean="0"/>
              <a:t>I am now working of modifying the score calculations for the cases where the seed is too small to have a reliable directional information:</a:t>
            </a:r>
          </a:p>
          <a:p>
            <a:pPr lvl="2"/>
            <a:r>
              <a:rPr lang="en-US" dirty="0" smtClean="0"/>
              <a:t>The idea is to use track direction at the </a:t>
            </a:r>
            <a:r>
              <a:rPr lang="en-US" dirty="0" err="1" smtClean="0"/>
              <a:t>Ecal</a:t>
            </a:r>
            <a:r>
              <a:rPr lang="en-US" dirty="0" smtClean="0"/>
              <a:t> entrance instead of the seed direction when the shower point is in the first few layers of the </a:t>
            </a:r>
            <a:r>
              <a:rPr lang="en-US" dirty="0" err="1" smtClean="0"/>
              <a:t>Ecal</a:t>
            </a:r>
            <a:r>
              <a:rPr lang="en-US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9B2F-CA86-4D5A-A7F1-01A3CFFDA66D}" type="datetime1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Remi</a:t>
            </a:r>
            <a:r>
              <a:rPr lang="en-US" dirty="0" smtClean="0"/>
              <a:t> </a:t>
            </a:r>
            <a:r>
              <a:rPr lang="en-US" dirty="0" err="1" smtClean="0"/>
              <a:t>Zaidan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AE14-EB44-47E9-A57E-49FE97BE969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584</Words>
  <Application>Microsoft Office PowerPoint</Application>
  <PresentationFormat>On-screen Show (4:3)</PresentationFormat>
  <Paragraphs>89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Microsoft Equation 3.0</vt:lpstr>
      <vt:lpstr>PFA Studies: Reconstruction of the charged energy</vt:lpstr>
      <vt:lpstr>Introduction</vt:lpstr>
      <vt:lpstr>Event energy reconstruction</vt:lpstr>
      <vt:lpstr>Jet Merging</vt:lpstr>
      <vt:lpstr>Jet Merging vs First Cone Alg.</vt:lpstr>
      <vt:lpstr>Other mistakes…</vt:lpstr>
      <vt:lpstr>Trying to quantify different effects</vt:lpstr>
      <vt:lpstr>What if we turned off both Cone algorithms and Jet merging?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zaidan</dc:creator>
  <cp:lastModifiedBy>Remi Zaidan</cp:lastModifiedBy>
  <cp:revision>95</cp:revision>
  <dcterms:created xsi:type="dcterms:W3CDTF">2010-02-11T15:26:46Z</dcterms:created>
  <dcterms:modified xsi:type="dcterms:W3CDTF">2010-08-26T15:14:13Z</dcterms:modified>
</cp:coreProperties>
</file>