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embeddings/oleObject4.bin" ContentType="application/vnd.openxmlformats-officedocument.oleObject"/>
  <Default Extension="emf" ContentType="image/x-emf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handoutMasters/handoutMaster1.xml" ContentType="application/vnd.openxmlformats-officedocument.presentationml.handoutMaster+xml"/>
  <Default Extension="jpeg" ContentType="image/jpeg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22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ppt/embeddings/oleObject1.bin" ContentType="application/vnd.openxmlformats-officedocument.oleObject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2.xml" ContentType="application/vnd.openxmlformats-officedocument.presentationml.slide+xml"/>
  <Override PartName="/ppt/theme/theme3.xml" ContentType="application/vnd.openxmlformats-officedocument.theme+xml"/>
  <Override PartName="/ppt/slideLayouts/slideLayout2.xml" ContentType="application/vnd.openxmlformats-officedocument.presentationml.slideLayout+xml"/>
  <Default Extension="png" ContentType="image/png"/>
  <Override PartName="/ppt/slides/slide23.xml" ContentType="application/vnd.openxmlformats-officedocument.presentationml.slide+xml"/>
  <Default Extension="pdf" ContentType="application/pdf"/>
  <Override PartName="/ppt/slides/slide16.xml" ContentType="application/vnd.openxmlformats-officedocument.presentationml.slide+xml"/>
  <Override PartName="/ppt/slideLayouts/slideLayout13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embeddings/oleObject2.bin" ContentType="application/vnd.openxmlformats-officedocument.oleObject"/>
  <Override PartName="/ppt/presentation.xml" ContentType="application/vnd.openxmlformats-officedocument.presentationml.presentation.main+xml"/>
  <Override PartName="/ppt/charts/chart2.xml" ContentType="application/vnd.openxmlformats-officedocument.drawingml.chart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Default Extension="vml" ContentType="application/vnd.openxmlformats-officedocument.vmlDrawing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14.xml" ContentType="application/vnd.openxmlformats-officedocument.presentationml.slideLayout+xml"/>
  <Override PartName="/ppt/notesSlides/notesSlide3.xml" ContentType="application/vnd.openxmlformats-officedocument.presentationml.notesSlide+xml"/>
  <Override PartName="/ppt/slides/slide8.xml" ContentType="application/vnd.openxmlformats-officedocument.presentationml.slide+xml"/>
  <Override PartName="/ppt/embeddings/oleObject3.bin" ContentType="application/vnd.openxmlformats-officedocument.oleObject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Default Extension="wmf" ContentType="image/x-wmf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Override1.xml" ContentType="application/vnd.openxmlformats-officedocument.themeOverrid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>
  <p:sldMasterIdLst>
    <p:sldMasterId r:id="rId1"/>
  </p:sldMasterIdLst>
  <p:notesMasterIdLst>
    <p:notesMasterId r:id="rId29"/>
  </p:notesMasterIdLst>
  <p:handoutMasterIdLst>
    <p:handoutMasterId r:id="rId30"/>
  </p:handoutMasterIdLst>
  <p:sldIdLst>
    <p:sldId id="410" r:id="rId2"/>
    <p:sldId id="411" r:id="rId3"/>
    <p:sldId id="412" r:id="rId4"/>
    <p:sldId id="413" r:id="rId5"/>
    <p:sldId id="420" r:id="rId6"/>
    <p:sldId id="421" r:id="rId7"/>
    <p:sldId id="408" r:id="rId8"/>
    <p:sldId id="417" r:id="rId9"/>
    <p:sldId id="428" r:id="rId10"/>
    <p:sldId id="429" r:id="rId11"/>
    <p:sldId id="437" r:id="rId12"/>
    <p:sldId id="441" r:id="rId13"/>
    <p:sldId id="433" r:id="rId14"/>
    <p:sldId id="452" r:id="rId15"/>
    <p:sldId id="446" r:id="rId16"/>
    <p:sldId id="447" r:id="rId17"/>
    <p:sldId id="448" r:id="rId18"/>
    <p:sldId id="449" r:id="rId19"/>
    <p:sldId id="434" r:id="rId20"/>
    <p:sldId id="439" r:id="rId21"/>
    <p:sldId id="451" r:id="rId22"/>
    <p:sldId id="444" r:id="rId23"/>
    <p:sldId id="442" r:id="rId24"/>
    <p:sldId id="443" r:id="rId25"/>
    <p:sldId id="453" r:id="rId26"/>
    <p:sldId id="445" r:id="rId27"/>
    <p:sldId id="432" r:id="rId28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prnWhat="handouts2" frameSlides="1"/>
  <p:clrMru>
    <a:srgbClr val="006600"/>
    <a:srgbClr val="F85208"/>
    <a:srgbClr val="FFCCFF"/>
    <a:srgbClr val="800000"/>
    <a:srgbClr val="FFFF66"/>
    <a:srgbClr val="660066"/>
    <a:srgbClr val="663300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9138" autoAdjust="0"/>
  </p:normalViewPr>
  <p:slideViewPr>
    <p:cSldViewPr>
      <p:cViewPr varScale="1">
        <p:scale>
          <a:sx n="108" d="100"/>
          <a:sy n="108" d="100"/>
        </p:scale>
        <p:origin x="-224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handoutMaster" Target="handoutMasters/handoutMaster1.xml"/><Relationship Id="rId31" Type="http://schemas.openxmlformats.org/officeDocument/2006/relationships/printerSettings" Target="printerSettings/printerSettings1.bin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oleObject" Target="file:///C:\Arouca%20Files\work\Calorimetria\CERN\data\EFI_VTHGEM_2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yu:Library:Mail%20Downloads:Sheet1.csv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lrMapOvr bg1="lt1" tx1="dk1" bg2="lt2" tx2="dk2" accent1="accent1" accent2="accent2" accent3="accent3" accent4="accent4" accent5="accent5" accent6="accent6" hlink="hlink" folHlink="folHlink"/>
  <c:chart>
    <c:title>
      <c:layout/>
    </c:title>
    <c:plotArea>
      <c:layout>
        <c:manualLayout>
          <c:layoutTarget val="inner"/>
          <c:xMode val="edge"/>
          <c:yMode val="edge"/>
          <c:x val="0.122831853973522"/>
          <c:y val="0.0827317848868409"/>
          <c:w val="0.780624499599681"/>
          <c:h val="0.757520510483137"/>
        </c:manualLayout>
      </c:layout>
      <c:scatterChart>
        <c:scatterStyle val="lineMarker"/>
        <c:ser>
          <c:idx val="3"/>
          <c:order val="0"/>
          <c:tx>
            <c:strRef>
              <c:f>Sheet1!$B$80</c:f>
              <c:strCache>
                <c:ptCount val="1"/>
                <c:pt idx="0">
                  <c:v>3mm gap 20-08-2010 THGEM 0.4</c:v>
                </c:pt>
              </c:strCache>
            </c:strRef>
          </c:tx>
          <c:spPr>
            <a:ln w="28575">
              <a:noFill/>
            </a:ln>
          </c:spPr>
          <c:marker>
            <c:symbol val="x"/>
            <c:size val="7"/>
            <c:spPr>
              <a:solidFill>
                <a:srgbClr val="00B050"/>
              </a:solidFill>
            </c:spPr>
          </c:marker>
          <c:xVal>
            <c:numRef>
              <c:f>Sheet1!$B$84:$B$95</c:f>
              <c:numCache>
                <c:formatCode>General</c:formatCode>
                <c:ptCount val="12"/>
                <c:pt idx="0">
                  <c:v>550.0</c:v>
                </c:pt>
                <c:pt idx="1">
                  <c:v>560.0</c:v>
                </c:pt>
                <c:pt idx="2">
                  <c:v>570.0</c:v>
                </c:pt>
                <c:pt idx="3">
                  <c:v>580.0</c:v>
                </c:pt>
                <c:pt idx="4">
                  <c:v>590.0</c:v>
                </c:pt>
                <c:pt idx="5">
                  <c:v>600.0</c:v>
                </c:pt>
                <c:pt idx="6">
                  <c:v>610.0</c:v>
                </c:pt>
                <c:pt idx="7">
                  <c:v>620.0</c:v>
                </c:pt>
                <c:pt idx="8">
                  <c:v>630.0</c:v>
                </c:pt>
                <c:pt idx="9">
                  <c:v>640.0</c:v>
                </c:pt>
                <c:pt idx="10">
                  <c:v>650.0</c:v>
                </c:pt>
                <c:pt idx="11">
                  <c:v>660.0</c:v>
                </c:pt>
              </c:numCache>
            </c:numRef>
          </c:xVal>
          <c:yVal>
            <c:numRef>
              <c:f>Sheet1!$E$84:$E$95</c:f>
              <c:numCache>
                <c:formatCode>General</c:formatCode>
                <c:ptCount val="12"/>
                <c:pt idx="0">
                  <c:v>0.4</c:v>
                </c:pt>
                <c:pt idx="1">
                  <c:v>0.5</c:v>
                </c:pt>
                <c:pt idx="2">
                  <c:v>0.61</c:v>
                </c:pt>
                <c:pt idx="3">
                  <c:v>0.668190317889051</c:v>
                </c:pt>
                <c:pt idx="4">
                  <c:v>0.742495309568481</c:v>
                </c:pt>
                <c:pt idx="5">
                  <c:v>0.806231003039514</c:v>
                </c:pt>
                <c:pt idx="6">
                  <c:v>0.840210912425494</c:v>
                </c:pt>
                <c:pt idx="7">
                  <c:v>0.899683687302305</c:v>
                </c:pt>
                <c:pt idx="8">
                  <c:v>0.923159881369641</c:v>
                </c:pt>
                <c:pt idx="9">
                  <c:v>0.941908164615589</c:v>
                </c:pt>
                <c:pt idx="10">
                  <c:v>0.948109278693987</c:v>
                </c:pt>
                <c:pt idx="11">
                  <c:v>0.957336169709861</c:v>
                </c:pt>
              </c:numCache>
            </c:numRef>
          </c:yVal>
        </c:ser>
        <c:axId val="832021128"/>
        <c:axId val="832009464"/>
      </c:scatterChart>
      <c:valAx>
        <c:axId val="83202112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9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pt-PT"/>
                  <a:t>V THGEM</a:t>
                </a:r>
              </a:p>
            </c:rich>
          </c:tx>
          <c:layout>
            <c:manualLayout>
              <c:xMode val="edge"/>
              <c:yMode val="edge"/>
              <c:x val="0.473178463704472"/>
              <c:y val="0.899726555628268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low"/>
        <c:spPr>
          <a:ln w="3175">
            <a:solidFill>
              <a:srgbClr val="B3B3B3"/>
            </a:solidFill>
            <a:prstDash val="solid"/>
          </a:ln>
        </c:spPr>
        <c:txPr>
          <a:bodyPr rot="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832009464"/>
        <c:crosses val="autoZero"/>
        <c:crossBetween val="midCat"/>
      </c:valAx>
      <c:valAx>
        <c:axId val="832009464"/>
        <c:scaling>
          <c:orientation val="minMax"/>
          <c:max val="1.0"/>
          <c:min val="0.3"/>
        </c:scaling>
        <c:axPos val="l"/>
        <c:majorGridlines>
          <c:spPr>
            <a:ln w="3175">
              <a:solidFill>
                <a:srgbClr val="B3B3B3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9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pt-PT"/>
                  <a:t>Detection Efficiency (relative to small scintillator)</a:t>
                </a:r>
              </a:p>
            </c:rich>
          </c:tx>
          <c:layout>
            <c:manualLayout>
              <c:xMode val="edge"/>
              <c:yMode val="edge"/>
              <c:x val="0.0384307911777458"/>
              <c:y val="0.0820417555044226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low"/>
        <c:spPr>
          <a:ln w="3175">
            <a:solidFill>
              <a:srgbClr val="B3B3B3"/>
            </a:solidFill>
            <a:prstDash val="solid"/>
          </a:ln>
        </c:spPr>
        <c:txPr>
          <a:bodyPr rot="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832021128"/>
        <c:crosses val="autoZero"/>
        <c:crossBetween val="midCat"/>
        <c:majorUnit val="0.1"/>
      </c:valAx>
      <c:spPr>
        <a:noFill/>
        <a:ln w="3175">
          <a:solidFill>
            <a:srgbClr val="B3B3B3"/>
          </a:solidFill>
          <a:prstDash val="solid"/>
        </a:ln>
      </c:spPr>
    </c:plotArea>
    <c:plotVisOnly val="1"/>
    <c:dispBlanksAs val="gap"/>
  </c:chart>
  <c:spPr>
    <a:solidFill>
      <a:srgbClr val="FFFFFF"/>
    </a:solidFill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8"/>
  <c:chart>
    <c:plotArea>
      <c:layout>
        <c:manualLayout>
          <c:layoutTarget val="inner"/>
          <c:xMode val="edge"/>
          <c:yMode val="edge"/>
          <c:x val="0.103923665791776"/>
          <c:y val="0.0509259259259259"/>
          <c:w val="0.821196850393701"/>
          <c:h val="0.799648950131234"/>
        </c:manualLayout>
      </c:layout>
      <c:scatterChart>
        <c:scatterStyle val="smoothMarker"/>
        <c:ser>
          <c:idx val="0"/>
          <c:order val="0"/>
          <c:xVal>
            <c:numRef>
              <c:f>'Sheet1.csv'!$G$2:$G$14</c:f>
              <c:numCache>
                <c:formatCode>General</c:formatCode>
                <c:ptCount val="13"/>
                <c:pt idx="0">
                  <c:v>21.0</c:v>
                </c:pt>
                <c:pt idx="1">
                  <c:v>23.0</c:v>
                </c:pt>
                <c:pt idx="2">
                  <c:v>25.0</c:v>
                </c:pt>
                <c:pt idx="3">
                  <c:v>27.0</c:v>
                </c:pt>
                <c:pt idx="4">
                  <c:v>29.0</c:v>
                </c:pt>
                <c:pt idx="5">
                  <c:v>31.0</c:v>
                </c:pt>
                <c:pt idx="6">
                  <c:v>33.0</c:v>
                </c:pt>
                <c:pt idx="7">
                  <c:v>35.0</c:v>
                </c:pt>
                <c:pt idx="8">
                  <c:v>37.0</c:v>
                </c:pt>
                <c:pt idx="9">
                  <c:v>39.0</c:v>
                </c:pt>
                <c:pt idx="10">
                  <c:v>41.0</c:v>
                </c:pt>
                <c:pt idx="11">
                  <c:v>43.0</c:v>
                </c:pt>
                <c:pt idx="12">
                  <c:v>45.0</c:v>
                </c:pt>
              </c:numCache>
            </c:numRef>
          </c:xVal>
          <c:yVal>
            <c:numRef>
              <c:f>'Sheet1.csv'!$H$2:$H$14</c:f>
              <c:numCache>
                <c:formatCode>General</c:formatCode>
                <c:ptCount val="13"/>
                <c:pt idx="0">
                  <c:v>1.0</c:v>
                </c:pt>
                <c:pt idx="2">
                  <c:v>9.0</c:v>
                </c:pt>
                <c:pt idx="3">
                  <c:v>6.0</c:v>
                </c:pt>
                <c:pt idx="4">
                  <c:v>9.0</c:v>
                </c:pt>
                <c:pt idx="5">
                  <c:v>4.0</c:v>
                </c:pt>
                <c:pt idx="6">
                  <c:v>2.0</c:v>
                </c:pt>
                <c:pt idx="11">
                  <c:v>1.0</c:v>
                </c:pt>
                <c:pt idx="12">
                  <c:v>1.0</c:v>
                </c:pt>
              </c:numCache>
            </c:numRef>
          </c:yVal>
          <c:smooth val="1"/>
        </c:ser>
        <c:axId val="564453896"/>
        <c:axId val="610999080"/>
      </c:scatterChart>
      <c:valAx>
        <c:axId val="564453896"/>
        <c:scaling>
          <c:orientation val="minMax"/>
        </c:scaling>
        <c:axPos val="b"/>
        <c:numFmt formatCode="General" sourceLinked="1"/>
        <c:tickLblPos val="nextTo"/>
        <c:crossAx val="610999080"/>
        <c:crosses val="autoZero"/>
        <c:crossBetween val="midCat"/>
      </c:valAx>
      <c:valAx>
        <c:axId val="610999080"/>
        <c:scaling>
          <c:orientation val="minMax"/>
        </c:scaling>
        <c:axPos val="l"/>
        <c:majorGridlines/>
        <c:numFmt formatCode="General" sourceLinked="1"/>
        <c:tickLblPos val="nextTo"/>
        <c:crossAx val="564453896"/>
        <c:crosses val="autoZero"/>
        <c:crossBetween val="midCat"/>
      </c:valAx>
    </c:plotArea>
    <c:plotVisOnly val="1"/>
  </c:chart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FA41CCD-9B1A-0449-AC93-ADB6CCB247FC}" type="datetime1">
              <a:rPr lang="en-US"/>
              <a:pPr>
                <a:defRPr/>
              </a:pPr>
              <a:t>9/24/10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33AACAE-37FC-CD44-86A1-06C0D3F062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51" tIns="47425" rIns="94851" bIns="47425" numCol="1" anchor="t" anchorCtr="0" compatLnSpc="1">
            <a:prstTxWarp prst="textNoShape">
              <a:avLst/>
            </a:prstTxWarp>
          </a:bodyPr>
          <a:lstStyle>
            <a:lvl1pPr defTabSz="94773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51" tIns="47425" rIns="94851" bIns="47425" numCol="1" anchor="t" anchorCtr="0" compatLnSpc="1">
            <a:prstTxWarp prst="textNoShape">
              <a:avLst/>
            </a:prstTxWarp>
          </a:bodyPr>
          <a:lstStyle>
            <a:lvl1pPr algn="r" defTabSz="94773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19138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51" tIns="47425" rIns="94851" bIns="4742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1860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51" tIns="47425" rIns="94851" bIns="47425" numCol="1" anchor="b" anchorCtr="0" compatLnSpc="1">
            <a:prstTxWarp prst="textNoShape">
              <a:avLst/>
            </a:prstTxWarp>
          </a:bodyPr>
          <a:lstStyle>
            <a:lvl1pPr defTabSz="94773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51" tIns="47425" rIns="94851" bIns="47425" numCol="1" anchor="b" anchorCtr="0" compatLnSpc="1">
            <a:prstTxWarp prst="textNoShape">
              <a:avLst/>
            </a:prstTxWarp>
          </a:bodyPr>
          <a:lstStyle>
            <a:lvl1pPr algn="r" defTabSz="947738">
              <a:defRPr sz="1200"/>
            </a:lvl1pPr>
          </a:lstStyle>
          <a:p>
            <a:pPr>
              <a:defRPr/>
            </a:pPr>
            <a:fld id="{39370421-5988-494E-92C7-5DE68CF0BA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 txBox="1">
            <a:spLocks noGrp="1" noChangeArrowheads="1"/>
          </p:cNvSpPr>
          <p:nvPr/>
        </p:nvSpPr>
        <p:spPr bwMode="auto">
          <a:xfrm>
            <a:off x="4143375" y="9117013"/>
            <a:ext cx="31702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35" tIns="47416" rIns="94835" bIns="47416" anchor="b">
            <a:prstTxWarp prst="textNoShape">
              <a:avLst/>
            </a:prstTxWarp>
          </a:bodyPr>
          <a:lstStyle/>
          <a:p>
            <a:pPr algn="r" defTabSz="944563"/>
            <a:fld id="{CE873D0A-6592-4946-8646-F79DFE5045CB}" type="slidenum">
              <a:rPr lang="en-US" sz="1200"/>
              <a:pPr algn="r" defTabSz="944563"/>
              <a:t>5</a:t>
            </a:fld>
            <a:endParaRPr lang="en-US" sz="120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15963"/>
            <a:ext cx="4802188" cy="3600450"/>
          </a:xfrm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838" y="4560888"/>
            <a:ext cx="5851525" cy="4324350"/>
          </a:xfrm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784E229-0A45-CD4D-8F55-3C65EB93C297}" type="slidenum">
              <a:rPr lang="en-US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E3F9C71-73EA-BF46-BEEC-C5C19DD9FBBF}" type="slidenum">
              <a:rPr lang="en-US" smtClean="0"/>
              <a:pPr/>
              <a:t>27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Sept. 24, 2010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GEM DHCAL, J. Yu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CBE3C9-801C-5E43-B785-9DCFE6B7AB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Sept. 24, 2010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GEM DHCAL, J. Yu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C0CFB3-63A2-664A-9533-70A044DDCD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Sept. 24, 2010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GEM DHCAL, J. Yu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CF55F4-6611-8840-88F4-746E179E30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Sept. 24, 2010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GEM DHCAL, J. Yu</a:t>
            </a: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40138E-5440-B742-B0FE-BF77CBC87A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Sept. 24, 2010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GEM DHCAL, J. Yu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1A0EB8-3692-084C-A2AC-5598575374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3724275" y="6421438"/>
            <a:ext cx="2133600" cy="365125"/>
          </a:xfrm>
        </p:spPr>
        <p:txBody>
          <a:bodyPr/>
          <a:lstStyle>
            <a:lvl1pPr algn="ctr">
              <a:defRPr>
                <a:latin typeface="Arial Black" charset="0"/>
                <a:ea typeface="굴림" charset="-127"/>
              </a:defRPr>
            </a:lvl1pPr>
          </a:lstStyle>
          <a:p>
            <a:pPr>
              <a:defRPr/>
            </a:pPr>
            <a:fld id="{E56E9FED-B022-7D4C-99D4-EF9E9B6BF05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Sept. 24, 2010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GEM DHCAL, J. Yu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590A33-9DDF-D041-A6E4-2FCA1E7639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Sept. 24, 2010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GEM DHCAL, J. Yu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B01D40-2F14-9745-B4FA-4B6C1D733A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Sept. 24, 2010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GEM DHCAL, J. Yu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39C6DE-A735-8743-9D22-9309D46329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Sept. 24, 2010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GEM DHCAL, J. Yu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A1BAA0-0419-8645-B722-DE8A87FC6E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Sept. 24, 2010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GEM DHCAL, J. Yu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6A5265-3D5F-AE43-BCDA-AA848D1935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Sept. 24, 2010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GEM DHCAL, J. Yu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C82043-3DE8-344F-83A5-2B1707CC73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Sept. 24, 2010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GEM DHCAL, J. Yu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6A7E21-C534-CA4B-BA8A-4F42059835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Sept. 24, 2010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GEM DHCAL, J. Yu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95AD24-C2D6-1748-A8EB-05D18AC357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6600"/>
                </a:solidFill>
                <a:latin typeface="Arial Narrow" charset="0"/>
              </a:defRPr>
            </a:lvl1pPr>
          </a:lstStyle>
          <a:p>
            <a:pPr>
              <a:defRPr/>
            </a:pPr>
            <a:r>
              <a:rPr lang="en-US" smtClean="0"/>
              <a:t>Sept. 24, 2010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CC0000"/>
                </a:solidFill>
                <a:latin typeface="Arial Narrow" charset="0"/>
              </a:defRPr>
            </a:lvl1pPr>
          </a:lstStyle>
          <a:p>
            <a:pPr>
              <a:defRPr/>
            </a:pPr>
            <a:r>
              <a:rPr lang="en-US" smtClean="0"/>
              <a:t>GEM DHCAL, J. Yu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CC"/>
                </a:solidFill>
                <a:latin typeface="Arial Narrow" charset="0"/>
              </a:defRPr>
            </a:lvl1pPr>
          </a:lstStyle>
          <a:p>
            <a:pPr>
              <a:defRPr/>
            </a:pPr>
            <a:fld id="{7452ABAD-524E-9545-BF2D-180C6C4F88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  <p:sldLayoutId r:id="rId12"/>
    <p:sldLayoutId r:id="rId13"/>
    <p:sldLayoutId r:id="rId14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 Narrow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 Narrow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 Narrow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 Narrow" pitchFamily="34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 Narrow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 Narrow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 Narrow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 Narrow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0000CC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0066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6633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80000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.png"/><Relationship Id="rId3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5" Type="http://schemas.openxmlformats.org/officeDocument/2006/relationships/oleObject" Target="../embeddings/oleObject2.bin"/><Relationship Id="rId6" Type="http://schemas.openxmlformats.org/officeDocument/2006/relationships/oleObject" Target="../embeddings/oleObject3.bin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4" Type="http://schemas.openxmlformats.org/officeDocument/2006/relationships/image" Target="../media/image28.jpeg"/><Relationship Id="rId5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4" Type="http://schemas.openxmlformats.org/officeDocument/2006/relationships/oleObject" Target="../embeddings/oleObject4.bin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1.png"/><Relationship Id="rId3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36.jpeg"/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34.pd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5" Type="http://schemas.openxmlformats.org/officeDocument/2006/relationships/image" Target="../media/image40.png"/><Relationship Id="rId6" Type="http://schemas.openxmlformats.org/officeDocument/2006/relationships/image" Target="../media/image41.png"/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37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42.png"/><Relationship Id="rId3" Type="http://schemas.openxmlformats.org/officeDocument/2006/relationships/chart" Target="../charts/char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4.w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4" Type="http://schemas.openxmlformats.org/officeDocument/2006/relationships/oleObject" Target="../embeddings/oleObject1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5" Type="http://schemas.openxmlformats.org/officeDocument/2006/relationships/image" Target="../media/image8.jpeg"/><Relationship Id="rId6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Sept. 24, 2010</a:t>
            </a: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0C70E13-B210-DC4B-A3EC-23CE179BB1D5}" type="slidenum">
              <a:rPr lang="en-US"/>
              <a:pPr/>
              <a:t>1</a:t>
            </a:fld>
            <a:endParaRPr lang="en-US"/>
          </a:p>
        </p:txBody>
      </p:sp>
      <p:sp>
        <p:nvSpPr>
          <p:cNvPr id="18436" name="Text Box 2"/>
          <p:cNvSpPr txBox="1">
            <a:spLocks noChangeArrowheads="1"/>
          </p:cNvSpPr>
          <p:nvPr/>
        </p:nvSpPr>
        <p:spPr bwMode="auto">
          <a:xfrm>
            <a:off x="609600" y="219075"/>
            <a:ext cx="80772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5400" dirty="0" smtClean="0">
                <a:solidFill>
                  <a:srgbClr val="A50021"/>
                </a:solidFill>
                <a:latin typeface="Arial Narrow" charset="0"/>
              </a:rPr>
              <a:t>Status </a:t>
            </a:r>
            <a:r>
              <a:rPr lang="en-US" sz="5400" dirty="0">
                <a:solidFill>
                  <a:srgbClr val="A50021"/>
                </a:solidFill>
                <a:latin typeface="Arial Narrow" charset="0"/>
              </a:rPr>
              <a:t>of GEM DHCAL</a:t>
            </a:r>
          </a:p>
        </p:txBody>
      </p:sp>
      <p:sp>
        <p:nvSpPr>
          <p:cNvPr id="18437" name="Text Box 3"/>
          <p:cNvSpPr txBox="1">
            <a:spLocks noChangeArrowheads="1"/>
          </p:cNvSpPr>
          <p:nvPr/>
        </p:nvSpPr>
        <p:spPr bwMode="auto">
          <a:xfrm>
            <a:off x="1143000" y="914400"/>
            <a:ext cx="6553200" cy="182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en-US" sz="3200" dirty="0">
                <a:solidFill>
                  <a:schemeClr val="accent2"/>
                </a:solidFill>
                <a:latin typeface="Monotype Corsiva" charset="0"/>
              </a:rPr>
              <a:t>Jae Yu</a:t>
            </a:r>
          </a:p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en-US" dirty="0">
                <a:solidFill>
                  <a:schemeClr val="accent2"/>
                </a:solidFill>
                <a:latin typeface="Monotype Corsiva" charset="0"/>
              </a:rPr>
              <a:t>For </a:t>
            </a:r>
            <a:r>
              <a:rPr lang="en-US" dirty="0" smtClean="0">
                <a:solidFill>
                  <a:schemeClr val="accent2"/>
                </a:solidFill>
                <a:latin typeface="Monotype Corsiva" charset="0"/>
              </a:rPr>
              <a:t>GEM</a:t>
            </a:r>
            <a:r>
              <a:rPr lang="en-US" dirty="0" smtClean="0">
                <a:solidFill>
                  <a:schemeClr val="accent2"/>
                </a:solidFill>
                <a:latin typeface="Monotype Corsiva" charset="0"/>
              </a:rPr>
              <a:t>-</a:t>
            </a:r>
            <a:r>
              <a:rPr lang="en-US" dirty="0" smtClean="0">
                <a:solidFill>
                  <a:schemeClr val="accent2"/>
                </a:solidFill>
                <a:latin typeface="Monotype Corsiva" charset="0"/>
              </a:rPr>
              <a:t>TGEM/DHCAL </a:t>
            </a:r>
            <a:r>
              <a:rPr lang="en-US" dirty="0">
                <a:solidFill>
                  <a:schemeClr val="accent2"/>
                </a:solidFill>
                <a:latin typeface="Monotype Corsiva" charset="0"/>
              </a:rPr>
              <a:t>Group</a:t>
            </a:r>
            <a:endParaRPr lang="en-US" dirty="0" smtClean="0">
              <a:solidFill>
                <a:schemeClr val="accent2"/>
              </a:solidFill>
              <a:latin typeface="Monotype Corsiva" charset="0"/>
            </a:endParaRPr>
          </a:p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en-US" dirty="0" smtClean="0">
                <a:solidFill>
                  <a:schemeClr val="accent2"/>
                </a:solidFill>
                <a:latin typeface="Monotype Corsiva" charset="0"/>
              </a:rPr>
              <a:t>Sept. 24, 2010</a:t>
            </a:r>
          </a:p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en-US" sz="2400" dirty="0" smtClean="0">
                <a:solidFill>
                  <a:schemeClr val="accent2"/>
                </a:solidFill>
                <a:latin typeface="Monotype Corsiva" charset="0"/>
              </a:rPr>
              <a:t>CALICE Collaboration Meeting</a:t>
            </a:r>
          </a:p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en-US" sz="2400" dirty="0" smtClean="0">
                <a:solidFill>
                  <a:schemeClr val="accent2"/>
                </a:solidFill>
                <a:latin typeface="Monotype Corsiva" charset="0"/>
              </a:rPr>
              <a:t>Univ. Hassan II, Casablanca</a:t>
            </a:r>
            <a:endParaRPr lang="en-US" sz="2400" dirty="0">
              <a:solidFill>
                <a:schemeClr val="accent2"/>
              </a:solidFill>
              <a:latin typeface="Monotype Corsiva" charset="0"/>
            </a:endParaRPr>
          </a:p>
        </p:txBody>
      </p:sp>
      <p:sp>
        <p:nvSpPr>
          <p:cNvPr id="18438" name="Rectangle 5"/>
          <p:cNvSpPr>
            <a:spLocks noChangeArrowheads="1"/>
          </p:cNvSpPr>
          <p:nvPr/>
        </p:nvSpPr>
        <p:spPr bwMode="auto">
          <a:xfrm>
            <a:off x="2362200" y="2895600"/>
            <a:ext cx="52578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dirty="0">
                <a:solidFill>
                  <a:srgbClr val="0000CC"/>
                </a:solidFill>
                <a:latin typeface="Arial Narrow" charset="0"/>
              </a:rPr>
              <a:t>Introduction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dirty="0">
                <a:solidFill>
                  <a:srgbClr val="0000CC"/>
                </a:solidFill>
                <a:latin typeface="Arial Narrow" charset="0"/>
              </a:rPr>
              <a:t>What has been done?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dirty="0">
                <a:solidFill>
                  <a:srgbClr val="0000CC"/>
                </a:solidFill>
                <a:latin typeface="Arial Narrow" charset="0"/>
              </a:rPr>
              <a:t>2D readout with </a:t>
            </a:r>
            <a:r>
              <a:rPr lang="en-US" sz="2400" dirty="0" err="1">
                <a:solidFill>
                  <a:srgbClr val="0000CC"/>
                </a:solidFill>
                <a:latin typeface="Arial Narrow" charset="0"/>
              </a:rPr>
              <a:t>KPiX</a:t>
            </a:r>
            <a:r>
              <a:rPr lang="en-US" sz="2400" dirty="0">
                <a:solidFill>
                  <a:srgbClr val="0000CC"/>
                </a:solidFill>
                <a:latin typeface="Arial Narrow" charset="0"/>
              </a:rPr>
              <a:t> chip</a:t>
            </a:r>
            <a:endParaRPr lang="en-US" sz="2400" dirty="0" smtClean="0">
              <a:solidFill>
                <a:srgbClr val="0000CC"/>
              </a:solidFill>
              <a:latin typeface="Arial Narrow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dirty="0" smtClean="0">
                <a:solidFill>
                  <a:srgbClr val="0000CC"/>
                </a:solidFill>
                <a:latin typeface="Arial Narrow" charset="0"/>
              </a:rPr>
              <a:t>TGEM Beam Test at CERN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dirty="0" smtClean="0">
                <a:solidFill>
                  <a:srgbClr val="0000CC"/>
                </a:solidFill>
                <a:latin typeface="Arial Narrow" charset="0"/>
              </a:rPr>
              <a:t>Large GEM Foil Certification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dirty="0" smtClean="0">
                <a:solidFill>
                  <a:srgbClr val="0000CC"/>
                </a:solidFill>
                <a:latin typeface="Arial Narrow" charset="0"/>
              </a:rPr>
              <a:t>Large Chamber Mechanics Design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dirty="0">
                <a:solidFill>
                  <a:srgbClr val="0000CC"/>
                </a:solidFill>
                <a:latin typeface="Arial Narrow" charset="0"/>
              </a:rPr>
              <a:t>Summary</a:t>
            </a:r>
          </a:p>
        </p:txBody>
      </p:sp>
      <p:sp>
        <p:nvSpPr>
          <p:cNvPr id="18439" name="Footer Placeholder 8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GEM DHCAL, J. Yu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3" descr="C:\DataShare\2009_10_07_10_17_01h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42938"/>
            <a:ext cx="9144000" cy="584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타원 6"/>
          <p:cNvSpPr/>
          <p:nvPr/>
        </p:nvSpPr>
        <p:spPr>
          <a:xfrm>
            <a:off x="1357313" y="2143125"/>
            <a:ext cx="1857375" cy="1857375"/>
          </a:xfrm>
          <a:prstGeom prst="ellipse">
            <a:avLst/>
          </a:prstGeom>
          <a:solidFill>
            <a:srgbClr val="FF0000">
              <a:alpha val="23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ko-KR" altLang="en-US">
              <a:solidFill>
                <a:srgbClr val="FFFFFF"/>
              </a:solidFill>
              <a:cs typeface="맑은 고딕" pitchFamily="50" charset="-127"/>
            </a:endParaRPr>
          </a:p>
        </p:txBody>
      </p:sp>
      <p:sp>
        <p:nvSpPr>
          <p:cNvPr id="31748" name="제목 1"/>
          <p:cNvSpPr>
            <a:spLocks noGrp="1"/>
          </p:cNvSpPr>
          <p:nvPr>
            <p:ph type="title"/>
          </p:nvPr>
        </p:nvSpPr>
        <p:spPr>
          <a:xfrm>
            <a:off x="790575" y="-76200"/>
            <a:ext cx="7591425" cy="654050"/>
          </a:xfrm>
        </p:spPr>
        <p:txBody>
          <a:bodyPr/>
          <a:lstStyle/>
          <a:p>
            <a:r>
              <a:rPr lang="en-US" altLang="ko-KR" sz="4400" b="1" dirty="0">
                <a:latin typeface="Arial Narrow" charset="0"/>
                <a:ea typeface="Times New Roman" charset="0"/>
                <a:cs typeface="Times New Roman" charset="0"/>
              </a:rPr>
              <a:t>Histogram Map for Fe55</a:t>
            </a:r>
            <a:endParaRPr lang="ko-KR" altLang="en-US" sz="4400" b="1" dirty="0">
              <a:latin typeface="Arial Narrow" charset="0"/>
              <a:ea typeface="Times New Roman" charset="0"/>
              <a:cs typeface="Times New Roman" charset="0"/>
            </a:endParaRPr>
          </a:p>
        </p:txBody>
      </p:sp>
      <p:sp>
        <p:nvSpPr>
          <p:cNvPr id="31749" name="직사각형 4"/>
          <p:cNvSpPr>
            <a:spLocks noChangeArrowheads="1"/>
          </p:cNvSpPr>
          <p:nvPr/>
        </p:nvSpPr>
        <p:spPr bwMode="auto">
          <a:xfrm>
            <a:off x="500063" y="6335713"/>
            <a:ext cx="32448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ko-KR" sz="1400">
                <a:ea typeface="Times New Roman" charset="0"/>
                <a:cs typeface="Times New Roman" charset="0"/>
              </a:rPr>
              <a:t>HV=1960 V, Self Trigger Th=1.8 V= 14fC</a:t>
            </a:r>
            <a:endParaRPr lang="ko-KR" altLang="en-US" sz="1400">
              <a:ea typeface="Times New Roman" charset="0"/>
              <a:cs typeface="Times New Roman" charset="0"/>
            </a:endParaRPr>
          </a:p>
        </p:txBody>
      </p:sp>
      <p:sp>
        <p:nvSpPr>
          <p:cNvPr id="31750" name="Slide Number Placeholder 16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35534E4-3AF2-6247-BBF7-A7A198CADA78}" type="slidenum">
              <a:rPr lang="ko-KR" altLang="en-US" smtClean="0">
                <a:cs typeface="굴림" charset="-127"/>
              </a:rPr>
              <a:pPr/>
              <a:t>10</a:t>
            </a:fld>
            <a:endParaRPr lang="ko-KR" altLang="en-US" smtClean="0">
              <a:cs typeface="굴림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4"/>
          <p:cNvPicPr>
            <a:picLocks noChangeAspect="1" noChangeArrowheads="1"/>
          </p:cNvPicPr>
          <p:nvPr/>
        </p:nvPicPr>
        <p:blipFill>
          <a:blip r:embed="rId2" cstate="print"/>
          <a:srcRect t="7378"/>
          <a:stretch>
            <a:fillRect/>
          </a:stretch>
        </p:blipFill>
        <p:spPr bwMode="auto">
          <a:xfrm>
            <a:off x="3924005" y="2286000"/>
            <a:ext cx="5524795" cy="432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228600" y="838200"/>
            <a:ext cx="4191000" cy="3154363"/>
            <a:chOff x="304800" y="1600200"/>
            <a:chExt cx="5067300" cy="3919537"/>
          </a:xfrm>
        </p:grpSpPr>
        <p:pic>
          <p:nvPicPr>
            <p:cNvPr id="16" name="Picture 6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04800" y="1600200"/>
              <a:ext cx="5067300" cy="39195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63500" dist="38100" dir="2700000" algn="tl" rotWithShape="0">
                <a:srgbClr val="000000">
                  <a:alpha val="39999"/>
                </a:srgbClr>
              </a:outerShdw>
            </a:effectLst>
          </p:spPr>
        </p:pic>
        <p:sp>
          <p:nvSpPr>
            <p:cNvPr id="17" name="TextBox 9"/>
            <p:cNvSpPr txBox="1">
              <a:spLocks noChangeArrowheads="1"/>
            </p:cNvSpPr>
            <p:nvPr/>
          </p:nvSpPr>
          <p:spPr bwMode="auto">
            <a:xfrm rot="18960720">
              <a:off x="3700564" y="2934754"/>
              <a:ext cx="721060" cy="5736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altLang="ko-KR" sz="1200" dirty="0">
                  <a:ea typeface="Times New Roman" charset="0"/>
                  <a:cs typeface="Times New Roman" charset="0"/>
                </a:rPr>
                <a:t>1960V</a:t>
              </a:r>
              <a:endParaRPr lang="ko-KR" altLang="en-US" sz="1200" dirty="0">
                <a:ea typeface="Times New Roman" charset="0"/>
                <a:cs typeface="Times New Roman" charset="0"/>
              </a:endParaRPr>
            </a:p>
          </p:txBody>
        </p:sp>
        <p:sp>
          <p:nvSpPr>
            <p:cNvPr id="18" name="TextBox 11"/>
            <p:cNvSpPr txBox="1">
              <a:spLocks noChangeArrowheads="1"/>
            </p:cNvSpPr>
            <p:nvPr/>
          </p:nvSpPr>
          <p:spPr bwMode="auto">
            <a:xfrm rot="18960720">
              <a:off x="3112679" y="2947887"/>
              <a:ext cx="769964" cy="344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altLang="ko-KR" sz="1200" dirty="0">
                  <a:solidFill>
                    <a:srgbClr val="FF0000"/>
                  </a:solidFill>
                  <a:ea typeface="Times New Roman" charset="0"/>
                  <a:cs typeface="Times New Roman" charset="0"/>
                </a:rPr>
                <a:t>1930V</a:t>
              </a:r>
              <a:endParaRPr lang="ko-KR" altLang="en-US" sz="1200" dirty="0">
                <a:solidFill>
                  <a:srgbClr val="FF0000"/>
                </a:solidFill>
                <a:ea typeface="Times New Roman" charset="0"/>
                <a:cs typeface="Times New Roman" charset="0"/>
              </a:endParaRPr>
            </a:p>
          </p:txBody>
        </p:sp>
        <p:sp>
          <p:nvSpPr>
            <p:cNvPr id="19" name="TextBox 12"/>
            <p:cNvSpPr txBox="1">
              <a:spLocks noChangeArrowheads="1"/>
            </p:cNvSpPr>
            <p:nvPr/>
          </p:nvSpPr>
          <p:spPr bwMode="auto">
            <a:xfrm rot="18960720">
              <a:off x="2605409" y="2689088"/>
              <a:ext cx="889263" cy="344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altLang="ko-KR" sz="1200" dirty="0">
                  <a:solidFill>
                    <a:srgbClr val="00B050"/>
                  </a:solidFill>
                  <a:ea typeface="Times New Roman" charset="0"/>
                  <a:cs typeface="Times New Roman" charset="0"/>
                </a:rPr>
                <a:t>1900V</a:t>
              </a:r>
              <a:endParaRPr lang="ko-KR" altLang="en-US" sz="1200" dirty="0">
                <a:solidFill>
                  <a:srgbClr val="00B050"/>
                </a:solidFill>
                <a:ea typeface="Times New Roman" charset="0"/>
                <a:cs typeface="Times New Roman" charset="0"/>
              </a:endParaRPr>
            </a:p>
          </p:txBody>
        </p:sp>
        <p:sp>
          <p:nvSpPr>
            <p:cNvPr id="22" name="TextBox 13"/>
            <p:cNvSpPr txBox="1">
              <a:spLocks noChangeArrowheads="1"/>
            </p:cNvSpPr>
            <p:nvPr/>
          </p:nvSpPr>
          <p:spPr bwMode="auto">
            <a:xfrm rot="18960720">
              <a:off x="2115472" y="2150130"/>
              <a:ext cx="817077" cy="344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altLang="ko-KR" sz="1200" dirty="0">
                  <a:solidFill>
                    <a:srgbClr val="0070C0"/>
                  </a:solidFill>
                  <a:ea typeface="Times New Roman" charset="0"/>
                  <a:cs typeface="Times New Roman" charset="0"/>
                </a:rPr>
                <a:t>1860V</a:t>
              </a:r>
              <a:endParaRPr lang="ko-KR" altLang="en-US" sz="1200" dirty="0">
                <a:solidFill>
                  <a:srgbClr val="0070C0"/>
                </a:solidFill>
                <a:ea typeface="Times New Roman" charset="0"/>
                <a:cs typeface="Times New Roman" charset="0"/>
              </a:endParaRPr>
            </a:p>
          </p:txBody>
        </p:sp>
      </p:grpSp>
      <p:sp>
        <p:nvSpPr>
          <p:cNvPr id="29706" name="Slide Number Placeholder 1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2A2CBB0-DD0E-E049-90EE-79A886058175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21" name="Rectangle 20"/>
          <p:cNvSpPr/>
          <p:nvPr/>
        </p:nvSpPr>
        <p:spPr>
          <a:xfrm>
            <a:off x="6781800" y="4267200"/>
            <a:ext cx="6096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Sept. 24, 2010</a:t>
            </a:r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GEM DHCAL, J. Yu</a:t>
            </a:r>
            <a:endParaRPr lang="en-US" dirty="0"/>
          </a:p>
        </p:txBody>
      </p:sp>
      <p:grpSp>
        <p:nvGrpSpPr>
          <p:cNvPr id="24" name="Group 23"/>
          <p:cNvGrpSpPr/>
          <p:nvPr/>
        </p:nvGrpSpPr>
        <p:grpSpPr>
          <a:xfrm>
            <a:off x="6210300" y="1487269"/>
            <a:ext cx="2628900" cy="1371599"/>
            <a:chOff x="6210300" y="1487269"/>
            <a:chExt cx="2628900" cy="1371599"/>
          </a:xfrm>
        </p:grpSpPr>
        <p:sp>
          <p:nvSpPr>
            <p:cNvPr id="26" name="TextBox 25"/>
            <p:cNvSpPr txBox="1"/>
            <p:nvPr/>
          </p:nvSpPr>
          <p:spPr>
            <a:xfrm>
              <a:off x="6210300" y="1487269"/>
              <a:ext cx="26289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Typical operating point: Gain ~6000</a:t>
              </a:r>
              <a:endParaRPr lang="en-US" dirty="0"/>
            </a:p>
          </p:txBody>
        </p:sp>
        <p:cxnSp>
          <p:nvCxnSpPr>
            <p:cNvPr id="29" name="Straight Arrow Connector 28"/>
            <p:cNvCxnSpPr>
              <a:stCxn id="26" idx="2"/>
            </p:cNvCxnSpPr>
            <p:nvPr/>
          </p:nvCxnSpPr>
          <p:spPr>
            <a:xfrm rot="16200000" flipH="1">
              <a:off x="7571691" y="2086659"/>
              <a:ext cx="725268" cy="81915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제목 1"/>
          <p:cNvSpPr>
            <a:spLocks noGrp="1"/>
          </p:cNvSpPr>
          <p:nvPr>
            <p:ph type="title"/>
          </p:nvPr>
        </p:nvSpPr>
        <p:spPr>
          <a:xfrm>
            <a:off x="790575" y="-76200"/>
            <a:ext cx="7591425" cy="654050"/>
          </a:xfrm>
        </p:spPr>
        <p:txBody>
          <a:bodyPr/>
          <a:lstStyle/>
          <a:p>
            <a:r>
              <a:rPr lang="en-US" altLang="ko-KR" sz="4400" b="1" dirty="0" smtClean="0">
                <a:latin typeface="Arial Narrow" charset="0"/>
                <a:ea typeface="Times New Roman" charset="0"/>
                <a:cs typeface="Times New Roman" charset="0"/>
              </a:rPr>
              <a:t>Gain </a:t>
            </a:r>
            <a:r>
              <a:rPr lang="en-US" altLang="ko-KR" sz="4400" b="1" dirty="0" err="1" smtClean="0">
                <a:latin typeface="Arial Narrow" charset="0"/>
                <a:ea typeface="Times New Roman" charset="0"/>
                <a:cs typeface="Times New Roman" charset="0"/>
              </a:rPr>
              <a:t>vs</a:t>
            </a:r>
            <a:r>
              <a:rPr lang="en-US" altLang="ko-KR" sz="4400" b="1" dirty="0" smtClean="0">
                <a:latin typeface="Arial Narrow" charset="0"/>
                <a:ea typeface="Times New Roman" charset="0"/>
                <a:cs typeface="Times New Roman" charset="0"/>
              </a:rPr>
              <a:t> HV</a:t>
            </a:r>
            <a:endParaRPr lang="ko-KR" altLang="en-US" sz="4400" b="1" dirty="0">
              <a:latin typeface="Arial Narrow" charset="0"/>
              <a:ea typeface="Times New Roman" charset="0"/>
              <a:cs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2000"/>
            <a:ext cx="8809038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5846" name="Text Box 6"/>
          <p:cNvSpPr txBox="1">
            <a:spLocks noChangeArrowheads="1"/>
          </p:cNvSpPr>
          <p:nvPr/>
        </p:nvSpPr>
        <p:spPr bwMode="auto">
          <a:xfrm>
            <a:off x="1066800" y="76200"/>
            <a:ext cx="69342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 b="1" dirty="0" smtClean="0">
                <a:solidFill>
                  <a:srgbClr val="FF0000"/>
                </a:solidFill>
                <a:latin typeface="+mj-lt"/>
              </a:rPr>
              <a:t>Pressure Dependence of Gain</a:t>
            </a:r>
            <a:endParaRPr lang="en-US" sz="40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Sept. 24, 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82043-3DE8-344F-83A5-2B1707CC7373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GEM DHCAL, J. Yu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제목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68363"/>
          </a:xfrm>
        </p:spPr>
        <p:txBody>
          <a:bodyPr/>
          <a:lstStyle/>
          <a:p>
            <a:r>
              <a:rPr lang="en-US" altLang="ko-KR" sz="3600" dirty="0" smtClean="0">
                <a:ea typeface="Times New Roman" charset="0"/>
                <a:cs typeface="Times New Roman" charset="0"/>
              </a:rPr>
              <a:t>Cosmic Ray Data with External Trigger – </a:t>
            </a:r>
            <a:r>
              <a:rPr lang="en-US" altLang="ko-KR" sz="3600" dirty="0" err="1" smtClean="0">
                <a:ea typeface="Times New Roman" charset="0"/>
                <a:cs typeface="Times New Roman" charset="0"/>
              </a:rPr>
              <a:t>kPiX</a:t>
            </a:r>
            <a:endParaRPr lang="ko-KR" altLang="en-US" sz="3600" dirty="0" smtClean="0">
              <a:ea typeface="Times New Roman" charset="0"/>
              <a:cs typeface="Times New Roman" charset="0"/>
            </a:endParaRPr>
          </a:p>
        </p:txBody>
      </p:sp>
      <p:sp>
        <p:nvSpPr>
          <p:cNvPr id="27651" name="Date Placeholder 6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Sept. 24, 2010</a:t>
            </a:r>
          </a:p>
        </p:txBody>
      </p:sp>
      <p:sp>
        <p:nvSpPr>
          <p:cNvPr id="27652" name="Slide Number Placeholder 10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EF4316A-59D0-224A-B2BC-2EDFDE5A294F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27653" name="Footer Placeholder 1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GEM DHCAL, J. Yu</a:t>
            </a:r>
          </a:p>
        </p:txBody>
      </p:sp>
      <p:pic>
        <p:nvPicPr>
          <p:cNvPr id="9" name="Picture 2" descr="E:\DataShare\c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838199"/>
            <a:ext cx="8458200" cy="5452671"/>
          </a:xfrm>
          <a:prstGeom prst="rect">
            <a:avLst/>
          </a:prstGeom>
          <a:noFill/>
        </p:spPr>
      </p:pic>
      <p:pic>
        <p:nvPicPr>
          <p:cNvPr id="27655" name="Content Placeholder 3" descr="Picture 38.png"/>
          <p:cNvPicPr>
            <a:picLocks noGrp="1" noChangeAspect="1"/>
          </p:cNvPicPr>
          <p:nvPr>
            <p:ph idx="1"/>
          </p:nvPr>
        </p:nvPicPr>
        <p:blipFill>
          <a:blip r:embed="rId3"/>
          <a:srcRect l="-11829" r="-11829"/>
          <a:stretch>
            <a:fillRect/>
          </a:stretch>
        </p:blipFill>
        <p:spPr>
          <a:xfrm>
            <a:off x="3429000" y="2590800"/>
            <a:ext cx="4487863" cy="2468563"/>
          </a:xfrm>
        </p:spPr>
      </p:pic>
      <p:sp>
        <p:nvSpPr>
          <p:cNvPr id="27656" name="TextBox 9"/>
          <p:cNvSpPr txBox="1">
            <a:spLocks noChangeArrowheads="1"/>
          </p:cNvSpPr>
          <p:nvPr/>
        </p:nvSpPr>
        <p:spPr bwMode="auto">
          <a:xfrm>
            <a:off x="5181600" y="3429000"/>
            <a:ext cx="15001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ko-KR" dirty="0">
                <a:solidFill>
                  <a:srgbClr val="A50021"/>
                </a:solidFill>
                <a:latin typeface="Arial Narrow" charset="0"/>
                <a:ea typeface="Times New Roman" charset="0"/>
                <a:cs typeface="Times New Roman" charset="0"/>
              </a:rPr>
              <a:t>Noise spectrum</a:t>
            </a:r>
            <a:endParaRPr lang="ko-KR" altLang="en-US" baseline="30000" dirty="0">
              <a:solidFill>
                <a:srgbClr val="A50021"/>
              </a:solidFill>
              <a:latin typeface="Arial Narrow" charset="0"/>
              <a:ea typeface="Times New Roman" charset="0"/>
              <a:cs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 txBox="1">
            <a:spLocks noChangeArrowheads="1"/>
          </p:cNvSpPr>
          <p:nvPr/>
        </p:nvSpPr>
        <p:spPr bwMode="auto">
          <a:xfrm>
            <a:off x="990600" y="0"/>
            <a:ext cx="6858000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r>
              <a:rPr lang="en-US" sz="2800" b="1">
                <a:solidFill>
                  <a:srgbClr val="CC3300"/>
                </a:solidFill>
              </a:rPr>
              <a:t>Thick Gas Electron Multiplier (THGEM)</a:t>
            </a:r>
            <a:endParaRPr lang="pt-PT" sz="2800" b="1">
              <a:solidFill>
                <a:srgbClr val="CC33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79388" y="4021138"/>
            <a:ext cx="3788217" cy="120032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 dirty="0">
                <a:solidFill>
                  <a:srgbClr val="FF3300"/>
                </a:solidFill>
              </a:rPr>
              <a:t>SIMPLE, ROBUST, LARGE-</a:t>
            </a:r>
            <a:r>
              <a:rPr lang="en-US" b="1" dirty="0" smtClean="0">
                <a:solidFill>
                  <a:srgbClr val="FF3300"/>
                </a:solidFill>
              </a:rPr>
              <a:t>AREA</a:t>
            </a:r>
          </a:p>
          <a:p>
            <a:endParaRPr lang="en-US" dirty="0">
              <a:solidFill>
                <a:srgbClr val="FF3300"/>
              </a:solidFill>
            </a:endParaRPr>
          </a:p>
          <a:p>
            <a:pPr>
              <a:buFont typeface="Wingdings" charset="2"/>
              <a:buChar char="è"/>
            </a:pPr>
            <a:r>
              <a:rPr lang="en-US" dirty="0">
                <a:sym typeface="Wingdings" charset="2"/>
              </a:rPr>
              <a:t>Intensive R&amp;D</a:t>
            </a:r>
          </a:p>
          <a:p>
            <a:pPr>
              <a:buFont typeface="Wingdings" charset="2"/>
              <a:buChar char="è"/>
            </a:pPr>
            <a:r>
              <a:rPr lang="en-US" dirty="0">
                <a:sym typeface="Wingdings" charset="2"/>
              </a:rPr>
              <a:t>Many applications</a:t>
            </a:r>
          </a:p>
        </p:txBody>
      </p:sp>
      <p:pic>
        <p:nvPicPr>
          <p:cNvPr id="6148" name="Picture 11" descr="gem_in_ou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94350" y="1196975"/>
            <a:ext cx="2438400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9" name="Text Box 12"/>
          <p:cNvSpPr txBox="1">
            <a:spLocks noChangeArrowheads="1"/>
          </p:cNvSpPr>
          <p:nvPr/>
        </p:nvSpPr>
        <p:spPr bwMode="auto">
          <a:xfrm>
            <a:off x="7858125" y="1354138"/>
            <a:ext cx="790575" cy="457200"/>
          </a:xfrm>
          <a:prstGeom prst="rect">
            <a:avLst/>
          </a:prstGeom>
          <a:solidFill>
            <a:srgbClr val="FFCCFF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r" rtl="1"/>
            <a:r>
              <a:rPr lang="en-US">
                <a:solidFill>
                  <a:srgbClr val="FF0000"/>
                </a:solidFill>
                <a:latin typeface="Albertus Medium" pitchFamily="42" charset="0"/>
                <a:ea typeface="Times New Roman (Hebrew)" charset="0"/>
                <a:cs typeface="Times New Roman (Hebrew)" charset="0"/>
              </a:rPr>
              <a:t>1</a:t>
            </a:r>
            <a:r>
              <a:rPr lang="en-US" sz="2400">
                <a:solidFill>
                  <a:srgbClr val="FF0000"/>
                </a:solidFill>
                <a:latin typeface="Albertus Medium" pitchFamily="42" charset="0"/>
                <a:ea typeface="Times New Roman (Hebrew)" charset="0"/>
                <a:cs typeface="Times New Roman (Hebrew)" charset="0"/>
              </a:rPr>
              <a:t>e</a:t>
            </a:r>
            <a:r>
              <a:rPr lang="en-US" sz="2400" baseline="30000">
                <a:solidFill>
                  <a:srgbClr val="FF0000"/>
                </a:solidFill>
                <a:latin typeface="Albertus Medium" pitchFamily="42" charset="0"/>
                <a:ea typeface="Times New Roman (Hebrew)" charset="0"/>
                <a:cs typeface="Times New Roman (Hebrew)" charset="0"/>
              </a:rPr>
              <a:t>-</a:t>
            </a:r>
            <a:r>
              <a:rPr lang="en-US">
                <a:latin typeface="Albertus Medium" pitchFamily="42" charset="0"/>
                <a:ea typeface="Times New Roman (Hebrew)" charset="0"/>
                <a:cs typeface="Times New Roman (Hebrew)" charset="0"/>
              </a:rPr>
              <a:t> in</a:t>
            </a:r>
            <a:endParaRPr lang="pt-PT">
              <a:latin typeface="Albertus Medium" pitchFamily="42" charset="0"/>
              <a:ea typeface="Times New Roman (Hebrew)" charset="0"/>
              <a:cs typeface="Times New Roman (Hebrew)" charset="0"/>
            </a:endParaRPr>
          </a:p>
        </p:txBody>
      </p:sp>
      <p:sp>
        <p:nvSpPr>
          <p:cNvPr id="6150" name="Text Box 13"/>
          <p:cNvSpPr txBox="1">
            <a:spLocks noChangeArrowheads="1"/>
          </p:cNvSpPr>
          <p:nvPr/>
        </p:nvSpPr>
        <p:spPr bwMode="auto">
          <a:xfrm>
            <a:off x="7380288" y="3048000"/>
            <a:ext cx="1763712" cy="457200"/>
          </a:xfrm>
          <a:prstGeom prst="rect">
            <a:avLst/>
          </a:prstGeom>
          <a:solidFill>
            <a:srgbClr val="FFCC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 rtl="1"/>
            <a:r>
              <a:rPr lang="en-US">
                <a:solidFill>
                  <a:srgbClr val="FF0000"/>
                </a:solidFill>
                <a:latin typeface="Albertus Medium" pitchFamily="42" charset="0"/>
              </a:rPr>
              <a:t>10</a:t>
            </a:r>
            <a:r>
              <a:rPr lang="en-US" baseline="30000">
                <a:solidFill>
                  <a:srgbClr val="FF0000"/>
                </a:solidFill>
                <a:latin typeface="Albertus Medium" pitchFamily="42" charset="0"/>
              </a:rPr>
              <a:t>4</a:t>
            </a:r>
            <a:r>
              <a:rPr lang="en-US">
                <a:solidFill>
                  <a:srgbClr val="FF0000"/>
                </a:solidFill>
                <a:latin typeface="Albertus Medium" pitchFamily="42" charset="0"/>
              </a:rPr>
              <a:t>-</a:t>
            </a:r>
            <a:r>
              <a:rPr lang="en-US" baseline="30000">
                <a:solidFill>
                  <a:srgbClr val="FF0000"/>
                </a:solidFill>
                <a:latin typeface="Albertus Medium" pitchFamily="42" charset="0"/>
              </a:rPr>
              <a:t> </a:t>
            </a:r>
            <a:r>
              <a:rPr lang="en-US">
                <a:solidFill>
                  <a:srgbClr val="FF0000"/>
                </a:solidFill>
                <a:latin typeface="Albertus Medium" pitchFamily="42" charset="0"/>
              </a:rPr>
              <a:t>10</a:t>
            </a:r>
            <a:r>
              <a:rPr lang="en-US" baseline="30000">
                <a:solidFill>
                  <a:srgbClr val="FF0000"/>
                </a:solidFill>
                <a:latin typeface="Albertus Medium" pitchFamily="42" charset="0"/>
              </a:rPr>
              <a:t>5</a:t>
            </a:r>
            <a:r>
              <a:rPr lang="en-US" baseline="30000">
                <a:latin typeface="Albertus Medium" pitchFamily="42" charset="0"/>
              </a:rPr>
              <a:t> </a:t>
            </a:r>
            <a:r>
              <a:rPr lang="en-US" sz="2400">
                <a:solidFill>
                  <a:srgbClr val="FF0000"/>
                </a:solidFill>
                <a:latin typeface="Albertus Medium" pitchFamily="42" charset="0"/>
              </a:rPr>
              <a:t>e</a:t>
            </a:r>
            <a:r>
              <a:rPr lang="en-US" sz="2400" baseline="30000">
                <a:solidFill>
                  <a:srgbClr val="FF0000"/>
                </a:solidFill>
                <a:latin typeface="Albertus Medium" pitchFamily="42" charset="0"/>
              </a:rPr>
              <a:t>-</a:t>
            </a:r>
            <a:r>
              <a:rPr lang="en-US">
                <a:solidFill>
                  <a:srgbClr val="FF0000"/>
                </a:solidFill>
                <a:latin typeface="Albertus Medium" pitchFamily="42" charset="0"/>
              </a:rPr>
              <a:t>s</a:t>
            </a:r>
            <a:r>
              <a:rPr lang="en-US">
                <a:latin typeface="Albertus Medium" pitchFamily="42" charset="0"/>
              </a:rPr>
              <a:t> out</a:t>
            </a:r>
            <a:endParaRPr lang="pt-PT">
              <a:latin typeface="Albertus Medium" pitchFamily="42" charset="0"/>
            </a:endParaRPr>
          </a:p>
        </p:txBody>
      </p:sp>
      <p:sp>
        <p:nvSpPr>
          <p:cNvPr id="6151" name="Text Box 14"/>
          <p:cNvSpPr txBox="1">
            <a:spLocks noChangeArrowheads="1"/>
          </p:cNvSpPr>
          <p:nvPr/>
        </p:nvSpPr>
        <p:spPr bwMode="auto">
          <a:xfrm>
            <a:off x="5051425" y="2330450"/>
            <a:ext cx="4206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 i="1">
                <a:solidFill>
                  <a:srgbClr val="3333FF"/>
                </a:solidFill>
              </a:rPr>
              <a:t>E</a:t>
            </a:r>
          </a:p>
        </p:txBody>
      </p:sp>
      <p:sp>
        <p:nvSpPr>
          <p:cNvPr id="24585" name="Line 15"/>
          <p:cNvSpPr>
            <a:spLocks noChangeShapeType="1"/>
          </p:cNvSpPr>
          <p:nvPr/>
        </p:nvSpPr>
        <p:spPr bwMode="auto">
          <a:xfrm flipV="1">
            <a:off x="5476875" y="2401888"/>
            <a:ext cx="0" cy="360362"/>
          </a:xfrm>
          <a:prstGeom prst="line">
            <a:avLst/>
          </a:prstGeom>
          <a:noFill/>
          <a:ln w="28575">
            <a:solidFill>
              <a:srgbClr val="3333FF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n-ea"/>
            </a:endParaRPr>
          </a:p>
        </p:txBody>
      </p:sp>
      <p:sp>
        <p:nvSpPr>
          <p:cNvPr id="6153" name="Rectangle 12"/>
          <p:cNvSpPr>
            <a:spLocks noChangeArrowheads="1"/>
          </p:cNvSpPr>
          <p:nvPr/>
        </p:nvSpPr>
        <p:spPr bwMode="auto">
          <a:xfrm>
            <a:off x="5580063" y="1268413"/>
            <a:ext cx="1009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THGEM</a:t>
            </a:r>
          </a:p>
        </p:txBody>
      </p:sp>
      <p:sp>
        <p:nvSpPr>
          <p:cNvPr id="6154" name="Text Box 13"/>
          <p:cNvSpPr txBox="1">
            <a:spLocks noChangeArrowheads="1"/>
          </p:cNvSpPr>
          <p:nvPr/>
        </p:nvSpPr>
        <p:spPr bwMode="auto">
          <a:xfrm>
            <a:off x="4495800" y="3736975"/>
            <a:ext cx="4572000" cy="396875"/>
          </a:xfrm>
          <a:prstGeom prst="rect">
            <a:avLst/>
          </a:prstGeom>
          <a:solidFill>
            <a:srgbClr val="FED8FA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b="1">
                <a:solidFill>
                  <a:srgbClr val="0000FF"/>
                </a:solidFill>
              </a:rPr>
              <a:t>Double-THGEM: 10-100 higher gains</a:t>
            </a:r>
          </a:p>
        </p:txBody>
      </p:sp>
      <p:sp>
        <p:nvSpPr>
          <p:cNvPr id="6155" name="Text Box 16"/>
          <p:cNvSpPr txBox="1">
            <a:spLocks noChangeArrowheads="1"/>
          </p:cNvSpPr>
          <p:nvPr/>
        </p:nvSpPr>
        <p:spPr bwMode="auto">
          <a:xfrm>
            <a:off x="2498725" y="496888"/>
            <a:ext cx="37290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b="1" dirty="0">
                <a:solidFill>
                  <a:srgbClr val="0000FF"/>
                </a:solidFill>
              </a:rPr>
              <a:t>~ 10-fold expanded GEM</a:t>
            </a:r>
          </a:p>
        </p:txBody>
      </p:sp>
      <p:sp>
        <p:nvSpPr>
          <p:cNvPr id="6156" name="TextBox 56"/>
          <p:cNvSpPr txBox="1">
            <a:spLocks noChangeArrowheads="1"/>
          </p:cNvSpPr>
          <p:nvPr/>
        </p:nvSpPr>
        <p:spPr bwMode="auto">
          <a:xfrm>
            <a:off x="4343400" y="4343400"/>
            <a:ext cx="4648200" cy="1938992"/>
          </a:xfrm>
          <a:prstGeom prst="rect">
            <a:avLst/>
          </a:prstGeom>
          <a:solidFill>
            <a:srgbClr val="FBC7F9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buFontTx/>
              <a:buChar char="•"/>
            </a:pPr>
            <a:r>
              <a:rPr lang="en-US" sz="2000" dirty="0" smtClean="0"/>
              <a:t>PCB Based GEM </a:t>
            </a:r>
            <a:r>
              <a:rPr lang="en-US" sz="2000" dirty="0" err="1" smtClean="0">
                <a:sym typeface="Wingdings"/>
              </a:rPr>
              <a:t></a:t>
            </a:r>
            <a:r>
              <a:rPr lang="en-US" sz="2000" dirty="0" smtClean="0">
                <a:sym typeface="Wingdings"/>
              </a:rPr>
              <a:t> Cost effective</a:t>
            </a:r>
            <a:endParaRPr lang="en-US" sz="2000" dirty="0" smtClean="0"/>
          </a:p>
          <a:p>
            <a:pPr>
              <a:buFontTx/>
              <a:buChar char="•"/>
            </a:pPr>
            <a:r>
              <a:rPr lang="en-US" sz="2000" dirty="0" smtClean="0">
                <a:solidFill>
                  <a:srgbClr val="0000FF"/>
                </a:solidFill>
              </a:rPr>
              <a:t>0.5 – 1mm thick PCBs</a:t>
            </a:r>
          </a:p>
          <a:p>
            <a:pPr>
              <a:buFontTx/>
              <a:buChar char="•"/>
            </a:pPr>
            <a:r>
              <a:rPr lang="en-US" sz="2000" dirty="0" smtClean="0">
                <a:solidFill>
                  <a:srgbClr val="0000FF"/>
                </a:solidFill>
              </a:rPr>
              <a:t>Drilled 0.4mm holes with 1mm pitch</a:t>
            </a:r>
          </a:p>
          <a:p>
            <a:pPr>
              <a:buFontTx/>
              <a:buChar char="•"/>
            </a:pPr>
            <a:r>
              <a:rPr lang="en-US" sz="2000" dirty="0" smtClean="0">
                <a:solidFill>
                  <a:srgbClr val="0000FF"/>
                </a:solidFill>
              </a:rPr>
              <a:t>Expected to have higher gain per GEM</a:t>
            </a:r>
          </a:p>
          <a:p>
            <a:pPr>
              <a:buFontTx/>
              <a:buChar char="•"/>
            </a:pPr>
            <a:r>
              <a:rPr lang="en-US" sz="2000" dirty="0" smtClean="0">
                <a:solidFill>
                  <a:srgbClr val="0000FF"/>
                </a:solidFill>
              </a:rPr>
              <a:t>10cmx10cm tested, up to 30cmx30cm produced</a:t>
            </a:r>
            <a:endParaRPr lang="en-US" sz="2000" dirty="0">
              <a:solidFill>
                <a:srgbClr val="0000FF"/>
              </a:solidFill>
            </a:endParaRPr>
          </a:p>
        </p:txBody>
      </p:sp>
      <p:pic>
        <p:nvPicPr>
          <p:cNvPr id="6157" name="Picture 2" descr="ڹ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1143000"/>
            <a:ext cx="3157538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8" name="TextBox 16"/>
          <p:cNvSpPr txBox="1">
            <a:spLocks noChangeArrowheads="1"/>
          </p:cNvSpPr>
          <p:nvPr/>
        </p:nvSpPr>
        <p:spPr bwMode="auto">
          <a:xfrm>
            <a:off x="914400" y="3505200"/>
            <a:ext cx="2292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>
                <a:solidFill>
                  <a:srgbClr val="0000FF"/>
                </a:solidFill>
              </a:rPr>
              <a:t>Thickness 0.5-1mm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 rot="10800000" flipV="1">
            <a:off x="3124200" y="1371600"/>
            <a:ext cx="914400" cy="152400"/>
          </a:xfrm>
          <a:prstGeom prst="straightConnector1">
            <a:avLst/>
          </a:prstGeom>
          <a:ln>
            <a:solidFill>
              <a:srgbClr val="FF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10800000" flipV="1">
            <a:off x="2971800" y="2057400"/>
            <a:ext cx="1066800" cy="152400"/>
          </a:xfrm>
          <a:prstGeom prst="straightConnector1">
            <a:avLst/>
          </a:prstGeom>
          <a:ln>
            <a:solidFill>
              <a:srgbClr val="FF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61" name="TextBox 19"/>
          <p:cNvSpPr txBox="1">
            <a:spLocks noChangeArrowheads="1"/>
          </p:cNvSpPr>
          <p:nvPr/>
        </p:nvSpPr>
        <p:spPr bwMode="auto">
          <a:xfrm>
            <a:off x="3962400" y="1143000"/>
            <a:ext cx="800100" cy="369888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drilled</a:t>
            </a:r>
          </a:p>
        </p:txBody>
      </p:sp>
      <p:sp>
        <p:nvSpPr>
          <p:cNvPr id="6162" name="TextBox 20"/>
          <p:cNvSpPr txBox="1">
            <a:spLocks noChangeArrowheads="1"/>
          </p:cNvSpPr>
          <p:nvPr/>
        </p:nvSpPr>
        <p:spPr bwMode="auto">
          <a:xfrm>
            <a:off x="3962400" y="1828800"/>
            <a:ext cx="877888" cy="369888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etched</a:t>
            </a:r>
          </a:p>
        </p:txBody>
      </p:sp>
      <p:sp>
        <p:nvSpPr>
          <p:cNvPr id="6163" name="Rectangle 5"/>
          <p:cNvSpPr>
            <a:spLocks noChangeArrowheads="1"/>
          </p:cNvSpPr>
          <p:nvPr/>
        </p:nvSpPr>
        <p:spPr bwMode="auto">
          <a:xfrm>
            <a:off x="1295400" y="5715000"/>
            <a:ext cx="2438400" cy="581025"/>
          </a:xfrm>
          <a:prstGeom prst="rect">
            <a:avLst/>
          </a:prstGeom>
          <a:solidFill>
            <a:srgbClr val="FEFCCC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8000"/>
                </a:solidFill>
              </a:rPr>
              <a:t>THGEM Recent review</a:t>
            </a:r>
          </a:p>
          <a:p>
            <a:r>
              <a:rPr lang="en-US" sz="1600">
                <a:solidFill>
                  <a:srgbClr val="008000"/>
                </a:solidFill>
              </a:rPr>
              <a:t>NIM</a:t>
            </a:r>
            <a:r>
              <a:rPr lang="ru-RU" sz="1600">
                <a:solidFill>
                  <a:srgbClr val="008000"/>
                </a:solidFill>
              </a:rPr>
              <a:t> A </a:t>
            </a:r>
            <a:r>
              <a:rPr lang="ru-RU" sz="1600" b="1">
                <a:solidFill>
                  <a:srgbClr val="008000"/>
                </a:solidFill>
              </a:rPr>
              <a:t>598</a:t>
            </a:r>
            <a:r>
              <a:rPr lang="ru-RU" sz="1600">
                <a:solidFill>
                  <a:srgbClr val="008000"/>
                </a:solidFill>
              </a:rPr>
              <a:t> (2009) 107</a:t>
            </a:r>
            <a:r>
              <a:rPr lang="en-US" sz="1400">
                <a:solidFill>
                  <a:srgbClr val="008000"/>
                </a:solidFill>
              </a:rPr>
              <a:t> </a:t>
            </a:r>
          </a:p>
        </p:txBody>
      </p:sp>
      <p:sp>
        <p:nvSpPr>
          <p:cNvPr id="6164" name="TextBox 21"/>
          <p:cNvSpPr txBox="1">
            <a:spLocks noChangeArrowheads="1"/>
          </p:cNvSpPr>
          <p:nvPr/>
        </p:nvSpPr>
        <p:spPr bwMode="auto">
          <a:xfrm>
            <a:off x="0" y="6550025"/>
            <a:ext cx="21859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9900"/>
                </a:solidFill>
              </a:rPr>
              <a:t>THGEM - A. Breskin et 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6"/>
          <p:cNvSpPr txBox="1">
            <a:spLocks noChangeArrowheads="1"/>
          </p:cNvSpPr>
          <p:nvPr/>
        </p:nvSpPr>
        <p:spPr bwMode="auto">
          <a:xfrm>
            <a:off x="5105400" y="228600"/>
            <a:ext cx="3438525" cy="274638"/>
          </a:xfrm>
          <a:prstGeom prst="rect">
            <a:avLst/>
          </a:prstGeom>
          <a:solidFill>
            <a:srgbClr val="FDBDFA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b="1">
                <a:solidFill>
                  <a:srgbClr val="0000CC"/>
                </a:solidFill>
              </a:rPr>
              <a:t>2-THGEM BEAM TESTS with  </a:t>
            </a:r>
            <a:r>
              <a:rPr lang="en-US" sz="1200" b="1">
                <a:solidFill>
                  <a:srgbClr val="FF0000"/>
                </a:solidFill>
              </a:rPr>
              <a:t>Q-preamp/MCA</a:t>
            </a:r>
          </a:p>
        </p:txBody>
      </p:sp>
      <p:sp>
        <p:nvSpPr>
          <p:cNvPr id="2053" name="Text Box 7"/>
          <p:cNvSpPr txBox="1">
            <a:spLocks noChangeArrowheads="1"/>
          </p:cNvSpPr>
          <p:nvPr/>
        </p:nvSpPr>
        <p:spPr bwMode="auto">
          <a:xfrm>
            <a:off x="5410200" y="3352800"/>
            <a:ext cx="2643188" cy="274638"/>
          </a:xfrm>
          <a:prstGeom prst="rect">
            <a:avLst/>
          </a:prstGeom>
          <a:solidFill>
            <a:srgbClr val="FDBDFA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 b="1">
                <a:solidFill>
                  <a:srgbClr val="0000CC"/>
                </a:solidFill>
              </a:rPr>
              <a:t>2-THGEM BEAM TESTS with </a:t>
            </a:r>
            <a:r>
              <a:rPr lang="en-US" sz="1200" b="1">
                <a:solidFill>
                  <a:srgbClr val="FF0000"/>
                </a:solidFill>
              </a:rPr>
              <a:t>KPIX</a:t>
            </a:r>
          </a:p>
        </p:txBody>
      </p:sp>
      <p:pic>
        <p:nvPicPr>
          <p:cNvPr id="2054" name="Picture 10" descr="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05413" y="3730625"/>
            <a:ext cx="3024187" cy="203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5" name="Text Box 11"/>
          <p:cNvSpPr txBox="1">
            <a:spLocks noChangeArrowheads="1"/>
          </p:cNvSpPr>
          <p:nvPr/>
        </p:nvSpPr>
        <p:spPr bwMode="auto">
          <a:xfrm>
            <a:off x="5029200" y="5791200"/>
            <a:ext cx="3468688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/>
              <a:t>First </a:t>
            </a:r>
            <a:r>
              <a:rPr lang="en-US" sz="1200" b="1">
                <a:solidFill>
                  <a:srgbClr val="FF0000"/>
                </a:solidFill>
              </a:rPr>
              <a:t>kpix</a:t>
            </a:r>
            <a:r>
              <a:rPr lang="en-US" sz="1200"/>
              <a:t> spectrum with muons. </a:t>
            </a:r>
          </a:p>
          <a:p>
            <a:r>
              <a:rPr lang="en-US" sz="1200"/>
              <a:t>Double-THGEM, Ne/5%CH4; Average gain 5300</a:t>
            </a:r>
          </a:p>
          <a:p>
            <a:r>
              <a:rPr lang="en-US" sz="1200"/>
              <a:t>Trigger: large scint + ~1cm2 scint</a:t>
            </a:r>
            <a:r>
              <a:rPr lang="en-US"/>
              <a:t> </a:t>
            </a:r>
            <a:endParaRPr lang="en-US" sz="1200"/>
          </a:p>
        </p:txBody>
      </p:sp>
      <p:sp>
        <p:nvSpPr>
          <p:cNvPr id="2056" name="Text Box 12"/>
          <p:cNvSpPr txBox="1">
            <a:spLocks noChangeArrowheads="1"/>
          </p:cNvSpPr>
          <p:nvPr/>
        </p:nvSpPr>
        <p:spPr bwMode="auto">
          <a:xfrm>
            <a:off x="6324600" y="4648200"/>
            <a:ext cx="708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 b="1">
                <a:solidFill>
                  <a:srgbClr val="FF0000"/>
                </a:solidFill>
              </a:rPr>
              <a:t>3.4 mm</a:t>
            </a:r>
          </a:p>
          <a:p>
            <a:pPr algn="ctr"/>
            <a:r>
              <a:rPr lang="en-US" sz="1200" b="1">
                <a:solidFill>
                  <a:srgbClr val="FF0000"/>
                </a:solidFill>
              </a:rPr>
              <a:t>drift</a:t>
            </a:r>
          </a:p>
        </p:txBody>
      </p:sp>
      <p:pic>
        <p:nvPicPr>
          <p:cNvPr id="2057" name="Picture 13" descr="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81600" y="533400"/>
            <a:ext cx="2971800" cy="211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8" name="Text Box 14"/>
          <p:cNvSpPr txBox="1">
            <a:spLocks noChangeArrowheads="1"/>
          </p:cNvSpPr>
          <p:nvPr/>
        </p:nvSpPr>
        <p:spPr bwMode="auto">
          <a:xfrm>
            <a:off x="5029200" y="2560638"/>
            <a:ext cx="3468688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/>
              <a:t>First </a:t>
            </a:r>
            <a:r>
              <a:rPr lang="en-US" sz="1200" b="1">
                <a:solidFill>
                  <a:srgbClr val="FF0000"/>
                </a:solidFill>
              </a:rPr>
              <a:t>Q-preamp</a:t>
            </a:r>
            <a:r>
              <a:rPr lang="en-US" sz="1200"/>
              <a:t> spectrum with muons. </a:t>
            </a:r>
          </a:p>
          <a:p>
            <a:r>
              <a:rPr lang="en-US" sz="1200"/>
              <a:t>Double-THGEM, Ne/5%CH4; Average gain 5000</a:t>
            </a:r>
          </a:p>
          <a:p>
            <a:r>
              <a:rPr lang="en-US" sz="1200"/>
              <a:t>Trigger: large scint + ~1cm2 scint </a:t>
            </a:r>
          </a:p>
        </p:txBody>
      </p:sp>
      <p:sp>
        <p:nvSpPr>
          <p:cNvPr id="2059" name="Text Box 15"/>
          <p:cNvSpPr txBox="1">
            <a:spLocks noChangeArrowheads="1"/>
          </p:cNvSpPr>
          <p:nvPr/>
        </p:nvSpPr>
        <p:spPr bwMode="auto">
          <a:xfrm>
            <a:off x="6248400" y="1371600"/>
            <a:ext cx="708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 b="1">
                <a:solidFill>
                  <a:srgbClr val="FF0000"/>
                </a:solidFill>
              </a:rPr>
              <a:t>3.4 mm</a:t>
            </a:r>
          </a:p>
          <a:p>
            <a:pPr algn="ctr"/>
            <a:r>
              <a:rPr lang="en-US" sz="1200" b="1">
                <a:solidFill>
                  <a:srgbClr val="FF0000"/>
                </a:solidFill>
              </a:rPr>
              <a:t>drift</a:t>
            </a:r>
          </a:p>
        </p:txBody>
      </p:sp>
      <p:graphicFrame>
        <p:nvGraphicFramePr>
          <p:cNvPr id="2050" name="Object 61"/>
          <p:cNvGraphicFramePr>
            <a:graphicFrameLocks noChangeAspect="1"/>
          </p:cNvGraphicFramePr>
          <p:nvPr/>
        </p:nvGraphicFramePr>
        <p:xfrm>
          <a:off x="1041400" y="3103563"/>
          <a:ext cx="2298700" cy="1258887"/>
        </p:xfrm>
        <a:graphic>
          <a:graphicData uri="http://schemas.openxmlformats.org/presentationml/2006/ole">
            <p:oleObj spid="_x0000_s45058" name="Bitmap Image" r:id="rId5" imgW="4476190" imgH="2952381" progId="">
              <p:embed/>
            </p:oleObj>
          </a:graphicData>
        </a:graphic>
      </p:graphicFrame>
      <p:graphicFrame>
        <p:nvGraphicFramePr>
          <p:cNvPr id="2051" name="Object 14"/>
          <p:cNvGraphicFramePr>
            <a:graphicFrameLocks noChangeAspect="1"/>
          </p:cNvGraphicFramePr>
          <p:nvPr/>
        </p:nvGraphicFramePr>
        <p:xfrm>
          <a:off x="1485900" y="4318000"/>
          <a:ext cx="1854200" cy="357188"/>
        </p:xfrm>
        <a:graphic>
          <a:graphicData uri="http://schemas.openxmlformats.org/presentationml/2006/ole">
            <p:oleObj spid="_x0000_s45059" name="Bitmap Image" r:id="rId6" imgW="4476190" imgH="2952381" progId="">
              <p:embed/>
            </p:oleObj>
          </a:graphicData>
        </a:graphic>
      </p:graphicFrame>
      <p:sp>
        <p:nvSpPr>
          <p:cNvPr id="2060" name="Rectangle 63"/>
          <p:cNvSpPr>
            <a:spLocks noChangeArrowheads="1"/>
          </p:cNvSpPr>
          <p:nvPr/>
        </p:nvSpPr>
        <p:spPr bwMode="auto">
          <a:xfrm>
            <a:off x="2671763" y="4227513"/>
            <a:ext cx="223837" cy="1778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i="1">
              <a:solidFill>
                <a:srgbClr val="0000FF"/>
              </a:solidFill>
              <a:latin typeface="Comic Sans MS" charset="0"/>
            </a:endParaRPr>
          </a:p>
        </p:txBody>
      </p:sp>
      <p:sp>
        <p:nvSpPr>
          <p:cNvPr id="35" name="Line 64"/>
          <p:cNvSpPr>
            <a:spLocks noChangeShapeType="1"/>
          </p:cNvSpPr>
          <p:nvPr/>
        </p:nvSpPr>
        <p:spPr bwMode="auto">
          <a:xfrm>
            <a:off x="1498600" y="5030788"/>
            <a:ext cx="1447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n-ea"/>
            </a:endParaRPr>
          </a:p>
        </p:txBody>
      </p:sp>
      <p:sp>
        <p:nvSpPr>
          <p:cNvPr id="2062" name="Rectangle 65"/>
          <p:cNvSpPr>
            <a:spLocks noChangeArrowheads="1"/>
          </p:cNvSpPr>
          <p:nvPr/>
        </p:nvSpPr>
        <p:spPr bwMode="auto">
          <a:xfrm>
            <a:off x="2590800" y="3359150"/>
            <a:ext cx="414338" cy="5111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i="1">
              <a:solidFill>
                <a:srgbClr val="0000FF"/>
              </a:solidFill>
              <a:latin typeface="Comic Sans MS" charset="0"/>
            </a:endParaRPr>
          </a:p>
        </p:txBody>
      </p:sp>
      <p:sp>
        <p:nvSpPr>
          <p:cNvPr id="2063" name="Rectangle 66"/>
          <p:cNvSpPr>
            <a:spLocks noChangeArrowheads="1"/>
          </p:cNvSpPr>
          <p:nvPr/>
        </p:nvSpPr>
        <p:spPr bwMode="auto">
          <a:xfrm>
            <a:off x="2436813" y="3743325"/>
            <a:ext cx="207962" cy="10223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i="1">
              <a:solidFill>
                <a:srgbClr val="0000FF"/>
              </a:solidFill>
              <a:latin typeface="Comic Sans MS" charset="0"/>
            </a:endParaRPr>
          </a:p>
        </p:txBody>
      </p:sp>
      <p:sp>
        <p:nvSpPr>
          <p:cNvPr id="2064" name="Freeform 67"/>
          <p:cNvSpPr>
            <a:spLocks/>
          </p:cNvSpPr>
          <p:nvPr/>
        </p:nvSpPr>
        <p:spPr bwMode="auto">
          <a:xfrm rot="10800000">
            <a:off x="2436813" y="3933825"/>
            <a:ext cx="103187" cy="257175"/>
          </a:xfrm>
          <a:custGeom>
            <a:avLst/>
            <a:gdLst>
              <a:gd name="T0" fmla="*/ 0 w 651"/>
              <a:gd name="T1" fmla="*/ 0 h 1969"/>
              <a:gd name="T2" fmla="*/ 0 w 651"/>
              <a:gd name="T3" fmla="*/ 0 h 1969"/>
              <a:gd name="T4" fmla="*/ 0 w 651"/>
              <a:gd name="T5" fmla="*/ 0 h 1969"/>
              <a:gd name="T6" fmla="*/ 0 w 651"/>
              <a:gd name="T7" fmla="*/ 0 h 1969"/>
              <a:gd name="T8" fmla="*/ 0 w 651"/>
              <a:gd name="T9" fmla="*/ 0 h 1969"/>
              <a:gd name="T10" fmla="*/ 0 w 651"/>
              <a:gd name="T11" fmla="*/ 0 h 1969"/>
              <a:gd name="T12" fmla="*/ 0 w 651"/>
              <a:gd name="T13" fmla="*/ 0 h 1969"/>
              <a:gd name="T14" fmla="*/ 0 w 651"/>
              <a:gd name="T15" fmla="*/ 0 h 1969"/>
              <a:gd name="T16" fmla="*/ 0 w 651"/>
              <a:gd name="T17" fmla="*/ 0 h 1969"/>
              <a:gd name="T18" fmla="*/ 0 w 651"/>
              <a:gd name="T19" fmla="*/ 0 h 1969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651"/>
              <a:gd name="T31" fmla="*/ 0 h 1969"/>
              <a:gd name="T32" fmla="*/ 651 w 651"/>
              <a:gd name="T33" fmla="*/ 1969 h 1969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651" h="1969">
                <a:moveTo>
                  <a:pt x="336" y="1964"/>
                </a:moveTo>
                <a:cubicBezTo>
                  <a:pt x="300" y="1833"/>
                  <a:pt x="262" y="1701"/>
                  <a:pt x="225" y="1543"/>
                </a:cubicBezTo>
                <a:cubicBezTo>
                  <a:pt x="188" y="1385"/>
                  <a:pt x="151" y="1228"/>
                  <a:pt x="114" y="1017"/>
                </a:cubicBezTo>
                <a:cubicBezTo>
                  <a:pt x="77" y="806"/>
                  <a:pt x="0" y="436"/>
                  <a:pt x="3" y="275"/>
                </a:cubicBezTo>
                <a:cubicBezTo>
                  <a:pt x="6" y="114"/>
                  <a:pt x="43" y="87"/>
                  <a:pt x="131" y="48"/>
                </a:cubicBezTo>
                <a:cubicBezTo>
                  <a:pt x="219" y="9"/>
                  <a:pt x="449" y="0"/>
                  <a:pt x="535" y="42"/>
                </a:cubicBezTo>
                <a:cubicBezTo>
                  <a:pt x="621" y="84"/>
                  <a:pt x="641" y="139"/>
                  <a:pt x="646" y="297"/>
                </a:cubicBezTo>
                <a:cubicBezTo>
                  <a:pt x="651" y="455"/>
                  <a:pt x="593" y="780"/>
                  <a:pt x="563" y="989"/>
                </a:cubicBezTo>
                <a:cubicBezTo>
                  <a:pt x="533" y="1198"/>
                  <a:pt x="495" y="1391"/>
                  <a:pt x="468" y="1554"/>
                </a:cubicBezTo>
                <a:cubicBezTo>
                  <a:pt x="441" y="1717"/>
                  <a:pt x="413" y="1900"/>
                  <a:pt x="402" y="1969"/>
                </a:cubicBezTo>
              </a:path>
            </a:pathLst>
          </a:custGeom>
          <a:gradFill rotWithShape="1">
            <a:gsLst>
              <a:gs pos="0">
                <a:srgbClr val="FF0000"/>
              </a:gs>
              <a:gs pos="100000">
                <a:srgbClr val="FFFF00"/>
              </a:gs>
            </a:gsLst>
            <a:lin ang="5400000" scaled="1"/>
          </a:gra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65" name="Freeform 68"/>
          <p:cNvSpPr>
            <a:spLocks/>
          </p:cNvSpPr>
          <p:nvPr/>
        </p:nvSpPr>
        <p:spPr bwMode="auto">
          <a:xfrm rot="10800000">
            <a:off x="2384425" y="4445000"/>
            <a:ext cx="207963" cy="384175"/>
          </a:xfrm>
          <a:custGeom>
            <a:avLst/>
            <a:gdLst>
              <a:gd name="T0" fmla="*/ 0 w 651"/>
              <a:gd name="T1" fmla="*/ 0 h 1969"/>
              <a:gd name="T2" fmla="*/ 0 w 651"/>
              <a:gd name="T3" fmla="*/ 0 h 1969"/>
              <a:gd name="T4" fmla="*/ 0 w 651"/>
              <a:gd name="T5" fmla="*/ 0 h 1969"/>
              <a:gd name="T6" fmla="*/ 0 w 651"/>
              <a:gd name="T7" fmla="*/ 0 h 1969"/>
              <a:gd name="T8" fmla="*/ 0 w 651"/>
              <a:gd name="T9" fmla="*/ 0 h 1969"/>
              <a:gd name="T10" fmla="*/ 0 w 651"/>
              <a:gd name="T11" fmla="*/ 0 h 1969"/>
              <a:gd name="T12" fmla="*/ 0 w 651"/>
              <a:gd name="T13" fmla="*/ 0 h 1969"/>
              <a:gd name="T14" fmla="*/ 0 w 651"/>
              <a:gd name="T15" fmla="*/ 0 h 1969"/>
              <a:gd name="T16" fmla="*/ 0 w 651"/>
              <a:gd name="T17" fmla="*/ 0 h 1969"/>
              <a:gd name="T18" fmla="*/ 0 w 651"/>
              <a:gd name="T19" fmla="*/ 0 h 1969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651"/>
              <a:gd name="T31" fmla="*/ 0 h 1969"/>
              <a:gd name="T32" fmla="*/ 651 w 651"/>
              <a:gd name="T33" fmla="*/ 1969 h 1969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651" h="1969">
                <a:moveTo>
                  <a:pt x="336" y="1964"/>
                </a:moveTo>
                <a:cubicBezTo>
                  <a:pt x="300" y="1833"/>
                  <a:pt x="262" y="1701"/>
                  <a:pt x="225" y="1543"/>
                </a:cubicBezTo>
                <a:cubicBezTo>
                  <a:pt x="188" y="1385"/>
                  <a:pt x="151" y="1228"/>
                  <a:pt x="114" y="1017"/>
                </a:cubicBezTo>
                <a:cubicBezTo>
                  <a:pt x="77" y="806"/>
                  <a:pt x="0" y="436"/>
                  <a:pt x="3" y="275"/>
                </a:cubicBezTo>
                <a:cubicBezTo>
                  <a:pt x="6" y="114"/>
                  <a:pt x="43" y="87"/>
                  <a:pt x="131" y="48"/>
                </a:cubicBezTo>
                <a:cubicBezTo>
                  <a:pt x="219" y="9"/>
                  <a:pt x="449" y="0"/>
                  <a:pt x="535" y="42"/>
                </a:cubicBezTo>
                <a:cubicBezTo>
                  <a:pt x="621" y="84"/>
                  <a:pt x="641" y="139"/>
                  <a:pt x="646" y="297"/>
                </a:cubicBezTo>
                <a:cubicBezTo>
                  <a:pt x="651" y="455"/>
                  <a:pt x="593" y="780"/>
                  <a:pt x="563" y="989"/>
                </a:cubicBezTo>
                <a:cubicBezTo>
                  <a:pt x="533" y="1198"/>
                  <a:pt x="495" y="1391"/>
                  <a:pt x="468" y="1554"/>
                </a:cubicBezTo>
                <a:cubicBezTo>
                  <a:pt x="441" y="1717"/>
                  <a:pt x="413" y="1900"/>
                  <a:pt x="402" y="1969"/>
                </a:cubicBezTo>
              </a:path>
            </a:pathLst>
          </a:custGeom>
          <a:gradFill rotWithShape="1">
            <a:gsLst>
              <a:gs pos="0">
                <a:srgbClr val="FF0000"/>
              </a:gs>
              <a:gs pos="100000">
                <a:srgbClr val="FFFF00"/>
              </a:gs>
            </a:gsLst>
            <a:lin ang="5400000" scaled="1"/>
          </a:gra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66" name="Oval 70"/>
          <p:cNvSpPr>
            <a:spLocks noChangeArrowheads="1"/>
          </p:cNvSpPr>
          <p:nvPr/>
        </p:nvSpPr>
        <p:spPr bwMode="auto">
          <a:xfrm>
            <a:off x="2486025" y="3508375"/>
            <a:ext cx="61913" cy="92075"/>
          </a:xfrm>
          <a:prstGeom prst="ellipse">
            <a:avLst/>
          </a:prstGeom>
          <a:gradFill rotWithShape="1">
            <a:gsLst>
              <a:gs pos="0">
                <a:srgbClr val="FFFF00"/>
              </a:gs>
              <a:gs pos="50000">
                <a:srgbClr val="1D1D00"/>
              </a:gs>
              <a:gs pos="100000">
                <a:srgbClr val="FFFF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i="1">
              <a:solidFill>
                <a:srgbClr val="0000FF"/>
              </a:solidFill>
              <a:latin typeface="Comic Sans MS" charset="0"/>
            </a:endParaRPr>
          </a:p>
        </p:txBody>
      </p:sp>
      <p:sp>
        <p:nvSpPr>
          <p:cNvPr id="28" name="Line 72"/>
          <p:cNvSpPr>
            <a:spLocks noChangeShapeType="1"/>
          </p:cNvSpPr>
          <p:nvPr/>
        </p:nvSpPr>
        <p:spPr bwMode="auto">
          <a:xfrm flipH="1">
            <a:off x="2486025" y="3592513"/>
            <a:ext cx="0" cy="33337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n-ea"/>
            </a:endParaRPr>
          </a:p>
        </p:txBody>
      </p:sp>
      <p:sp>
        <p:nvSpPr>
          <p:cNvPr id="2068" name="Text Box 74"/>
          <p:cNvSpPr txBox="1">
            <a:spLocks noChangeArrowheads="1"/>
          </p:cNvSpPr>
          <p:nvPr/>
        </p:nvSpPr>
        <p:spPr bwMode="auto">
          <a:xfrm>
            <a:off x="2263775" y="3200400"/>
            <a:ext cx="361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r" rtl="1"/>
            <a:r>
              <a:rPr lang="en-US">
                <a:solidFill>
                  <a:srgbClr val="FF0000"/>
                </a:solidFill>
              </a:rPr>
              <a:t>e</a:t>
            </a:r>
            <a:r>
              <a:rPr lang="en-US" baseline="30000">
                <a:solidFill>
                  <a:srgbClr val="FF0000"/>
                </a:solidFill>
              </a:rPr>
              <a:t>-</a:t>
            </a:r>
          </a:p>
        </p:txBody>
      </p:sp>
      <p:sp>
        <p:nvSpPr>
          <p:cNvPr id="2069" name="Text Box 78"/>
          <p:cNvSpPr txBox="1">
            <a:spLocks noChangeArrowheads="1"/>
          </p:cNvSpPr>
          <p:nvPr/>
        </p:nvSpPr>
        <p:spPr bwMode="auto">
          <a:xfrm>
            <a:off x="3338513" y="3976688"/>
            <a:ext cx="1309687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600" i="1">
                <a:latin typeface="Comic Sans MS" charset="0"/>
              </a:rPr>
              <a:t>1x1 cm pad</a:t>
            </a:r>
            <a:r>
              <a:rPr lang="en-US" sz="1600" i="1"/>
              <a:t> </a:t>
            </a:r>
            <a:r>
              <a:rPr lang="en-US" sz="1600" i="1">
                <a:latin typeface="Comic Sans MS" charset="0"/>
              </a:rPr>
              <a:t>electrode</a:t>
            </a:r>
          </a:p>
        </p:txBody>
      </p:sp>
      <p:sp>
        <p:nvSpPr>
          <p:cNvPr id="16" name="Line 79"/>
          <p:cNvSpPr>
            <a:spLocks noChangeShapeType="1"/>
          </p:cNvSpPr>
          <p:nvPr/>
        </p:nvSpPr>
        <p:spPr bwMode="auto">
          <a:xfrm flipH="1">
            <a:off x="2874963" y="4379913"/>
            <a:ext cx="427037" cy="549275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n-ea"/>
            </a:endParaRPr>
          </a:p>
        </p:txBody>
      </p:sp>
      <p:sp>
        <p:nvSpPr>
          <p:cNvPr id="2071" name="Text Box 82"/>
          <p:cNvSpPr txBox="1">
            <a:spLocks noChangeArrowheads="1"/>
          </p:cNvSpPr>
          <p:nvPr/>
        </p:nvSpPr>
        <p:spPr bwMode="auto">
          <a:xfrm>
            <a:off x="671513" y="4313238"/>
            <a:ext cx="9223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>
                <a:latin typeface="Comic Sans MS" charset="0"/>
              </a:rPr>
              <a:t>THGEM</a:t>
            </a:r>
          </a:p>
        </p:txBody>
      </p:sp>
      <p:cxnSp>
        <p:nvCxnSpPr>
          <p:cNvPr id="40" name="Straight Arrow Connector 39"/>
          <p:cNvCxnSpPr/>
          <p:nvPr/>
        </p:nvCxnSpPr>
        <p:spPr>
          <a:xfrm rot="5400000">
            <a:off x="501650" y="2700338"/>
            <a:ext cx="3276600" cy="2476500"/>
          </a:xfrm>
          <a:prstGeom prst="straightConnector1">
            <a:avLst/>
          </a:prstGeom>
          <a:ln w="190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3" name="Oval 70"/>
          <p:cNvSpPr>
            <a:spLocks noChangeArrowheads="1"/>
          </p:cNvSpPr>
          <p:nvPr/>
        </p:nvSpPr>
        <p:spPr bwMode="auto">
          <a:xfrm>
            <a:off x="2609850" y="3236913"/>
            <a:ext cx="60325" cy="90487"/>
          </a:xfrm>
          <a:prstGeom prst="ellipse">
            <a:avLst/>
          </a:prstGeom>
          <a:gradFill rotWithShape="1">
            <a:gsLst>
              <a:gs pos="0">
                <a:srgbClr val="FFFF00"/>
              </a:gs>
              <a:gs pos="50000">
                <a:srgbClr val="1D1D00"/>
              </a:gs>
              <a:gs pos="100000">
                <a:srgbClr val="FFFF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i="1">
              <a:solidFill>
                <a:srgbClr val="0000FF"/>
              </a:solidFill>
              <a:latin typeface="Comic Sans MS" charset="0"/>
            </a:endParaRPr>
          </a:p>
        </p:txBody>
      </p:sp>
      <p:sp>
        <p:nvSpPr>
          <p:cNvPr id="2074" name="Oval 70"/>
          <p:cNvSpPr>
            <a:spLocks noChangeArrowheads="1"/>
          </p:cNvSpPr>
          <p:nvPr/>
        </p:nvSpPr>
        <p:spPr bwMode="auto">
          <a:xfrm>
            <a:off x="2524125" y="3314700"/>
            <a:ext cx="60325" cy="90488"/>
          </a:xfrm>
          <a:prstGeom prst="ellipse">
            <a:avLst/>
          </a:prstGeom>
          <a:gradFill rotWithShape="1">
            <a:gsLst>
              <a:gs pos="0">
                <a:srgbClr val="FFFF00"/>
              </a:gs>
              <a:gs pos="50000">
                <a:srgbClr val="1D1D00"/>
              </a:gs>
              <a:gs pos="100000">
                <a:srgbClr val="FFFF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i="1">
              <a:solidFill>
                <a:srgbClr val="0000FF"/>
              </a:solidFill>
              <a:latin typeface="Comic Sans MS" charset="0"/>
            </a:endParaRPr>
          </a:p>
        </p:txBody>
      </p:sp>
      <p:sp>
        <p:nvSpPr>
          <p:cNvPr id="2075" name="Oval 70"/>
          <p:cNvSpPr>
            <a:spLocks noChangeArrowheads="1"/>
          </p:cNvSpPr>
          <p:nvPr/>
        </p:nvSpPr>
        <p:spPr bwMode="auto">
          <a:xfrm>
            <a:off x="2524125" y="3392488"/>
            <a:ext cx="60325" cy="90487"/>
          </a:xfrm>
          <a:prstGeom prst="ellipse">
            <a:avLst/>
          </a:prstGeom>
          <a:gradFill rotWithShape="1">
            <a:gsLst>
              <a:gs pos="0">
                <a:srgbClr val="FFFF00"/>
              </a:gs>
              <a:gs pos="50000">
                <a:srgbClr val="1D1D00"/>
              </a:gs>
              <a:gs pos="100000">
                <a:srgbClr val="FFFF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i="1">
              <a:solidFill>
                <a:srgbClr val="0000FF"/>
              </a:solidFill>
              <a:latin typeface="Comic Sans MS" charset="0"/>
            </a:endParaRPr>
          </a:p>
        </p:txBody>
      </p:sp>
      <p:sp>
        <p:nvSpPr>
          <p:cNvPr id="2076" name="Oval 70"/>
          <p:cNvSpPr>
            <a:spLocks noChangeArrowheads="1"/>
          </p:cNvSpPr>
          <p:nvPr/>
        </p:nvSpPr>
        <p:spPr bwMode="auto">
          <a:xfrm>
            <a:off x="2268538" y="3705225"/>
            <a:ext cx="60325" cy="90488"/>
          </a:xfrm>
          <a:prstGeom prst="ellipse">
            <a:avLst/>
          </a:prstGeom>
          <a:gradFill rotWithShape="1">
            <a:gsLst>
              <a:gs pos="0">
                <a:srgbClr val="FFFF00"/>
              </a:gs>
              <a:gs pos="50000">
                <a:srgbClr val="1D1D00"/>
              </a:gs>
              <a:gs pos="100000">
                <a:srgbClr val="FFFF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i="1">
              <a:solidFill>
                <a:srgbClr val="0000FF"/>
              </a:solidFill>
              <a:latin typeface="Comic Sans MS" charset="0"/>
            </a:endParaRPr>
          </a:p>
        </p:txBody>
      </p:sp>
      <p:sp>
        <p:nvSpPr>
          <p:cNvPr id="2077" name="Oval 70"/>
          <p:cNvSpPr>
            <a:spLocks noChangeArrowheads="1"/>
          </p:cNvSpPr>
          <p:nvPr/>
        </p:nvSpPr>
        <p:spPr bwMode="auto">
          <a:xfrm>
            <a:off x="2354263" y="3535363"/>
            <a:ext cx="60325" cy="90487"/>
          </a:xfrm>
          <a:prstGeom prst="ellipse">
            <a:avLst/>
          </a:prstGeom>
          <a:gradFill rotWithShape="1">
            <a:gsLst>
              <a:gs pos="0">
                <a:srgbClr val="FFFF00"/>
              </a:gs>
              <a:gs pos="50000">
                <a:srgbClr val="1D1D00"/>
              </a:gs>
              <a:gs pos="100000">
                <a:srgbClr val="FFFF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i="1">
              <a:solidFill>
                <a:srgbClr val="0000FF"/>
              </a:solidFill>
              <a:latin typeface="Comic Sans MS" charset="0"/>
            </a:endParaRPr>
          </a:p>
        </p:txBody>
      </p:sp>
      <p:sp>
        <p:nvSpPr>
          <p:cNvPr id="2078" name="TextBox 45"/>
          <p:cNvSpPr txBox="1">
            <a:spLocks noChangeArrowheads="1"/>
          </p:cNvSpPr>
          <p:nvPr/>
        </p:nvSpPr>
        <p:spPr bwMode="auto">
          <a:xfrm>
            <a:off x="2438400" y="2300288"/>
            <a:ext cx="590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B0F0"/>
                </a:solidFill>
              </a:rPr>
              <a:t>MIP</a:t>
            </a:r>
          </a:p>
        </p:txBody>
      </p:sp>
      <p:sp>
        <p:nvSpPr>
          <p:cNvPr id="2079" name="Text Box 41"/>
          <p:cNvSpPr txBox="1">
            <a:spLocks noChangeArrowheads="1"/>
          </p:cNvSpPr>
          <p:nvPr/>
        </p:nvSpPr>
        <p:spPr bwMode="auto">
          <a:xfrm>
            <a:off x="1052513" y="5348288"/>
            <a:ext cx="2800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KPIX </a:t>
            </a:r>
            <a:r>
              <a:rPr lang="en-US" b="1">
                <a:solidFill>
                  <a:srgbClr val="0000CC"/>
                </a:solidFill>
              </a:rPr>
              <a:t>or</a:t>
            </a:r>
            <a:r>
              <a:rPr lang="en-US" b="1">
                <a:solidFill>
                  <a:srgbClr val="FF0000"/>
                </a:solidFill>
              </a:rPr>
              <a:t> Q-preamp/MCA </a:t>
            </a:r>
          </a:p>
        </p:txBody>
      </p:sp>
      <p:sp>
        <p:nvSpPr>
          <p:cNvPr id="2080" name="Text Box 46"/>
          <p:cNvSpPr txBox="1">
            <a:spLocks noChangeArrowheads="1"/>
          </p:cNvSpPr>
          <p:nvPr/>
        </p:nvSpPr>
        <p:spPr bwMode="auto">
          <a:xfrm>
            <a:off x="442913" y="1538288"/>
            <a:ext cx="2362200" cy="633412"/>
          </a:xfrm>
          <a:prstGeom prst="rect">
            <a:avLst/>
          </a:prstGeom>
          <a:solidFill>
            <a:srgbClr val="F8FAA4"/>
          </a:solidFill>
          <a:ln w="9525">
            <a:solidFill>
              <a:srgbClr val="0000CC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Here we had:</a:t>
            </a:r>
          </a:p>
          <a:p>
            <a:pPr>
              <a:spcBef>
                <a:spcPct val="50000"/>
              </a:spcBef>
            </a:pPr>
            <a:r>
              <a:rPr lang="en-US" sz="1400"/>
              <a:t> 0.5mmholes/1mm space</a:t>
            </a:r>
          </a:p>
        </p:txBody>
      </p:sp>
      <p:sp>
        <p:nvSpPr>
          <p:cNvPr id="2081" name="Line 48"/>
          <p:cNvSpPr>
            <a:spLocks noChangeShapeType="1"/>
          </p:cNvSpPr>
          <p:nvPr/>
        </p:nvSpPr>
        <p:spPr bwMode="auto">
          <a:xfrm>
            <a:off x="1128713" y="2224088"/>
            <a:ext cx="76200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82" name="Line 49"/>
          <p:cNvSpPr>
            <a:spLocks noChangeShapeType="1"/>
          </p:cNvSpPr>
          <p:nvPr/>
        </p:nvSpPr>
        <p:spPr bwMode="auto">
          <a:xfrm>
            <a:off x="1128713" y="2224088"/>
            <a:ext cx="914400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83" name="Text Box 50"/>
          <p:cNvSpPr txBox="1">
            <a:spLocks noChangeArrowheads="1"/>
          </p:cNvSpPr>
          <p:nvPr/>
        </p:nvSpPr>
        <p:spPr bwMode="auto">
          <a:xfrm>
            <a:off x="228600" y="104775"/>
            <a:ext cx="4414838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 b="1">
                <a:solidFill>
                  <a:srgbClr val="CC3300"/>
                </a:solidFill>
              </a:rPr>
              <a:t>Muons w Double-THGEM</a:t>
            </a:r>
          </a:p>
          <a:p>
            <a:r>
              <a:rPr lang="en-US" sz="2800" b="1">
                <a:solidFill>
                  <a:srgbClr val="CC3300"/>
                </a:solidFill>
              </a:rPr>
              <a:t>KPIX or Q-preamp/MCA</a:t>
            </a:r>
            <a:r>
              <a:rPr lang="en-US" b="1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2084" name="Text Box 51"/>
          <p:cNvSpPr txBox="1">
            <a:spLocks noChangeArrowheads="1"/>
          </p:cNvSpPr>
          <p:nvPr/>
        </p:nvSpPr>
        <p:spPr bwMode="auto">
          <a:xfrm>
            <a:off x="3276600" y="1143000"/>
            <a:ext cx="1557338" cy="369888"/>
          </a:xfrm>
          <a:prstGeom prst="rect">
            <a:avLst/>
          </a:prstGeom>
          <a:solidFill>
            <a:srgbClr val="F3C1F1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>
                <a:solidFill>
                  <a:srgbClr val="009900"/>
                </a:solidFill>
              </a:rPr>
              <a:t>August 2010</a:t>
            </a:r>
          </a:p>
        </p:txBody>
      </p:sp>
      <p:sp>
        <p:nvSpPr>
          <p:cNvPr id="2085" name="TextBox 38"/>
          <p:cNvSpPr txBox="1">
            <a:spLocks noChangeArrowheads="1"/>
          </p:cNvSpPr>
          <p:nvPr/>
        </p:nvSpPr>
        <p:spPr bwMode="auto">
          <a:xfrm>
            <a:off x="0" y="6550025"/>
            <a:ext cx="21859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9900"/>
                </a:solidFill>
              </a:rPr>
              <a:t>THGEM - A. Breskin et 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O:\DHCAL PROJECT\photos\DSC0240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9200" y="1524000"/>
            <a:ext cx="27432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 descr="O:\DHCAL PROJECT\photos\DSC0239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19600" y="1524000"/>
            <a:ext cx="27432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5" descr="O:\DHCAL PROJECT\photos\DSC0572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81200" y="3713162"/>
            <a:ext cx="3657600" cy="2768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3" name="TextBox 4"/>
          <p:cNvSpPr txBox="1">
            <a:spLocks noChangeArrowheads="1"/>
          </p:cNvSpPr>
          <p:nvPr/>
        </p:nvSpPr>
        <p:spPr bwMode="auto">
          <a:xfrm>
            <a:off x="1371600" y="228600"/>
            <a:ext cx="6442789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200" b="1" dirty="0" smtClean="0">
                <a:solidFill>
                  <a:srgbClr val="CC3300"/>
                </a:solidFill>
              </a:rPr>
              <a:t>CERN TGEM </a:t>
            </a:r>
            <a:r>
              <a:rPr lang="en-US" sz="3200" b="1" dirty="0">
                <a:solidFill>
                  <a:srgbClr val="CC3300"/>
                </a:solidFill>
              </a:rPr>
              <a:t>test-beam detector</a:t>
            </a:r>
          </a:p>
        </p:txBody>
      </p:sp>
      <p:sp>
        <p:nvSpPr>
          <p:cNvPr id="7174" name="TextBox 5"/>
          <p:cNvSpPr txBox="1">
            <a:spLocks noChangeArrowheads="1"/>
          </p:cNvSpPr>
          <p:nvPr/>
        </p:nvSpPr>
        <p:spPr bwMode="auto">
          <a:xfrm>
            <a:off x="1295400" y="971550"/>
            <a:ext cx="24780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b="1">
                <a:solidFill>
                  <a:srgbClr val="0000CC"/>
                </a:solidFill>
              </a:rPr>
              <a:t>10x10 cm2 THGEM</a:t>
            </a:r>
          </a:p>
        </p:txBody>
      </p:sp>
      <p:sp>
        <p:nvSpPr>
          <p:cNvPr id="7175" name="TextBox 6"/>
          <p:cNvSpPr txBox="1">
            <a:spLocks noChangeArrowheads="1"/>
          </p:cNvSpPr>
          <p:nvPr/>
        </p:nvSpPr>
        <p:spPr bwMode="auto">
          <a:xfrm>
            <a:off x="4648200" y="815975"/>
            <a:ext cx="23510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b="1">
                <a:solidFill>
                  <a:srgbClr val="0000CC"/>
                </a:solidFill>
              </a:rPr>
              <a:t>64 pads electrode</a:t>
            </a:r>
          </a:p>
          <a:p>
            <a:r>
              <a:rPr lang="en-US" sz="2000" b="1">
                <a:solidFill>
                  <a:srgbClr val="0000CC"/>
                </a:solidFill>
              </a:rPr>
              <a:t>with KPiX behind</a:t>
            </a:r>
          </a:p>
        </p:txBody>
      </p:sp>
      <p:sp>
        <p:nvSpPr>
          <p:cNvPr id="7176" name="TextBox 7"/>
          <p:cNvSpPr txBox="1">
            <a:spLocks noChangeArrowheads="1"/>
          </p:cNvSpPr>
          <p:nvPr/>
        </p:nvSpPr>
        <p:spPr bwMode="auto">
          <a:xfrm>
            <a:off x="5861050" y="4016375"/>
            <a:ext cx="16065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b="1">
                <a:solidFill>
                  <a:srgbClr val="0000CC"/>
                </a:solidFill>
              </a:rPr>
              <a:t>Installation </a:t>
            </a:r>
          </a:p>
          <a:p>
            <a:pPr algn="ctr"/>
            <a:r>
              <a:rPr lang="en-US" sz="2000" b="1" dirty="0">
                <a:solidFill>
                  <a:srgbClr val="0000CC"/>
                </a:solidFill>
              </a:rPr>
              <a:t>at CERN</a:t>
            </a:r>
          </a:p>
        </p:txBody>
      </p:sp>
      <p:sp>
        <p:nvSpPr>
          <p:cNvPr id="7177" name="TextBox 8"/>
          <p:cNvSpPr txBox="1">
            <a:spLocks noChangeArrowheads="1"/>
          </p:cNvSpPr>
          <p:nvPr/>
        </p:nvSpPr>
        <p:spPr bwMode="auto">
          <a:xfrm>
            <a:off x="0" y="6550025"/>
            <a:ext cx="21859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9900"/>
                </a:solidFill>
              </a:rPr>
              <a:t>THGEM - A. Breskin et al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Sept. 24, 2010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590A33-9DDF-D041-A6E4-2FCA1E7639A1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GEM DHCAL, J. Yu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Box 5"/>
          <p:cNvSpPr txBox="1">
            <a:spLocks noChangeArrowheads="1"/>
          </p:cNvSpPr>
          <p:nvPr/>
        </p:nvSpPr>
        <p:spPr bwMode="auto">
          <a:xfrm>
            <a:off x="5410200" y="1920656"/>
            <a:ext cx="3505200" cy="3539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pt-PT" sz="2800" b="1" dirty="0" err="1">
                <a:solidFill>
                  <a:srgbClr val="0000CC"/>
                </a:solidFill>
                <a:latin typeface="+mn-lt"/>
              </a:rPr>
              <a:t>Single</a:t>
            </a:r>
            <a:r>
              <a:rPr lang="pt-PT" sz="2800" b="1" dirty="0">
                <a:solidFill>
                  <a:srgbClr val="0000CC"/>
                </a:solidFill>
                <a:latin typeface="+mn-lt"/>
              </a:rPr>
              <a:t> </a:t>
            </a:r>
            <a:r>
              <a:rPr lang="pt-PT" sz="2800" b="1" dirty="0" smtClean="0">
                <a:solidFill>
                  <a:srgbClr val="0000CC"/>
                </a:solidFill>
                <a:latin typeface="+mn-lt"/>
              </a:rPr>
              <a:t>THGEM 10x10cm</a:t>
            </a:r>
            <a:endParaRPr lang="pt-PT" sz="2800" b="1" dirty="0">
              <a:solidFill>
                <a:srgbClr val="0000CC"/>
              </a:solidFill>
              <a:latin typeface="+mn-lt"/>
            </a:endParaRPr>
          </a:p>
          <a:p>
            <a:r>
              <a:rPr lang="pt-PT" sz="2800" dirty="0" err="1" smtClean="0">
                <a:latin typeface="+mn-lt"/>
              </a:rPr>
              <a:t>Thickness</a:t>
            </a:r>
            <a:r>
              <a:rPr lang="pt-PT" sz="2800" dirty="0" smtClean="0">
                <a:latin typeface="+mn-lt"/>
              </a:rPr>
              <a:t>: </a:t>
            </a:r>
            <a:r>
              <a:rPr lang="pt-PT" sz="2800" dirty="0">
                <a:latin typeface="+mn-lt"/>
              </a:rPr>
              <a:t>0.4 mm</a:t>
            </a:r>
          </a:p>
          <a:p>
            <a:r>
              <a:rPr lang="pt-PT" sz="2800" dirty="0" err="1">
                <a:latin typeface="+mn-lt"/>
              </a:rPr>
              <a:t>Particles</a:t>
            </a:r>
            <a:r>
              <a:rPr lang="pt-PT" sz="2800" dirty="0">
                <a:latin typeface="+mn-lt"/>
              </a:rPr>
              <a:t>: </a:t>
            </a:r>
            <a:r>
              <a:rPr lang="pt-PT" sz="2800" dirty="0" err="1">
                <a:latin typeface="+mn-lt"/>
              </a:rPr>
              <a:t>muons</a:t>
            </a:r>
            <a:endParaRPr lang="pt-PT" sz="2800" dirty="0">
              <a:latin typeface="+mn-lt"/>
            </a:endParaRPr>
          </a:p>
          <a:p>
            <a:r>
              <a:rPr lang="pt-PT" sz="2800" dirty="0" err="1">
                <a:latin typeface="+mn-lt"/>
              </a:rPr>
              <a:t>Gas</a:t>
            </a:r>
            <a:r>
              <a:rPr lang="pt-PT" sz="2800" dirty="0">
                <a:latin typeface="+mn-lt"/>
              </a:rPr>
              <a:t>: </a:t>
            </a:r>
            <a:r>
              <a:rPr lang="pt-PT" sz="2800" dirty="0" err="1">
                <a:latin typeface="+mn-lt"/>
              </a:rPr>
              <a:t>Ne</a:t>
            </a:r>
            <a:r>
              <a:rPr lang="pt-PT" sz="2800" dirty="0">
                <a:latin typeface="+mn-lt"/>
              </a:rPr>
              <a:t>/5%CH</a:t>
            </a:r>
            <a:r>
              <a:rPr lang="pt-PT" sz="2800" baseline="-25000" dirty="0">
                <a:latin typeface="+mn-lt"/>
              </a:rPr>
              <a:t>4</a:t>
            </a:r>
          </a:p>
          <a:p>
            <a:r>
              <a:rPr lang="pt-PT" sz="2800" dirty="0" err="1">
                <a:latin typeface="+mn-lt"/>
              </a:rPr>
              <a:t>Drift</a:t>
            </a:r>
            <a:r>
              <a:rPr lang="pt-PT" sz="2800" dirty="0">
                <a:latin typeface="+mn-lt"/>
              </a:rPr>
              <a:t> </a:t>
            </a:r>
            <a:r>
              <a:rPr lang="pt-PT" sz="2800" dirty="0" err="1">
                <a:latin typeface="+mn-lt"/>
              </a:rPr>
              <a:t>gap</a:t>
            </a:r>
            <a:r>
              <a:rPr lang="pt-PT" sz="2800" dirty="0">
                <a:latin typeface="+mn-lt"/>
              </a:rPr>
              <a:t>: </a:t>
            </a:r>
            <a:r>
              <a:rPr lang="pt-PT" sz="2800" b="1" dirty="0">
                <a:solidFill>
                  <a:srgbClr val="0000CC"/>
                </a:solidFill>
                <a:latin typeface="+mn-lt"/>
              </a:rPr>
              <a:t>3 mm</a:t>
            </a:r>
          </a:p>
          <a:p>
            <a:r>
              <a:rPr lang="pt-PT" sz="2800" dirty="0" err="1">
                <a:latin typeface="+mn-lt"/>
              </a:rPr>
              <a:t>Charge</a:t>
            </a:r>
            <a:r>
              <a:rPr lang="pt-PT" sz="2800" dirty="0">
                <a:latin typeface="+mn-lt"/>
              </a:rPr>
              <a:t> </a:t>
            </a:r>
            <a:r>
              <a:rPr lang="pt-PT" sz="2800" dirty="0" err="1" smtClean="0">
                <a:latin typeface="+mn-lt"/>
              </a:rPr>
              <a:t>preamp</a:t>
            </a:r>
            <a:r>
              <a:rPr lang="pt-PT" sz="2800" dirty="0" smtClean="0">
                <a:latin typeface="+mn-lt"/>
              </a:rPr>
              <a:t>/</a:t>
            </a:r>
            <a:r>
              <a:rPr lang="pt-PT" sz="2800" dirty="0">
                <a:latin typeface="+mn-lt"/>
              </a:rPr>
              <a:t>MCA</a:t>
            </a:r>
          </a:p>
          <a:p>
            <a:r>
              <a:rPr lang="pt-PT" sz="2800" dirty="0">
                <a:latin typeface="+mn-lt"/>
              </a:rPr>
              <a:t>0.5 cm</a:t>
            </a:r>
            <a:r>
              <a:rPr lang="pt-PT" sz="2800" baseline="30000" dirty="0">
                <a:latin typeface="+mn-lt"/>
              </a:rPr>
              <a:t>2</a:t>
            </a:r>
            <a:r>
              <a:rPr lang="pt-PT" sz="2800" dirty="0">
                <a:latin typeface="+mn-lt"/>
              </a:rPr>
              <a:t> </a:t>
            </a:r>
            <a:r>
              <a:rPr lang="pt-PT" sz="2800" dirty="0" err="1" smtClean="0">
                <a:latin typeface="+mn-lt"/>
              </a:rPr>
              <a:t>trigger</a:t>
            </a:r>
            <a:endParaRPr lang="pt-PT" sz="2800" dirty="0" smtClean="0">
              <a:latin typeface="+mn-lt"/>
            </a:endParaRPr>
          </a:p>
          <a:p>
            <a:r>
              <a:rPr lang="pt-PT" sz="2800" dirty="0" err="1" smtClean="0">
                <a:latin typeface="+mn-lt"/>
              </a:rPr>
              <a:t>Efficiency</a:t>
            </a:r>
            <a:r>
              <a:rPr lang="pt-PT" sz="2800" dirty="0" smtClean="0">
                <a:latin typeface="+mn-lt"/>
              </a:rPr>
              <a:t>: ~95%</a:t>
            </a:r>
            <a:endParaRPr lang="pt-PT" sz="2800" dirty="0">
              <a:latin typeface="+mn-lt"/>
            </a:endParaRPr>
          </a:p>
        </p:txBody>
      </p:sp>
      <p:graphicFrame>
        <p:nvGraphicFramePr>
          <p:cNvPr id="7" name="Chart 6"/>
          <p:cNvGraphicFramePr>
            <a:graphicFrameLocks/>
          </p:cNvGraphicFramePr>
          <p:nvPr/>
        </p:nvGraphicFramePr>
        <p:xfrm>
          <a:off x="179636" y="3204443"/>
          <a:ext cx="5230564" cy="32725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074" name="Object 5"/>
          <p:cNvGraphicFramePr>
            <a:graphicFrameLocks noChangeAspect="1"/>
          </p:cNvGraphicFramePr>
          <p:nvPr/>
        </p:nvGraphicFramePr>
        <p:xfrm>
          <a:off x="685800" y="1066800"/>
          <a:ext cx="4897438" cy="2016125"/>
        </p:xfrm>
        <a:graphic>
          <a:graphicData uri="http://schemas.openxmlformats.org/presentationml/2006/ole">
            <p:oleObj spid="_x0000_s48130" name="צילום של Photo Editor" r:id="rId4" imgW="11225233" imgH="3749365" progId="">
              <p:embed/>
            </p:oleObj>
          </a:graphicData>
        </a:graphic>
      </p:graphicFrame>
      <p:sp>
        <p:nvSpPr>
          <p:cNvPr id="3077" name="Text Box 6"/>
          <p:cNvSpPr txBox="1">
            <a:spLocks noChangeArrowheads="1"/>
          </p:cNvSpPr>
          <p:nvPr/>
        </p:nvSpPr>
        <p:spPr bwMode="auto">
          <a:xfrm>
            <a:off x="684213" y="188913"/>
            <a:ext cx="75612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 b="1">
                <a:solidFill>
                  <a:srgbClr val="CC3300"/>
                </a:solidFill>
              </a:rPr>
              <a:t>20 August 2010: Single-THGEM with muons</a:t>
            </a:r>
          </a:p>
        </p:txBody>
      </p:sp>
      <p:sp>
        <p:nvSpPr>
          <p:cNvPr id="3078" name="Line 7"/>
          <p:cNvSpPr>
            <a:spLocks noChangeShapeType="1"/>
          </p:cNvSpPr>
          <p:nvPr/>
        </p:nvSpPr>
        <p:spPr bwMode="auto">
          <a:xfrm flipH="1">
            <a:off x="2895600" y="685800"/>
            <a:ext cx="914400" cy="2362200"/>
          </a:xfrm>
          <a:prstGeom prst="line">
            <a:avLst/>
          </a:prstGeom>
          <a:noFill/>
          <a:ln w="9525">
            <a:solidFill>
              <a:srgbClr val="0000CC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9" name="Text Box 8"/>
          <p:cNvSpPr txBox="1">
            <a:spLocks noChangeArrowheads="1"/>
          </p:cNvSpPr>
          <p:nvPr/>
        </p:nvSpPr>
        <p:spPr bwMode="auto">
          <a:xfrm>
            <a:off x="3706813" y="685800"/>
            <a:ext cx="10175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pt-PT" sz="2000" b="1">
                <a:solidFill>
                  <a:srgbClr val="0000CC"/>
                </a:solidFill>
              </a:rPr>
              <a:t>muons</a:t>
            </a:r>
            <a:endParaRPr lang="en-US" sz="2000" b="1">
              <a:solidFill>
                <a:srgbClr val="0000CC"/>
              </a:solidFill>
            </a:endParaRPr>
          </a:p>
        </p:txBody>
      </p:sp>
      <p:sp>
        <p:nvSpPr>
          <p:cNvPr id="3080" name="Text Box 9"/>
          <p:cNvSpPr txBox="1">
            <a:spLocks noChangeArrowheads="1"/>
          </p:cNvSpPr>
          <p:nvPr/>
        </p:nvSpPr>
        <p:spPr bwMode="auto">
          <a:xfrm>
            <a:off x="2362200" y="4648200"/>
            <a:ext cx="952500" cy="528638"/>
          </a:xfrm>
          <a:prstGeom prst="rect">
            <a:avLst/>
          </a:prstGeom>
          <a:solidFill>
            <a:srgbClr val="F8FAA4"/>
          </a:solidFill>
          <a:ln w="9525">
            <a:solidFill>
              <a:srgbClr val="0000CC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800" b="1">
                <a:solidFill>
                  <a:srgbClr val="FF0000"/>
                </a:solidFill>
                <a:latin typeface="Symbol" charset="2"/>
              </a:rPr>
              <a:t>e</a:t>
            </a:r>
            <a:r>
              <a:rPr lang="en-US" b="1">
                <a:solidFill>
                  <a:srgbClr val="FF0000"/>
                </a:solidFill>
              </a:rPr>
              <a:t>~96%</a:t>
            </a:r>
          </a:p>
        </p:txBody>
      </p:sp>
      <p:sp>
        <p:nvSpPr>
          <p:cNvPr id="3081" name="Text Box 51"/>
          <p:cNvSpPr txBox="1">
            <a:spLocks noChangeArrowheads="1"/>
          </p:cNvSpPr>
          <p:nvPr/>
        </p:nvSpPr>
        <p:spPr bwMode="auto">
          <a:xfrm>
            <a:off x="7162800" y="762000"/>
            <a:ext cx="1557338" cy="369888"/>
          </a:xfrm>
          <a:prstGeom prst="rect">
            <a:avLst/>
          </a:prstGeom>
          <a:solidFill>
            <a:srgbClr val="F3C1F1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b="1">
                <a:solidFill>
                  <a:srgbClr val="009900"/>
                </a:solidFill>
              </a:rPr>
              <a:t>August 2010</a:t>
            </a:r>
          </a:p>
        </p:txBody>
      </p:sp>
      <p:sp>
        <p:nvSpPr>
          <p:cNvPr id="3082" name="TextBox 16"/>
          <p:cNvSpPr txBox="1">
            <a:spLocks noChangeArrowheads="1"/>
          </p:cNvSpPr>
          <p:nvPr/>
        </p:nvSpPr>
        <p:spPr bwMode="auto">
          <a:xfrm>
            <a:off x="0" y="6550025"/>
            <a:ext cx="21859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9900"/>
                </a:solidFill>
              </a:rPr>
              <a:t>THGEM - A. Breskin et al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Sept. 24, 2010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82043-3DE8-344F-83A5-2B1707CC7373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GEM DHCAL, J. Yu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Imagem 5" descr="pi_20_08_10_15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981200"/>
            <a:ext cx="455295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Marcador de Posição de Conteúdo 3" descr="mu_20_08_10_144_Jae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1981200"/>
            <a:ext cx="39624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TextBox 3"/>
          <p:cNvSpPr txBox="1">
            <a:spLocks noChangeArrowheads="1"/>
          </p:cNvSpPr>
          <p:nvPr/>
        </p:nvSpPr>
        <p:spPr bwMode="auto">
          <a:xfrm>
            <a:off x="1905000" y="405824"/>
            <a:ext cx="5861701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200" b="1" dirty="0">
                <a:solidFill>
                  <a:srgbClr val="C00000"/>
                </a:solidFill>
              </a:rPr>
              <a:t>Single-THGEM/3mm </a:t>
            </a:r>
            <a:r>
              <a:rPr lang="en-US" sz="3200" b="1" dirty="0" smtClean="0">
                <a:solidFill>
                  <a:srgbClr val="C00000"/>
                </a:solidFill>
              </a:rPr>
              <a:t>drift gap</a:t>
            </a:r>
            <a:endParaRPr lang="en-US" sz="3200" b="1" dirty="0">
              <a:solidFill>
                <a:srgbClr val="C00000"/>
              </a:solidFill>
            </a:endParaRPr>
          </a:p>
        </p:txBody>
      </p:sp>
      <p:sp>
        <p:nvSpPr>
          <p:cNvPr id="8197" name="TextBox 4"/>
          <p:cNvSpPr txBox="1">
            <a:spLocks noChangeArrowheads="1"/>
          </p:cNvSpPr>
          <p:nvPr/>
        </p:nvSpPr>
        <p:spPr bwMode="auto">
          <a:xfrm>
            <a:off x="1981200" y="1447800"/>
            <a:ext cx="11414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b="1">
                <a:solidFill>
                  <a:srgbClr val="0000CC"/>
                </a:solidFill>
              </a:rPr>
              <a:t>PIONS</a:t>
            </a:r>
          </a:p>
        </p:txBody>
      </p:sp>
      <p:sp>
        <p:nvSpPr>
          <p:cNvPr id="8198" name="TextBox 5"/>
          <p:cNvSpPr txBox="1">
            <a:spLocks noChangeArrowheads="1"/>
          </p:cNvSpPr>
          <p:nvPr/>
        </p:nvSpPr>
        <p:spPr bwMode="auto">
          <a:xfrm>
            <a:off x="6019800" y="1447800"/>
            <a:ext cx="13303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b="1">
                <a:solidFill>
                  <a:srgbClr val="0000CC"/>
                </a:solidFill>
              </a:rPr>
              <a:t>MUONS</a:t>
            </a:r>
          </a:p>
        </p:txBody>
      </p:sp>
      <p:sp>
        <p:nvSpPr>
          <p:cNvPr id="8199" name="Text Box 12"/>
          <p:cNvSpPr txBox="1">
            <a:spLocks noChangeArrowheads="1"/>
          </p:cNvSpPr>
          <p:nvPr/>
        </p:nvSpPr>
        <p:spPr bwMode="auto">
          <a:xfrm>
            <a:off x="304800" y="5410200"/>
            <a:ext cx="6505575" cy="400050"/>
          </a:xfrm>
          <a:prstGeom prst="rect">
            <a:avLst/>
          </a:prstGeom>
          <a:solidFill>
            <a:srgbClr val="F3C1F1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b="1">
                <a:solidFill>
                  <a:srgbClr val="0000CC"/>
                </a:solidFill>
              </a:rPr>
              <a:t>Measured  very low discharge rates even with pions</a:t>
            </a:r>
          </a:p>
        </p:txBody>
      </p:sp>
      <p:sp>
        <p:nvSpPr>
          <p:cNvPr id="8200" name="TextBox 7"/>
          <p:cNvSpPr txBox="1">
            <a:spLocks noChangeArrowheads="1"/>
          </p:cNvSpPr>
          <p:nvPr/>
        </p:nvSpPr>
        <p:spPr bwMode="auto">
          <a:xfrm>
            <a:off x="0" y="6550025"/>
            <a:ext cx="21859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9900"/>
                </a:solidFill>
              </a:rPr>
              <a:t>THGEM - A. Breskin et al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Sept. 24, 2010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82043-3DE8-344F-83A5-2B1707CC7373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GEM DHCAL, J. Yu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214313"/>
            <a:ext cx="8583612" cy="621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0" name="제목 4"/>
          <p:cNvSpPr>
            <a:spLocks noGrp="1"/>
          </p:cNvSpPr>
          <p:nvPr>
            <p:ph type="title"/>
          </p:nvPr>
        </p:nvSpPr>
        <p:spPr>
          <a:xfrm>
            <a:off x="4086225" y="142875"/>
            <a:ext cx="5057775" cy="511175"/>
          </a:xfrm>
        </p:spPr>
        <p:txBody>
          <a:bodyPr/>
          <a:lstStyle/>
          <a:p>
            <a:r>
              <a:rPr lang="en-US" altLang="ko-KR" sz="3200" dirty="0" smtClean="0">
                <a:latin typeface="+mn-lt"/>
                <a:ea typeface="Times New Roman" charset="0"/>
                <a:cs typeface="Times New Roman" charset="0"/>
              </a:rPr>
              <a:t>33cmx100cm GEM Foil Design</a:t>
            </a:r>
            <a:endParaRPr lang="ko-KR" altLang="en-US" sz="3200" dirty="0">
              <a:latin typeface="+mn-lt"/>
              <a:ea typeface="Times New Roman" charset="0"/>
              <a:cs typeface="Times New Roman" charset="0"/>
            </a:endParaRPr>
          </a:p>
        </p:txBody>
      </p:sp>
      <p:sp>
        <p:nvSpPr>
          <p:cNvPr id="34821" name="TextBox 11"/>
          <p:cNvSpPr txBox="1">
            <a:spLocks noChangeArrowheads="1"/>
          </p:cNvSpPr>
          <p:nvPr/>
        </p:nvSpPr>
        <p:spPr bwMode="auto">
          <a:xfrm>
            <a:off x="4579730" y="838200"/>
            <a:ext cx="456427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latinLnBrk="1"/>
            <a:r>
              <a:rPr kumimoji="1" lang="en-US" altLang="ko-KR" sz="2400" dirty="0" smtClean="0">
                <a:solidFill>
                  <a:srgbClr val="0000FF"/>
                </a:solidFill>
                <a:latin typeface="+mn-lt"/>
                <a:ea typeface="굴림" charset="-127"/>
                <a:cs typeface="굴림" charset="-127"/>
              </a:rPr>
              <a:t>Designed to work with DCAL boards</a:t>
            </a:r>
          </a:p>
          <a:p>
            <a:pPr latinLnBrk="1"/>
            <a:r>
              <a:rPr kumimoji="1" lang="en-US" altLang="ko-KR" sz="2400" dirty="0" smtClean="0">
                <a:solidFill>
                  <a:srgbClr val="0000FF"/>
                </a:solidFill>
                <a:latin typeface="+mn-lt"/>
                <a:ea typeface="굴림" charset="-127"/>
                <a:cs typeface="굴림" charset="-127"/>
              </a:rPr>
              <a:t>Active </a:t>
            </a:r>
            <a:r>
              <a:rPr kumimoji="1" lang="en-US" altLang="ko-KR" sz="2400" dirty="0">
                <a:solidFill>
                  <a:srgbClr val="0000FF"/>
                </a:solidFill>
                <a:latin typeface="+mn-lt"/>
                <a:ea typeface="굴림" charset="-127"/>
                <a:cs typeface="굴림" charset="-127"/>
              </a:rPr>
              <a:t>area </a:t>
            </a:r>
            <a:r>
              <a:rPr kumimoji="1" lang="en-US" altLang="ko-KR" sz="2400" dirty="0" smtClean="0">
                <a:solidFill>
                  <a:srgbClr val="0000FF"/>
                </a:solidFill>
                <a:latin typeface="+mn-lt"/>
                <a:ea typeface="굴림" charset="-127"/>
                <a:cs typeface="굴림" charset="-127"/>
              </a:rPr>
              <a:t>468x306 </a:t>
            </a:r>
            <a:r>
              <a:rPr kumimoji="1" lang="en-US" altLang="ko-KR" sz="2400" dirty="0">
                <a:solidFill>
                  <a:srgbClr val="0000FF"/>
                </a:solidFill>
                <a:latin typeface="+mn-lt"/>
                <a:ea typeface="굴림" charset="-127"/>
                <a:cs typeface="굴림" charset="-127"/>
              </a:rPr>
              <a:t>mm</a:t>
            </a:r>
            <a:r>
              <a:rPr kumimoji="1" lang="en-US" altLang="ko-KR" sz="2400" baseline="30000" dirty="0">
                <a:solidFill>
                  <a:srgbClr val="0000FF"/>
                </a:solidFill>
                <a:latin typeface="+mn-lt"/>
                <a:ea typeface="굴림" charset="-127"/>
                <a:cs typeface="굴림" charset="-127"/>
              </a:rPr>
              <a:t>2</a:t>
            </a:r>
            <a:endParaRPr kumimoji="1" lang="en-US" altLang="ko-KR" sz="2400" baseline="30000" dirty="0" smtClean="0">
              <a:solidFill>
                <a:srgbClr val="0000FF"/>
              </a:solidFill>
              <a:latin typeface="+mn-lt"/>
              <a:ea typeface="굴림" charset="-127"/>
              <a:cs typeface="굴림" charset="-127"/>
            </a:endParaRPr>
          </a:p>
          <a:p>
            <a:pPr latinLnBrk="1"/>
            <a:r>
              <a:rPr kumimoji="1" lang="en-US" altLang="ko-KR" sz="2400" dirty="0" smtClean="0">
                <a:solidFill>
                  <a:srgbClr val="0000FF"/>
                </a:solidFill>
                <a:latin typeface="+mn-lt"/>
                <a:ea typeface="굴림" charset="-127"/>
                <a:cs typeface="굴림" charset="-127"/>
              </a:rPr>
              <a:t>Number </a:t>
            </a:r>
            <a:r>
              <a:rPr kumimoji="1" lang="en-US" altLang="ko-KR" sz="2400" dirty="0">
                <a:solidFill>
                  <a:srgbClr val="0000FF"/>
                </a:solidFill>
                <a:latin typeface="+mn-lt"/>
                <a:ea typeface="굴림" charset="-127"/>
                <a:cs typeface="굴림" charset="-127"/>
              </a:rPr>
              <a:t>of HV sectors = 32x2=64</a:t>
            </a:r>
            <a:endParaRPr kumimoji="1" lang="en-US" altLang="ko-KR" sz="2400" dirty="0" smtClean="0">
              <a:solidFill>
                <a:srgbClr val="0000FF"/>
              </a:solidFill>
              <a:latin typeface="+mn-lt"/>
              <a:ea typeface="굴림" charset="-127"/>
              <a:cs typeface="굴림" charset="-127"/>
            </a:endParaRPr>
          </a:p>
          <a:p>
            <a:pPr latinLnBrk="1"/>
            <a:r>
              <a:rPr kumimoji="1" lang="en-US" altLang="ko-KR" sz="2400" dirty="0" smtClean="0">
                <a:solidFill>
                  <a:srgbClr val="0000FF"/>
                </a:solidFill>
                <a:latin typeface="+mn-lt"/>
                <a:ea typeface="굴림" charset="-127"/>
                <a:cs typeface="굴림" charset="-127"/>
              </a:rPr>
              <a:t>HV </a:t>
            </a:r>
            <a:r>
              <a:rPr kumimoji="1" lang="en-US" altLang="ko-KR" sz="2400" dirty="0">
                <a:solidFill>
                  <a:srgbClr val="0000FF"/>
                </a:solidFill>
                <a:latin typeface="+mn-lt"/>
                <a:ea typeface="굴림" charset="-127"/>
                <a:cs typeface="굴림" charset="-127"/>
              </a:rPr>
              <a:t>sector dimension= 9.9x479.95 mm</a:t>
            </a:r>
            <a:r>
              <a:rPr kumimoji="1" lang="en-US" altLang="ko-KR" sz="2400" baseline="30000" dirty="0">
                <a:solidFill>
                  <a:srgbClr val="0000FF"/>
                </a:solidFill>
                <a:latin typeface="+mn-lt"/>
                <a:ea typeface="굴림" charset="-127"/>
                <a:cs typeface="굴림" charset="-127"/>
              </a:rPr>
              <a:t>2</a:t>
            </a:r>
            <a:endParaRPr kumimoji="1" lang="ko-KR" altLang="en-US" sz="2400" baseline="30000" dirty="0">
              <a:solidFill>
                <a:srgbClr val="0000FF"/>
              </a:solidFill>
              <a:latin typeface="+mn-lt"/>
              <a:ea typeface="굴림" charset="-127"/>
              <a:cs typeface="굴림" charset="-127"/>
            </a:endParaRPr>
          </a:p>
          <a:p>
            <a:pPr latinLnBrk="1"/>
            <a:endParaRPr kumimoji="1" lang="ko-KR" altLang="en-US" sz="2400" dirty="0">
              <a:solidFill>
                <a:srgbClr val="0000FF"/>
              </a:solidFill>
              <a:latin typeface="+mn-lt"/>
              <a:ea typeface="굴림" charset="-127"/>
              <a:cs typeface="굴림" charset="-127"/>
            </a:endParaRPr>
          </a:p>
        </p:txBody>
      </p:sp>
      <p:sp>
        <p:nvSpPr>
          <p:cNvPr id="6" name="Date Placeholder 9"/>
          <p:cNvSpPr txBox="1">
            <a:spLocks/>
          </p:cNvSpPr>
          <p:nvPr/>
        </p:nvSpPr>
        <p:spPr bwMode="auto">
          <a:xfrm>
            <a:off x="457200" y="63055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 Narrow" charset="0"/>
                <a:ea typeface="+mn-ea"/>
                <a:cs typeface="+mn-cs"/>
              </a:rPr>
              <a:t>Sept. 24, 2010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Arial Narrow" charset="0"/>
              <a:ea typeface="+mn-ea"/>
              <a:cs typeface="+mn-cs"/>
            </a:endParaRPr>
          </a:p>
        </p:txBody>
      </p:sp>
      <p:sp>
        <p:nvSpPr>
          <p:cNvPr id="7" name="Footer Placeholder 5"/>
          <p:cNvSpPr txBox="1">
            <a:spLocks/>
          </p:cNvSpPr>
          <p:nvPr/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Arial Narrow" charset="0"/>
                <a:ea typeface="+mn-ea"/>
                <a:cs typeface="+mn-cs"/>
              </a:rPr>
              <a:t>GEM DHCAL, J. Yu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CC0000"/>
              </a:solidFill>
              <a:effectLst/>
              <a:uLnTx/>
              <a:uFillTx/>
              <a:latin typeface="Arial Narrow" charset="0"/>
              <a:ea typeface="+mn-ea"/>
              <a:cs typeface="+mn-cs"/>
            </a:endParaRPr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4294967295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/>
          <a:p>
            <a:fld id="{390B2C33-7F4B-974C-8183-4F9F10793391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Sept. 24, 2010</a:t>
            </a:r>
          </a:p>
        </p:txBody>
      </p:sp>
      <p:sp>
        <p:nvSpPr>
          <p:cNvPr id="2048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E62ED6F-4913-234E-9E9A-0A563349754F}" type="slidenum">
              <a:rPr lang="en-US"/>
              <a:pPr/>
              <a:t>2</a:t>
            </a:fld>
            <a:endParaRPr lang="en-US"/>
          </a:p>
        </p:txBody>
      </p:sp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eaLnBrk="1" hangingPunct="1"/>
            <a:r>
              <a:rPr lang="en-US" smtClean="0"/>
              <a:t>Why GEM?</a:t>
            </a:r>
          </a:p>
        </p:txBody>
      </p:sp>
      <p:sp>
        <p:nvSpPr>
          <p:cNvPr id="204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838200"/>
            <a:ext cx="8534400" cy="5181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3600"/>
              <a:t>Flexible configurations: allows small anode pads for high granularity</a:t>
            </a:r>
          </a:p>
          <a:p>
            <a:pPr eaLnBrk="1" hangingPunct="1">
              <a:lnSpc>
                <a:spcPct val="90000"/>
              </a:lnSpc>
            </a:pPr>
            <a:r>
              <a:rPr lang="en-US" sz="3600"/>
              <a:t>Robust: survives ~10</a:t>
            </a:r>
            <a:r>
              <a:rPr lang="en-US" sz="3600" baseline="30000"/>
              <a:t>12 </a:t>
            </a:r>
            <a:r>
              <a:rPr lang="en-US" sz="3600"/>
              <a:t>particles/mm</a:t>
            </a:r>
            <a:r>
              <a:rPr lang="en-US" sz="3600" baseline="30000"/>
              <a:t>2</a:t>
            </a:r>
            <a:r>
              <a:rPr lang="en-US" sz="3600"/>
              <a:t> with no performance degradations</a:t>
            </a:r>
          </a:p>
          <a:p>
            <a:pPr eaLnBrk="1" hangingPunct="1">
              <a:lnSpc>
                <a:spcPct val="90000"/>
              </a:lnSpc>
            </a:pPr>
            <a:r>
              <a:rPr lang="en-US" sz="3600"/>
              <a:t>Based on electron collection,  ~few ns rise time</a:t>
            </a:r>
          </a:p>
          <a:p>
            <a:pPr eaLnBrk="1" hangingPunct="1">
              <a:lnSpc>
                <a:spcPct val="90000"/>
              </a:lnSpc>
            </a:pPr>
            <a:r>
              <a:rPr lang="en-US" sz="3600"/>
              <a:t>Short recovery time </a:t>
            </a:r>
            <a:r>
              <a:rPr lang="en-US" sz="3600">
                <a:sym typeface="Wingdings" charset="2"/>
              </a:rPr>
              <a:t> c</a:t>
            </a:r>
            <a:r>
              <a:rPr lang="en-US" sz="3600"/>
              <a:t>an handle high rates</a:t>
            </a:r>
          </a:p>
          <a:p>
            <a:pPr eaLnBrk="1" hangingPunct="1">
              <a:lnSpc>
                <a:spcPct val="90000"/>
              </a:lnSpc>
            </a:pPr>
            <a:r>
              <a:rPr lang="en-US" sz="3600"/>
              <a:t>Uses simple gas (Ar/CO</a:t>
            </a:r>
            <a:r>
              <a:rPr lang="en-US" sz="3600" baseline="-25000"/>
              <a:t>2</a:t>
            </a:r>
            <a:r>
              <a:rPr lang="en-US" sz="3600"/>
              <a:t>) – no long-term issues</a:t>
            </a:r>
          </a:p>
          <a:p>
            <a:pPr eaLnBrk="1" hangingPunct="1">
              <a:lnSpc>
                <a:spcPct val="90000"/>
              </a:lnSpc>
            </a:pPr>
            <a:r>
              <a:rPr lang="en-US" sz="3600"/>
              <a:t>Runs at relatively low HV ( ~400V across a foil)</a:t>
            </a:r>
          </a:p>
          <a:p>
            <a:pPr eaLnBrk="1" hangingPunct="1">
              <a:lnSpc>
                <a:spcPct val="90000"/>
              </a:lnSpc>
            </a:pPr>
            <a:r>
              <a:rPr lang="en-US" sz="3600"/>
              <a:t>Stable operations</a:t>
            </a:r>
          </a:p>
        </p:txBody>
      </p:sp>
      <p:sp>
        <p:nvSpPr>
          <p:cNvPr id="20486" name="Footer Placeholder 6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GEM DHCAL, J. Yu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제목 4"/>
          <p:cNvSpPr>
            <a:spLocks noGrp="1"/>
          </p:cNvSpPr>
          <p:nvPr>
            <p:ph type="title"/>
          </p:nvPr>
        </p:nvSpPr>
        <p:spPr>
          <a:xfrm>
            <a:off x="1295400" y="228600"/>
            <a:ext cx="6858000" cy="511175"/>
          </a:xfrm>
        </p:spPr>
        <p:txBody>
          <a:bodyPr/>
          <a:lstStyle/>
          <a:p>
            <a:r>
              <a:rPr lang="en-US" altLang="ko-KR" sz="4000" dirty="0" smtClean="0">
                <a:latin typeface="+mn-lt"/>
                <a:ea typeface="Times New Roman" charset="0"/>
                <a:cs typeface="Times New Roman" charset="0"/>
              </a:rPr>
              <a:t>33cmx100cm Large Area GEM</a:t>
            </a:r>
            <a:endParaRPr lang="ko-KR" altLang="en-US" sz="4000" dirty="0">
              <a:latin typeface="+mn-lt"/>
              <a:ea typeface="Times New Roman" charset="0"/>
              <a:cs typeface="Times New Roman" charset="0"/>
            </a:endParaRPr>
          </a:p>
        </p:txBody>
      </p:sp>
      <p:pic>
        <p:nvPicPr>
          <p:cNvPr id="6" name="Picture 5" descr="Spacer_drift Layout1 (1)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 rot="16200000">
            <a:off x="3547171" y="1302735"/>
            <a:ext cx="4613564" cy="5970494"/>
          </a:xfrm>
          <a:prstGeom prst="rect">
            <a:avLst/>
          </a:prstGeom>
        </p:spPr>
      </p:pic>
      <p:pic>
        <p:nvPicPr>
          <p:cNvPr id="7" name="Picture 6" descr="IMG_1557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" y="838200"/>
            <a:ext cx="4876800" cy="36576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181600" y="914400"/>
            <a:ext cx="365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First 5 of </a:t>
            </a:r>
            <a:r>
              <a:rPr lang="en-US" dirty="0" smtClean="0">
                <a:solidFill>
                  <a:srgbClr val="FF0000"/>
                </a:solidFill>
              </a:rPr>
              <a:t>33cmx100cm </a:t>
            </a:r>
            <a:r>
              <a:rPr lang="en-US" dirty="0" smtClean="0">
                <a:solidFill>
                  <a:srgbClr val="FF0000"/>
                </a:solidFill>
              </a:rPr>
              <a:t>GEM foils  delivered early July, 2010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15000" y="5943600"/>
            <a:ext cx="32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Design for Large Area GEM detector frames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Date Placeholder 9"/>
          <p:cNvSpPr txBox="1">
            <a:spLocks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 Narrow" charset="0"/>
                <a:ea typeface="+mn-ea"/>
                <a:cs typeface="+mn-cs"/>
              </a:rPr>
              <a:t>Sept. 24, 2010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Arial Narrow" charset="0"/>
              <a:ea typeface="+mn-ea"/>
              <a:cs typeface="+mn-cs"/>
            </a:endParaRPr>
          </a:p>
        </p:txBody>
      </p:sp>
      <p:sp>
        <p:nvSpPr>
          <p:cNvPr id="11" name="Footer Placeholder 5"/>
          <p:cNvSpPr txBox="1">
            <a:spLocks/>
          </p:cNvSpPr>
          <p:nvPr/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Arial Narrow" charset="0"/>
                <a:ea typeface="+mn-ea"/>
                <a:cs typeface="+mn-cs"/>
              </a:rPr>
              <a:t>GEM DHCAL, J. Yu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CC0000"/>
              </a:solidFill>
              <a:effectLst/>
              <a:uLnTx/>
              <a:uFillTx/>
              <a:latin typeface="Arial Narrow" charset="0"/>
              <a:ea typeface="+mn-ea"/>
              <a:cs typeface="+mn-cs"/>
            </a:endParaRPr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4294967295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/>
          <a:p>
            <a:pPr algn="r"/>
            <a:fld id="{390B2C33-7F4B-974C-8183-4F9F10793391}" type="slidenum">
              <a:rPr lang="en-US" sz="1400" smtClean="0">
                <a:solidFill>
                  <a:srgbClr val="0000FF"/>
                </a:solidFill>
                <a:latin typeface="+mj-lt"/>
              </a:rPr>
              <a:pPr algn="r"/>
              <a:t>20</a:t>
            </a:fld>
            <a:endParaRPr lang="en-US" sz="1400" dirty="0">
              <a:solidFill>
                <a:srgbClr val="0000FF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제목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849313"/>
          </a:xfrm>
        </p:spPr>
        <p:txBody>
          <a:bodyPr/>
          <a:lstStyle/>
          <a:p>
            <a:r>
              <a:rPr lang="en-US" altLang="ko-KR" sz="4400" b="1" dirty="0" smtClean="0">
                <a:latin typeface="+mn-lt"/>
                <a:ea typeface="Times New Roman" charset="0"/>
                <a:cs typeface="Times New Roman" charset="0"/>
              </a:rPr>
              <a:t>Temporal </a:t>
            </a:r>
            <a:r>
              <a:rPr lang="en-US" altLang="ko-KR" sz="4400" b="1" dirty="0">
                <a:latin typeface="+mn-lt"/>
                <a:ea typeface="Times New Roman" charset="0"/>
                <a:cs typeface="Times New Roman" charset="0"/>
              </a:rPr>
              <a:t>B</a:t>
            </a:r>
            <a:r>
              <a:rPr lang="en-US" altLang="ko-KR" sz="4400" b="1" dirty="0" smtClean="0">
                <a:latin typeface="+mn-lt"/>
                <a:ea typeface="Times New Roman" charset="0"/>
                <a:cs typeface="Times New Roman" charset="0"/>
              </a:rPr>
              <a:t>ehavior of Strips</a:t>
            </a:r>
            <a:endParaRPr lang="ko-KR" altLang="en-US" sz="4400" b="1" dirty="0">
              <a:latin typeface="+mn-lt"/>
              <a:ea typeface="Times New Roman" charset="0"/>
              <a:cs typeface="Times New Roman" charset="0"/>
            </a:endParaRPr>
          </a:p>
        </p:txBody>
      </p:sp>
      <p:pic>
        <p:nvPicPr>
          <p:cNvPr id="512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052513"/>
            <a:ext cx="4103687" cy="281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052513"/>
            <a:ext cx="4103688" cy="281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6" name="TextBox 5"/>
          <p:cNvSpPr txBox="1">
            <a:spLocks noChangeArrowheads="1"/>
          </p:cNvSpPr>
          <p:nvPr/>
        </p:nvSpPr>
        <p:spPr bwMode="auto">
          <a:xfrm>
            <a:off x="971550" y="1341438"/>
            <a:ext cx="178155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ko-KR" dirty="0" smtClean="0">
                <a:latin typeface="Times New Roman" charset="0"/>
                <a:ea typeface="Times New Roman" charset="0"/>
                <a:cs typeface="Times New Roman" charset="0"/>
              </a:rPr>
              <a:t>Strip </a:t>
            </a:r>
            <a:r>
              <a:rPr lang="en-US" altLang="ko-KR" dirty="0">
                <a:latin typeface="Times New Roman" charset="0"/>
                <a:ea typeface="Times New Roman" charset="0"/>
                <a:cs typeface="Times New Roman" charset="0"/>
              </a:rPr>
              <a:t>#</a:t>
            </a:r>
            <a:r>
              <a:rPr lang="en-US" altLang="ko-KR" dirty="0" smtClean="0">
                <a:latin typeface="Times New Roman" charset="0"/>
                <a:ea typeface="Times New Roman" charset="0"/>
                <a:cs typeface="Times New Roman" charset="0"/>
              </a:rPr>
              <a:t>4 -  Trial 1</a:t>
            </a:r>
            <a:endParaRPr lang="ko-KR" alt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5127" name="TextBox 6"/>
          <p:cNvSpPr txBox="1">
            <a:spLocks noChangeArrowheads="1"/>
          </p:cNvSpPr>
          <p:nvPr/>
        </p:nvSpPr>
        <p:spPr bwMode="auto">
          <a:xfrm>
            <a:off x="5148263" y="1341438"/>
            <a:ext cx="176239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ko-KR" dirty="0" smtClean="0">
                <a:latin typeface="Times New Roman" charset="0"/>
                <a:ea typeface="Times New Roman" charset="0"/>
                <a:cs typeface="Times New Roman" charset="0"/>
              </a:rPr>
              <a:t>Strip </a:t>
            </a:r>
            <a:r>
              <a:rPr lang="en-US" altLang="ko-KR" dirty="0">
                <a:latin typeface="Times New Roman" charset="0"/>
                <a:ea typeface="Times New Roman" charset="0"/>
                <a:cs typeface="Times New Roman" charset="0"/>
              </a:rPr>
              <a:t>#</a:t>
            </a:r>
            <a:r>
              <a:rPr lang="en-US" altLang="ko-KR" dirty="0" smtClean="0">
                <a:latin typeface="Times New Roman" charset="0"/>
                <a:ea typeface="Times New Roman" charset="0"/>
                <a:cs typeface="Times New Roman" charset="0"/>
              </a:rPr>
              <a:t>4 – Trial 2</a:t>
            </a:r>
            <a:endParaRPr lang="ko-KR" alt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8" name="오른쪽 화살표 7"/>
          <p:cNvSpPr/>
          <p:nvPr/>
        </p:nvSpPr>
        <p:spPr>
          <a:xfrm>
            <a:off x="4356100" y="2205038"/>
            <a:ext cx="792163" cy="431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/>
            <a:endParaRPr lang="ko-KR" altLang="en-US">
              <a:solidFill>
                <a:srgbClr val="FFFFFF"/>
              </a:solidFill>
              <a:cs typeface="맑은 고딕" charset="0"/>
            </a:endParaRPr>
          </a:p>
        </p:txBody>
      </p:sp>
      <p:pic>
        <p:nvPicPr>
          <p:cNvPr id="5129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149725"/>
            <a:ext cx="3084513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0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87675" y="4076700"/>
            <a:ext cx="3211513" cy="220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1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84888" y="4149725"/>
            <a:ext cx="3059112" cy="209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32" name="TextBox 11"/>
          <p:cNvSpPr txBox="1">
            <a:spLocks noChangeArrowheads="1"/>
          </p:cNvSpPr>
          <p:nvPr/>
        </p:nvSpPr>
        <p:spPr bwMode="auto">
          <a:xfrm>
            <a:off x="395288" y="4221163"/>
            <a:ext cx="164010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ko-KR" dirty="0" smtClean="0">
                <a:latin typeface="Times New Roman" charset="0"/>
                <a:ea typeface="Times New Roman" charset="0"/>
                <a:cs typeface="Times New Roman" charset="0"/>
              </a:rPr>
              <a:t>Strip </a:t>
            </a:r>
            <a:r>
              <a:rPr lang="en-US" altLang="ko-KR" dirty="0">
                <a:latin typeface="Times New Roman" charset="0"/>
                <a:ea typeface="Times New Roman" charset="0"/>
                <a:cs typeface="Times New Roman" charset="0"/>
              </a:rPr>
              <a:t>#</a:t>
            </a:r>
            <a:r>
              <a:rPr lang="en-US" altLang="ko-KR" dirty="0" smtClean="0">
                <a:latin typeface="Times New Roman" charset="0"/>
                <a:ea typeface="Times New Roman" charset="0"/>
                <a:cs typeface="Times New Roman" charset="0"/>
              </a:rPr>
              <a:t>9 –trial 1</a:t>
            </a:r>
            <a:endParaRPr lang="ko-KR" alt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5133" name="TextBox 12"/>
          <p:cNvSpPr txBox="1">
            <a:spLocks noChangeArrowheads="1"/>
          </p:cNvSpPr>
          <p:nvPr/>
        </p:nvSpPr>
        <p:spPr bwMode="auto">
          <a:xfrm>
            <a:off x="3348038" y="4221163"/>
            <a:ext cx="169781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ko-KR" dirty="0" smtClean="0">
                <a:latin typeface="Times New Roman" charset="0"/>
                <a:ea typeface="Times New Roman" charset="0"/>
                <a:cs typeface="Times New Roman" charset="0"/>
              </a:rPr>
              <a:t>Strip </a:t>
            </a:r>
            <a:r>
              <a:rPr lang="en-US" altLang="ko-KR" dirty="0">
                <a:latin typeface="Times New Roman" charset="0"/>
                <a:ea typeface="Times New Roman" charset="0"/>
                <a:cs typeface="Times New Roman" charset="0"/>
              </a:rPr>
              <a:t>#</a:t>
            </a:r>
            <a:r>
              <a:rPr lang="en-US" altLang="ko-KR" dirty="0" smtClean="0">
                <a:latin typeface="Times New Roman" charset="0"/>
                <a:ea typeface="Times New Roman" charset="0"/>
                <a:cs typeface="Times New Roman" charset="0"/>
              </a:rPr>
              <a:t>9 – trial 2</a:t>
            </a:r>
            <a:endParaRPr lang="ko-KR" alt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5134" name="TextBox 13"/>
          <p:cNvSpPr txBox="1">
            <a:spLocks noChangeArrowheads="1"/>
          </p:cNvSpPr>
          <p:nvPr/>
        </p:nvSpPr>
        <p:spPr bwMode="auto">
          <a:xfrm>
            <a:off x="6372225" y="4221163"/>
            <a:ext cx="169781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ko-KR" dirty="0" smtClean="0">
                <a:latin typeface="Times New Roman" charset="0"/>
                <a:ea typeface="Times New Roman" charset="0"/>
                <a:cs typeface="Times New Roman" charset="0"/>
              </a:rPr>
              <a:t>Strip </a:t>
            </a:r>
            <a:r>
              <a:rPr lang="en-US" altLang="ko-KR" dirty="0">
                <a:latin typeface="Times New Roman" charset="0"/>
                <a:ea typeface="Times New Roman" charset="0"/>
                <a:cs typeface="Times New Roman" charset="0"/>
              </a:rPr>
              <a:t>#</a:t>
            </a:r>
            <a:r>
              <a:rPr lang="en-US" altLang="ko-KR" dirty="0" smtClean="0">
                <a:latin typeface="Times New Roman" charset="0"/>
                <a:ea typeface="Times New Roman" charset="0"/>
                <a:cs typeface="Times New Roman" charset="0"/>
              </a:rPr>
              <a:t>9 – trial 3</a:t>
            </a:r>
            <a:endParaRPr lang="ko-KR" alt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5" name="오른쪽 화살표 14"/>
          <p:cNvSpPr/>
          <p:nvPr/>
        </p:nvSpPr>
        <p:spPr>
          <a:xfrm>
            <a:off x="2916238" y="5013325"/>
            <a:ext cx="503237" cy="2873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/>
            <a:endParaRPr lang="ko-KR" altLang="en-US">
              <a:solidFill>
                <a:srgbClr val="FFFFFF"/>
              </a:solidFill>
              <a:cs typeface="맑은 고딕" charset="0"/>
            </a:endParaRPr>
          </a:p>
        </p:txBody>
      </p:sp>
      <p:sp>
        <p:nvSpPr>
          <p:cNvPr id="16" name="오른쪽 화살표 15"/>
          <p:cNvSpPr/>
          <p:nvPr/>
        </p:nvSpPr>
        <p:spPr>
          <a:xfrm>
            <a:off x="5940425" y="5084763"/>
            <a:ext cx="503238" cy="2889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/>
            <a:endParaRPr lang="ko-KR" altLang="en-US">
              <a:solidFill>
                <a:srgbClr val="FFFFFF"/>
              </a:solidFill>
              <a:cs typeface="맑은 고딕" charset="0"/>
            </a:endParaRPr>
          </a:p>
        </p:txBody>
      </p:sp>
      <p:sp>
        <p:nvSpPr>
          <p:cNvPr id="17" name="Date Placeholder 9"/>
          <p:cNvSpPr txBox="1">
            <a:spLocks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 Narrow" charset="0"/>
                <a:ea typeface="+mn-ea"/>
                <a:cs typeface="+mn-cs"/>
              </a:rPr>
              <a:t>Sept. 24, 2010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Arial Narrow" charset="0"/>
              <a:ea typeface="+mn-ea"/>
              <a:cs typeface="+mn-cs"/>
            </a:endParaRPr>
          </a:p>
        </p:txBody>
      </p:sp>
      <p:sp>
        <p:nvSpPr>
          <p:cNvPr id="18" name="Footer Placeholder 5"/>
          <p:cNvSpPr txBox="1">
            <a:spLocks/>
          </p:cNvSpPr>
          <p:nvPr/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Arial Narrow" charset="0"/>
                <a:ea typeface="+mn-ea"/>
                <a:cs typeface="+mn-cs"/>
              </a:rPr>
              <a:t>GEM DHCAL, J. Yu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CC0000"/>
              </a:solidFill>
              <a:effectLst/>
              <a:uLnTx/>
              <a:uFillTx/>
              <a:latin typeface="Arial Narrow" charset="0"/>
              <a:ea typeface="+mn-ea"/>
              <a:cs typeface="+mn-cs"/>
            </a:endParaRPr>
          </a:p>
        </p:txBody>
      </p:sp>
      <p:sp>
        <p:nvSpPr>
          <p:cNvPr id="19" name="Slide Number Placeholder 6"/>
          <p:cNvSpPr>
            <a:spLocks noGrp="1"/>
          </p:cNvSpPr>
          <p:nvPr>
            <p:ph type="sldNum" sz="quarter" idx="4294967295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anchor="ctr"/>
          <a:lstStyle/>
          <a:p>
            <a:pPr algn="r"/>
            <a:fld id="{390B2C33-7F4B-974C-8183-4F9F10793391}" type="slidenum">
              <a:rPr lang="en-US" sz="1400" smtClean="0">
                <a:solidFill>
                  <a:srgbClr val="0000FF"/>
                </a:solidFill>
                <a:latin typeface="+mj-lt"/>
              </a:rPr>
              <a:pPr algn="r"/>
              <a:t>21</a:t>
            </a:fld>
            <a:endParaRPr lang="en-US" sz="1400" dirty="0">
              <a:solidFill>
                <a:srgbClr val="0000FF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6" grpId="0"/>
      <p:bldP spid="5127" grpId="0"/>
      <p:bldP spid="8" grpId="0" animBg="1"/>
      <p:bldP spid="5132" grpId="0"/>
      <p:bldP spid="5133" grpId="0"/>
      <p:bldP spid="5134" grpId="0"/>
      <p:bldP spid="15" grpId="0" animBg="1"/>
      <p:bldP spid="1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제목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573087"/>
          </a:xfrm>
        </p:spPr>
        <p:txBody>
          <a:bodyPr/>
          <a:lstStyle/>
          <a:p>
            <a:r>
              <a:rPr lang="en-US" altLang="ko-KR" sz="3600" dirty="0">
                <a:latin typeface="+mn-lt"/>
                <a:ea typeface="Times New Roman" charset="0"/>
                <a:cs typeface="Times New Roman" charset="0"/>
              </a:rPr>
              <a:t>Times</a:t>
            </a:r>
            <a:r>
              <a:rPr lang="en-US" altLang="ko-KR" sz="3600" dirty="0" smtClean="0">
                <a:latin typeface="+mn-lt"/>
                <a:ea typeface="Times New Roman" charset="0"/>
                <a:cs typeface="Times New Roman" charset="0"/>
              </a:rPr>
              <a:t> to </a:t>
            </a:r>
            <a:r>
              <a:rPr lang="en-US" altLang="ko-KR" sz="3600" dirty="0">
                <a:latin typeface="+mn-lt"/>
                <a:ea typeface="Times New Roman" charset="0"/>
                <a:cs typeface="Times New Roman" charset="0"/>
              </a:rPr>
              <a:t>reach</a:t>
            </a:r>
            <a:r>
              <a:rPr lang="en-US" altLang="ko-KR" sz="3600" dirty="0" smtClean="0">
                <a:latin typeface="+mn-lt"/>
                <a:ea typeface="Times New Roman" charset="0"/>
                <a:cs typeface="Times New Roman" charset="0"/>
              </a:rPr>
              <a:t> full charge saturation</a:t>
            </a:r>
            <a:endParaRPr lang="ko-KR" altLang="en-US" sz="3600" dirty="0">
              <a:latin typeface="+mn-lt"/>
              <a:ea typeface="Times New Roman" charset="0"/>
              <a:cs typeface="Times New Roman" charset="0"/>
            </a:endParaRPr>
          </a:p>
        </p:txBody>
      </p:sp>
      <p:pic>
        <p:nvPicPr>
          <p:cNvPr id="614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38200"/>
            <a:ext cx="4825987" cy="3492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Chart 4"/>
          <p:cNvGraphicFramePr/>
          <p:nvPr/>
        </p:nvGraphicFramePr>
        <p:xfrm>
          <a:off x="4343400" y="2971800"/>
          <a:ext cx="4572000" cy="3352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Date Placeholder 9"/>
          <p:cNvSpPr txBox="1">
            <a:spLocks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 Narrow" charset="0"/>
                <a:ea typeface="+mn-ea"/>
                <a:cs typeface="+mn-cs"/>
              </a:rPr>
              <a:t>Sept. 24, 2010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Arial Narrow" charset="0"/>
              <a:ea typeface="+mn-ea"/>
              <a:cs typeface="+mn-cs"/>
            </a:endParaRPr>
          </a:p>
        </p:txBody>
      </p:sp>
      <p:sp>
        <p:nvSpPr>
          <p:cNvPr id="7" name="Footer Placeholder 5"/>
          <p:cNvSpPr txBox="1">
            <a:spLocks/>
          </p:cNvSpPr>
          <p:nvPr/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Arial Narrow" charset="0"/>
                <a:ea typeface="+mn-ea"/>
                <a:cs typeface="+mn-cs"/>
              </a:rPr>
              <a:t>GEM DHCAL, J. Yu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CC0000"/>
              </a:solidFill>
              <a:effectLst/>
              <a:uLnTx/>
              <a:uFillTx/>
              <a:latin typeface="Arial Narrow" charset="0"/>
              <a:ea typeface="+mn-ea"/>
              <a:cs typeface="+mn-cs"/>
            </a:endParaRP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4294967295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/>
          <a:p>
            <a:pPr algn="r"/>
            <a:fld id="{390B2C33-7F4B-974C-8183-4F9F10793391}" type="slidenum">
              <a:rPr lang="en-US" sz="1400" smtClean="0">
                <a:solidFill>
                  <a:srgbClr val="0000FF"/>
                </a:solidFill>
                <a:latin typeface="+mn-lt"/>
              </a:rPr>
              <a:pPr algn="r"/>
              <a:t>22</a:t>
            </a:fld>
            <a:endParaRPr lang="en-US" sz="1400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4724400" y="609600"/>
            <a:ext cx="39624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609600" marR="0" lvl="0" indent="-609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 Narrow"/>
                <a:ea typeface="ＭＳ Ｐゴシック" pitchFamily="34" charset="-128"/>
                <a:cs typeface="Arial Narrow"/>
              </a:rPr>
              <a:t>Indication of general health of each strip</a:t>
            </a:r>
          </a:p>
          <a:p>
            <a:pPr marL="609600" marR="0" lvl="0" indent="-609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 Narrow"/>
                <a:ea typeface="ＭＳ Ｐゴシック" pitchFamily="34" charset="-128"/>
                <a:cs typeface="Arial Narrow"/>
              </a:rPr>
              <a:t>Most of them reaches full charge up in 30min</a:t>
            </a:r>
          </a:p>
          <a:p>
            <a:pPr marL="609600" marR="0" lvl="0" indent="-609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 Narrow"/>
                <a:ea typeface="ＭＳ Ｐゴシック" pitchFamily="34" charset="-128"/>
                <a:cs typeface="Arial Narrow"/>
              </a:rPr>
              <a:t>Two strips took 15min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 Narrow"/>
                <a:ea typeface="ＭＳ Ｐゴシック" pitchFamily="34" charset="-128"/>
                <a:cs typeface="Arial Narrow"/>
              </a:rPr>
              <a:t>longer</a:t>
            </a:r>
          </a:p>
          <a:p>
            <a:pPr marL="609600" marR="0" lvl="0" indent="-609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US" sz="2000" kern="0" dirty="0" smtClean="0">
                <a:solidFill>
                  <a:srgbClr val="0000CC"/>
                </a:solidFill>
                <a:latin typeface="Arial Narrow"/>
                <a:ea typeface="ＭＳ Ｐゴシック" pitchFamily="34" charset="-128"/>
                <a:cs typeface="Arial Narrow"/>
              </a:rPr>
              <a:t>Resistance of each strip is over 260GOhms!!</a:t>
            </a: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Arial Narrow"/>
              <a:ea typeface="ＭＳ Ｐゴシック" pitchFamily="34" charset="-128"/>
              <a:cs typeface="Arial Narrow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1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4"/>
          <p:cNvGrpSpPr>
            <a:grpSpLocks/>
          </p:cNvGrpSpPr>
          <p:nvPr/>
        </p:nvGrpSpPr>
        <p:grpSpPr bwMode="auto">
          <a:xfrm>
            <a:off x="812800" y="838200"/>
            <a:ext cx="8331200" cy="2514600"/>
            <a:chOff x="571500" y="1916113"/>
            <a:chExt cx="8331200" cy="2808287"/>
          </a:xfrm>
        </p:grpSpPr>
        <p:pic>
          <p:nvPicPr>
            <p:cNvPr id="24605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71500" y="1987550"/>
              <a:ext cx="7805738" cy="2736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606" name="TextBox 5"/>
            <p:cNvSpPr txBox="1">
              <a:spLocks noChangeArrowheads="1"/>
            </p:cNvSpPr>
            <p:nvPr/>
          </p:nvSpPr>
          <p:spPr bwMode="auto">
            <a:xfrm>
              <a:off x="6172200" y="3844925"/>
              <a:ext cx="2730500" cy="7218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ko-KR">
                  <a:latin typeface="맑은 고딕"/>
                  <a:ea typeface="맑은 고딕"/>
                  <a:cs typeface="맑은 고딕"/>
                </a:rPr>
                <a:t>Base</a:t>
              </a:r>
              <a:r>
                <a:rPr lang="ko-KR" altLang="en-US">
                  <a:latin typeface="맑은 고딕"/>
                  <a:ea typeface="맑은 고딕"/>
                  <a:cs typeface="맑은 고딕"/>
                </a:rPr>
                <a:t> </a:t>
              </a:r>
              <a:r>
                <a:rPr lang="en-US" altLang="ko-KR">
                  <a:latin typeface="맑은 고딕"/>
                  <a:ea typeface="맑은 고딕"/>
                  <a:cs typeface="맑은 고딕"/>
                </a:rPr>
                <a:t>steel plate, t=2 mm</a:t>
              </a:r>
            </a:p>
            <a:p>
              <a:endParaRPr lang="ko-KR" altLang="en-US">
                <a:latin typeface="맑은 고딕"/>
                <a:ea typeface="맑은 고딕"/>
                <a:cs typeface="맑은 고딕"/>
              </a:endParaRPr>
            </a:p>
          </p:txBody>
        </p:sp>
        <p:sp>
          <p:nvSpPr>
            <p:cNvPr id="24607" name="TextBox 6"/>
            <p:cNvSpPr txBox="1">
              <a:spLocks noChangeArrowheads="1"/>
            </p:cNvSpPr>
            <p:nvPr/>
          </p:nvSpPr>
          <p:spPr bwMode="auto">
            <a:xfrm>
              <a:off x="2428875" y="1916113"/>
              <a:ext cx="1741488" cy="7218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ko-KR" dirty="0">
                  <a:latin typeface="맑은 고딕"/>
                  <a:ea typeface="맑은 고딕"/>
                  <a:cs typeface="맑은 고딕"/>
                </a:rPr>
                <a:t>Readout Board</a:t>
              </a:r>
            </a:p>
            <a:p>
              <a:r>
                <a:rPr lang="en-US" altLang="ko-KR" dirty="0" smtClean="0">
                  <a:latin typeface="맑은 고딕"/>
                  <a:ea typeface="맑은 고딕"/>
                  <a:cs typeface="맑은 고딕"/>
                </a:rPr>
                <a:t>320x500 </a:t>
              </a:r>
              <a:r>
                <a:rPr lang="en-US" altLang="ko-KR" dirty="0">
                  <a:latin typeface="맑은 고딕"/>
                  <a:ea typeface="맑은 고딕"/>
                  <a:cs typeface="맑은 고딕"/>
                </a:rPr>
                <a:t>mm</a:t>
              </a:r>
              <a:r>
                <a:rPr lang="en-US" altLang="ko-KR" baseline="30000" dirty="0">
                  <a:latin typeface="맑은 고딕"/>
                  <a:ea typeface="맑은 고딕"/>
                  <a:cs typeface="맑은 고딕"/>
                </a:rPr>
                <a:t>2</a:t>
              </a:r>
              <a:endParaRPr lang="ko-KR" altLang="en-US" baseline="30000" dirty="0">
                <a:latin typeface="맑은 고딕"/>
                <a:ea typeface="맑은 고딕"/>
                <a:cs typeface="맑은 고딕"/>
              </a:endParaRPr>
            </a:p>
          </p:txBody>
        </p:sp>
        <p:cxnSp>
          <p:nvCxnSpPr>
            <p:cNvPr id="12" name="직선 연결선 11"/>
            <p:cNvCxnSpPr/>
            <p:nvPr/>
          </p:nvCxnSpPr>
          <p:spPr>
            <a:xfrm rot="10800000" flipV="1">
              <a:off x="1857375" y="4518743"/>
              <a:ext cx="417513" cy="10460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직선 연결선 13"/>
            <p:cNvCxnSpPr/>
            <p:nvPr/>
          </p:nvCxnSpPr>
          <p:spPr>
            <a:xfrm>
              <a:off x="762000" y="3809579"/>
              <a:ext cx="1323975" cy="741076"/>
            </a:xfrm>
            <a:prstGeom prst="line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직선 연결선 18"/>
            <p:cNvCxnSpPr/>
            <p:nvPr/>
          </p:nvCxnSpPr>
          <p:spPr>
            <a:xfrm rot="10800000">
              <a:off x="2333625" y="4518743"/>
              <a:ext cx="285750" cy="14360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직선 연결선 20"/>
            <p:cNvCxnSpPr/>
            <p:nvPr/>
          </p:nvCxnSpPr>
          <p:spPr>
            <a:xfrm rot="10800000">
              <a:off x="8215313" y="3059640"/>
              <a:ext cx="285750" cy="14183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직선 연결선 22"/>
            <p:cNvCxnSpPr/>
            <p:nvPr/>
          </p:nvCxnSpPr>
          <p:spPr>
            <a:xfrm flipV="1">
              <a:off x="2492375" y="3130556"/>
              <a:ext cx="5865813" cy="1457331"/>
            </a:xfrm>
            <a:prstGeom prst="line">
              <a:avLst/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613" name="TextBox 26"/>
            <p:cNvSpPr txBox="1">
              <a:spLocks noChangeArrowheads="1"/>
            </p:cNvSpPr>
            <p:nvPr/>
          </p:nvSpPr>
          <p:spPr bwMode="auto">
            <a:xfrm rot="1673441">
              <a:off x="850900" y="4088988"/>
              <a:ext cx="796925" cy="3437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ko-KR" sz="1400" b="1" dirty="0" smtClean="0">
                  <a:latin typeface="Times New Roman" pitchFamily="18" charset="0"/>
                  <a:cs typeface="Times New Roman" pitchFamily="18" charset="0"/>
                </a:rPr>
                <a:t>320 </a:t>
              </a:r>
              <a:r>
                <a:rPr lang="en-US" altLang="ko-KR" sz="1400" b="1" dirty="0">
                  <a:latin typeface="Times New Roman" pitchFamily="18" charset="0"/>
                  <a:cs typeface="Times New Roman" pitchFamily="18" charset="0"/>
                </a:rPr>
                <a:t>mm</a:t>
              </a:r>
              <a:endParaRPr lang="ko-KR" altLang="en-US" sz="1400" b="1" dirty="0">
                <a:latin typeface="Times New Roman" pitchFamily="18" charset="0"/>
                <a:ea typeface="맑은 고딕"/>
                <a:cs typeface="맑은 고딕"/>
              </a:endParaRPr>
            </a:p>
          </p:txBody>
        </p:sp>
        <p:sp>
          <p:nvSpPr>
            <p:cNvPr id="24614" name="TextBox 27"/>
            <p:cNvSpPr txBox="1">
              <a:spLocks noChangeArrowheads="1"/>
            </p:cNvSpPr>
            <p:nvPr/>
          </p:nvSpPr>
          <p:spPr bwMode="auto">
            <a:xfrm rot="-879155">
              <a:off x="5194300" y="3765139"/>
              <a:ext cx="887413" cy="3437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ko-KR" sz="1400" b="1">
                  <a:latin typeface="Times New Roman" pitchFamily="18" charset="0"/>
                  <a:cs typeface="Times New Roman" pitchFamily="18" charset="0"/>
                </a:rPr>
                <a:t>1000 mm</a:t>
              </a:r>
              <a:endParaRPr lang="ko-KR" altLang="en-US" sz="1400" b="1">
                <a:latin typeface="Times New Roman" pitchFamily="18" charset="0"/>
                <a:ea typeface="맑은 고딕"/>
                <a:cs typeface="맑은 고딕"/>
              </a:endParaRPr>
            </a:p>
          </p:txBody>
        </p:sp>
        <p:cxnSp>
          <p:nvCxnSpPr>
            <p:cNvPr id="30" name="직선 화살표 연결선 29"/>
            <p:cNvCxnSpPr>
              <a:stCxn id="24607" idx="2"/>
            </p:cNvCxnSpPr>
            <p:nvPr/>
          </p:nvCxnSpPr>
          <p:spPr>
            <a:xfrm rot="5400000">
              <a:off x="2582282" y="2841469"/>
              <a:ext cx="921912" cy="51435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직선 화살표 연결선 31"/>
            <p:cNvCxnSpPr>
              <a:stCxn id="24607" idx="2"/>
            </p:cNvCxnSpPr>
            <p:nvPr/>
          </p:nvCxnSpPr>
          <p:spPr>
            <a:xfrm rot="16200000" flipH="1">
              <a:off x="3939908" y="1998192"/>
              <a:ext cx="278346" cy="1557337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직선 화살표 연결선 32"/>
            <p:cNvCxnSpPr/>
            <p:nvPr/>
          </p:nvCxnSpPr>
          <p:spPr>
            <a:xfrm rot="16200000" flipV="1">
              <a:off x="6965207" y="3380745"/>
              <a:ext cx="499960" cy="428625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579" name="TextBox 14"/>
          <p:cNvSpPr txBox="1">
            <a:spLocks noChangeArrowheads="1"/>
          </p:cNvSpPr>
          <p:nvPr/>
        </p:nvSpPr>
        <p:spPr bwMode="auto">
          <a:xfrm>
            <a:off x="762000" y="177224"/>
            <a:ext cx="8031566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C00000"/>
                </a:solidFill>
                <a:latin typeface="+mn-lt"/>
              </a:rPr>
              <a:t>33cmx100cm DHCAL Unit Chamber Construction</a:t>
            </a:r>
          </a:p>
        </p:txBody>
      </p:sp>
      <p:sp>
        <p:nvSpPr>
          <p:cNvPr id="24580" name="Slide Number Placeholder 1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D999883-A462-4A7C-BB44-520FD65DED40}" type="slidenum">
              <a:rPr lang="en-US"/>
              <a:pPr/>
              <a:t>23</a:t>
            </a:fld>
            <a:endParaRPr lang="en-US"/>
          </a:p>
        </p:txBody>
      </p:sp>
      <p:grpSp>
        <p:nvGrpSpPr>
          <p:cNvPr id="3" name="Group 25"/>
          <p:cNvGrpSpPr>
            <a:grpSpLocks/>
          </p:cNvGrpSpPr>
          <p:nvPr/>
        </p:nvGrpSpPr>
        <p:grpSpPr bwMode="auto">
          <a:xfrm>
            <a:off x="304800" y="3581400"/>
            <a:ext cx="8534400" cy="3276600"/>
            <a:chOff x="1143000" y="1752600"/>
            <a:chExt cx="7162800" cy="2971800"/>
          </a:xfrm>
        </p:grpSpPr>
        <p:sp>
          <p:nvSpPr>
            <p:cNvPr id="27" name="Rectangle 26"/>
            <p:cNvSpPr>
              <a:spLocks noChangeArrowheads="1"/>
            </p:cNvSpPr>
            <p:nvPr/>
          </p:nvSpPr>
          <p:spPr bwMode="auto">
            <a:xfrm>
              <a:off x="1524057" y="4419157"/>
              <a:ext cx="305112" cy="305243"/>
            </a:xfrm>
            <a:prstGeom prst="rect">
              <a:avLst/>
            </a:prstGeom>
            <a:solidFill>
              <a:srgbClr val="000090"/>
            </a:solidFill>
            <a:ln w="9525">
              <a:solidFill>
                <a:srgbClr val="B6DCDF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dist">
                <a:defRPr/>
              </a:pPr>
              <a:endParaRPr lang="en-US">
                <a:solidFill>
                  <a:srgbClr val="FFFFFF"/>
                </a:solidFill>
                <a:latin typeface="+mn-lt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28" name="Rectangle 27"/>
            <p:cNvSpPr>
              <a:spLocks noChangeArrowheads="1"/>
            </p:cNvSpPr>
            <p:nvPr/>
          </p:nvSpPr>
          <p:spPr bwMode="auto">
            <a:xfrm>
              <a:off x="2286170" y="4419157"/>
              <a:ext cx="305112" cy="305243"/>
            </a:xfrm>
            <a:prstGeom prst="rect">
              <a:avLst/>
            </a:prstGeom>
            <a:solidFill>
              <a:srgbClr val="000090"/>
            </a:solidFill>
            <a:ln w="9525">
              <a:solidFill>
                <a:srgbClr val="B6DCDF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dist">
                <a:defRPr/>
              </a:pPr>
              <a:endParaRPr lang="en-US">
                <a:solidFill>
                  <a:srgbClr val="FFFFFF"/>
                </a:solidFill>
                <a:latin typeface="+mn-lt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29" name="Rectangle 28"/>
            <p:cNvSpPr>
              <a:spLocks noChangeArrowheads="1"/>
            </p:cNvSpPr>
            <p:nvPr/>
          </p:nvSpPr>
          <p:spPr bwMode="auto">
            <a:xfrm>
              <a:off x="3048283" y="4419157"/>
              <a:ext cx="305112" cy="305243"/>
            </a:xfrm>
            <a:prstGeom prst="rect">
              <a:avLst/>
            </a:prstGeom>
            <a:solidFill>
              <a:srgbClr val="000090"/>
            </a:solidFill>
            <a:ln w="9525">
              <a:solidFill>
                <a:srgbClr val="B6DCDF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dist">
                <a:defRPr/>
              </a:pPr>
              <a:endParaRPr lang="en-US">
                <a:solidFill>
                  <a:srgbClr val="FFFFFF"/>
                </a:solidFill>
                <a:latin typeface="+mn-lt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31" name="Rectangle 30"/>
            <p:cNvSpPr>
              <a:spLocks noChangeArrowheads="1"/>
            </p:cNvSpPr>
            <p:nvPr/>
          </p:nvSpPr>
          <p:spPr bwMode="auto">
            <a:xfrm>
              <a:off x="3810397" y="4419157"/>
              <a:ext cx="303779" cy="305243"/>
            </a:xfrm>
            <a:prstGeom prst="rect">
              <a:avLst/>
            </a:prstGeom>
            <a:solidFill>
              <a:srgbClr val="000090"/>
            </a:solidFill>
            <a:ln w="9525">
              <a:solidFill>
                <a:srgbClr val="B6DCDF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dist">
                <a:defRPr/>
              </a:pPr>
              <a:endParaRPr lang="en-US">
                <a:solidFill>
                  <a:srgbClr val="FFFFFF"/>
                </a:solidFill>
                <a:latin typeface="+mn-lt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34" name="Rectangle 33"/>
            <p:cNvSpPr>
              <a:spLocks noChangeArrowheads="1"/>
            </p:cNvSpPr>
            <p:nvPr/>
          </p:nvSpPr>
          <p:spPr bwMode="auto">
            <a:xfrm>
              <a:off x="4572510" y="4419157"/>
              <a:ext cx="303779" cy="305243"/>
            </a:xfrm>
            <a:prstGeom prst="rect">
              <a:avLst/>
            </a:prstGeom>
            <a:solidFill>
              <a:srgbClr val="000090"/>
            </a:solidFill>
            <a:ln w="9525">
              <a:solidFill>
                <a:srgbClr val="B6DCDF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dist">
                <a:defRPr/>
              </a:pPr>
              <a:endParaRPr lang="en-US">
                <a:solidFill>
                  <a:srgbClr val="FFFFFF"/>
                </a:solidFill>
                <a:latin typeface="+mn-lt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35" name="Rectangle 34"/>
            <p:cNvSpPr>
              <a:spLocks noChangeArrowheads="1"/>
            </p:cNvSpPr>
            <p:nvPr/>
          </p:nvSpPr>
          <p:spPr bwMode="auto">
            <a:xfrm>
              <a:off x="5334624" y="4419157"/>
              <a:ext cx="303779" cy="305243"/>
            </a:xfrm>
            <a:prstGeom prst="rect">
              <a:avLst/>
            </a:prstGeom>
            <a:solidFill>
              <a:srgbClr val="000090"/>
            </a:solidFill>
            <a:ln w="9525">
              <a:solidFill>
                <a:srgbClr val="B6DCDF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dist">
                <a:defRPr/>
              </a:pPr>
              <a:endParaRPr lang="en-US">
                <a:solidFill>
                  <a:srgbClr val="FFFFFF"/>
                </a:solidFill>
                <a:latin typeface="+mn-lt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36" name="Rectangle 35"/>
            <p:cNvSpPr>
              <a:spLocks noChangeArrowheads="1"/>
            </p:cNvSpPr>
            <p:nvPr/>
          </p:nvSpPr>
          <p:spPr bwMode="auto">
            <a:xfrm>
              <a:off x="6095405" y="4419157"/>
              <a:ext cx="305111" cy="305243"/>
            </a:xfrm>
            <a:prstGeom prst="rect">
              <a:avLst/>
            </a:prstGeom>
            <a:solidFill>
              <a:srgbClr val="000090"/>
            </a:solidFill>
            <a:ln w="9525">
              <a:solidFill>
                <a:srgbClr val="B6DCDF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dist">
                <a:defRPr/>
              </a:pPr>
              <a:endParaRPr lang="en-US">
                <a:solidFill>
                  <a:srgbClr val="FFFFFF"/>
                </a:solidFill>
                <a:latin typeface="+mn-lt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37" name="Rectangle 36"/>
            <p:cNvSpPr>
              <a:spLocks noChangeArrowheads="1"/>
            </p:cNvSpPr>
            <p:nvPr/>
          </p:nvSpPr>
          <p:spPr bwMode="auto">
            <a:xfrm>
              <a:off x="6857519" y="4419157"/>
              <a:ext cx="305111" cy="305243"/>
            </a:xfrm>
            <a:prstGeom prst="rect">
              <a:avLst/>
            </a:prstGeom>
            <a:solidFill>
              <a:srgbClr val="000090"/>
            </a:solidFill>
            <a:ln w="9525">
              <a:solidFill>
                <a:srgbClr val="B6DCDF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dist">
                <a:defRPr/>
              </a:pPr>
              <a:endParaRPr lang="en-US">
                <a:solidFill>
                  <a:srgbClr val="FFFFFF"/>
                </a:solidFill>
                <a:latin typeface="+mn-lt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38" name="Rectangle 37"/>
            <p:cNvSpPr>
              <a:spLocks noChangeArrowheads="1"/>
            </p:cNvSpPr>
            <p:nvPr/>
          </p:nvSpPr>
          <p:spPr bwMode="auto">
            <a:xfrm>
              <a:off x="7619632" y="4419157"/>
              <a:ext cx="305111" cy="305243"/>
            </a:xfrm>
            <a:prstGeom prst="rect">
              <a:avLst/>
            </a:prstGeom>
            <a:solidFill>
              <a:srgbClr val="000090"/>
            </a:solidFill>
            <a:ln w="9525">
              <a:solidFill>
                <a:srgbClr val="B6DCDF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dist">
                <a:defRPr/>
              </a:pPr>
              <a:endParaRPr lang="en-US">
                <a:solidFill>
                  <a:srgbClr val="FFFFFF"/>
                </a:solidFill>
                <a:latin typeface="+mn-lt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39" name="Rectangle 38"/>
            <p:cNvSpPr>
              <a:spLocks noChangeArrowheads="1"/>
            </p:cNvSpPr>
            <p:nvPr/>
          </p:nvSpPr>
          <p:spPr bwMode="auto">
            <a:xfrm>
              <a:off x="1143000" y="3733800"/>
              <a:ext cx="7162800" cy="228933"/>
            </a:xfrm>
            <a:prstGeom prst="rect">
              <a:avLst/>
            </a:prstGeom>
            <a:gradFill rotWithShape="1">
              <a:gsLst>
                <a:gs pos="0">
                  <a:srgbClr val="AFE0E4"/>
                </a:gs>
                <a:gs pos="20000">
                  <a:srgbClr val="AFDEE2"/>
                </a:gs>
                <a:gs pos="100000">
                  <a:srgbClr val="85AAAD"/>
                </a:gs>
              </a:gsLst>
              <a:lin ang="5400000"/>
            </a:gradFill>
            <a:ln w="9525">
              <a:solidFill>
                <a:srgbClr val="B6DCDF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US">
                  <a:solidFill>
                    <a:srgbClr val="FFFFFF"/>
                  </a:solidFill>
                  <a:latin typeface="+mn-lt"/>
                  <a:ea typeface="ＭＳ Ｐゴシック" charset="-128"/>
                  <a:cs typeface="ＭＳ Ｐゴシック" charset="-128"/>
                </a:rPr>
                <a:t>1mm pad board</a:t>
              </a:r>
            </a:p>
          </p:txBody>
        </p:sp>
        <p:sp>
          <p:nvSpPr>
            <p:cNvPr id="40" name="Rectangle 39"/>
            <p:cNvSpPr>
              <a:spLocks noChangeArrowheads="1"/>
            </p:cNvSpPr>
            <p:nvPr/>
          </p:nvSpPr>
          <p:spPr bwMode="auto">
            <a:xfrm>
              <a:off x="1143000" y="3962733"/>
              <a:ext cx="7162800" cy="456424"/>
            </a:xfrm>
            <a:prstGeom prst="rect">
              <a:avLst/>
            </a:prstGeom>
            <a:gradFill rotWithShape="1">
              <a:gsLst>
                <a:gs pos="0">
                  <a:srgbClr val="AFE0E4"/>
                </a:gs>
                <a:gs pos="20000">
                  <a:srgbClr val="AFDEE2"/>
                </a:gs>
                <a:gs pos="100000">
                  <a:srgbClr val="85AAAD"/>
                </a:gs>
              </a:gsLst>
              <a:lin ang="5400000"/>
            </a:gradFill>
            <a:ln w="9525">
              <a:solidFill>
                <a:srgbClr val="B6DCDF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US">
                  <a:solidFill>
                    <a:srgbClr val="FFFFFF"/>
                  </a:solidFill>
                  <a:latin typeface="+mn-lt"/>
                  <a:ea typeface="ＭＳ Ｐゴシック" charset="-128"/>
                  <a:cs typeface="ＭＳ Ｐゴシック" charset="-128"/>
                </a:rPr>
                <a:t>2mm FE board</a:t>
              </a:r>
            </a:p>
          </p:txBody>
        </p:sp>
        <p:sp>
          <p:nvSpPr>
            <p:cNvPr id="41" name="Rectangle 40"/>
            <p:cNvSpPr>
              <a:spLocks noChangeArrowheads="1"/>
            </p:cNvSpPr>
            <p:nvPr/>
          </p:nvSpPr>
          <p:spPr bwMode="auto">
            <a:xfrm>
              <a:off x="1143000" y="4419157"/>
              <a:ext cx="7162800" cy="228933"/>
            </a:xfrm>
            <a:prstGeom prst="rect">
              <a:avLst/>
            </a:prstGeom>
            <a:gradFill rotWithShape="1">
              <a:gsLst>
                <a:gs pos="0">
                  <a:srgbClr val="AFE0E4"/>
                </a:gs>
                <a:gs pos="20000">
                  <a:srgbClr val="AFDEE2"/>
                </a:gs>
                <a:gs pos="100000">
                  <a:srgbClr val="85AAAD"/>
                </a:gs>
              </a:gsLst>
              <a:lin ang="5400000"/>
            </a:gradFill>
            <a:ln w="9525">
              <a:solidFill>
                <a:srgbClr val="B6DCDF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US">
                  <a:solidFill>
                    <a:srgbClr val="FFFFFF"/>
                  </a:solidFill>
                  <a:latin typeface="+mn-lt"/>
                  <a:ea typeface="ＭＳ Ｐゴシック" charset="-128"/>
                  <a:cs typeface="ＭＳ Ｐゴシック" charset="-128"/>
                </a:rPr>
                <a:t>1mm assister strong back</a:t>
              </a:r>
            </a:p>
          </p:txBody>
        </p:sp>
        <p:cxnSp>
          <p:nvCxnSpPr>
            <p:cNvPr id="42" name="Straight Connector 41"/>
            <p:cNvCxnSpPr>
              <a:cxnSpLocks noChangeShapeType="1"/>
            </p:cNvCxnSpPr>
            <p:nvPr/>
          </p:nvCxnSpPr>
          <p:spPr bwMode="auto">
            <a:xfrm rot="5400000">
              <a:off x="4266590" y="4191718"/>
              <a:ext cx="914289" cy="1332"/>
            </a:xfrm>
            <a:prstGeom prst="line">
              <a:avLst/>
            </a:prstGeom>
            <a:noFill/>
            <a:ln w="25400">
              <a:solidFill>
                <a:srgbClr val="800000"/>
              </a:solidFill>
              <a:round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sp>
          <p:nvSpPr>
            <p:cNvPr id="43" name="Rectangle 42"/>
            <p:cNvSpPr>
              <a:spLocks noChangeArrowheads="1"/>
            </p:cNvSpPr>
            <p:nvPr/>
          </p:nvSpPr>
          <p:spPr bwMode="auto">
            <a:xfrm>
              <a:off x="1143000" y="1752600"/>
              <a:ext cx="7162800" cy="532735"/>
            </a:xfrm>
            <a:prstGeom prst="rect">
              <a:avLst/>
            </a:prstGeom>
            <a:gradFill rotWithShape="1">
              <a:gsLst>
                <a:gs pos="0">
                  <a:srgbClr val="AFE0E4"/>
                </a:gs>
                <a:gs pos="20000">
                  <a:srgbClr val="AFDEE2"/>
                </a:gs>
                <a:gs pos="100000">
                  <a:srgbClr val="85AAAD"/>
                </a:gs>
              </a:gsLst>
              <a:lin ang="5400000"/>
            </a:gradFill>
            <a:ln w="9525">
              <a:solidFill>
                <a:srgbClr val="B6DCDF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US">
                  <a:solidFill>
                    <a:srgbClr val="FFFFFF"/>
                  </a:solidFill>
                  <a:latin typeface="+mn-lt"/>
                  <a:ea typeface="ＭＳ Ｐゴシック" charset="-128"/>
                  <a:cs typeface="ＭＳ Ｐゴシック" charset="-128"/>
                </a:rPr>
                <a:t>2mm steel strong-back + thin cathode layer </a:t>
              </a:r>
            </a:p>
          </p:txBody>
        </p:sp>
        <p:cxnSp>
          <p:nvCxnSpPr>
            <p:cNvPr id="44" name="Straight Connector 43"/>
            <p:cNvCxnSpPr>
              <a:cxnSpLocks noChangeShapeType="1"/>
            </p:cNvCxnSpPr>
            <p:nvPr/>
          </p:nvCxnSpPr>
          <p:spPr bwMode="auto">
            <a:xfrm>
              <a:off x="1143000" y="3124754"/>
              <a:ext cx="7162800" cy="1439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prstDash val="sysDash"/>
              <a:round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cxnSp>
          <p:nvCxnSpPr>
            <p:cNvPr id="45" name="Straight Connector 44"/>
            <p:cNvCxnSpPr>
              <a:cxnSpLocks noChangeShapeType="1"/>
            </p:cNvCxnSpPr>
            <p:nvPr/>
          </p:nvCxnSpPr>
          <p:spPr bwMode="auto">
            <a:xfrm>
              <a:off x="1143000" y="3428557"/>
              <a:ext cx="7162800" cy="1440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prstDash val="sysDash"/>
              <a:round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sp>
          <p:nvSpPr>
            <p:cNvPr id="24599" name="TextBox 22"/>
            <p:cNvSpPr txBox="1">
              <a:spLocks noChangeArrowheads="1"/>
            </p:cNvSpPr>
            <p:nvPr/>
          </p:nvSpPr>
          <p:spPr bwMode="auto">
            <a:xfrm>
              <a:off x="3429340" y="2514268"/>
              <a:ext cx="670180" cy="332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>
                  <a:latin typeface="Calibri" pitchFamily="34" charset="0"/>
                </a:rPr>
                <a:t>3mm</a:t>
              </a:r>
            </a:p>
          </p:txBody>
        </p:sp>
        <p:sp>
          <p:nvSpPr>
            <p:cNvPr id="24600" name="TextBox 24"/>
            <p:cNvSpPr txBox="1">
              <a:spLocks noChangeArrowheads="1"/>
            </p:cNvSpPr>
            <p:nvPr/>
          </p:nvSpPr>
          <p:spPr bwMode="auto">
            <a:xfrm>
              <a:off x="3429340" y="3058522"/>
              <a:ext cx="670180" cy="332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>
                  <a:latin typeface="Calibri" pitchFamily="34" charset="0"/>
                </a:rPr>
                <a:t>1mm</a:t>
              </a:r>
            </a:p>
          </p:txBody>
        </p:sp>
        <p:sp>
          <p:nvSpPr>
            <p:cNvPr id="24601" name="TextBox 25"/>
            <p:cNvSpPr txBox="1">
              <a:spLocks noChangeArrowheads="1"/>
            </p:cNvSpPr>
            <p:nvPr/>
          </p:nvSpPr>
          <p:spPr bwMode="auto">
            <a:xfrm>
              <a:off x="3416017" y="3352246"/>
              <a:ext cx="668848" cy="332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dirty="0">
                  <a:latin typeface="Calibri" pitchFamily="34" charset="0"/>
                </a:rPr>
                <a:t>1mm</a:t>
              </a:r>
            </a:p>
          </p:txBody>
        </p:sp>
        <p:cxnSp>
          <p:nvCxnSpPr>
            <p:cNvPr id="50" name="Straight Connector 49"/>
            <p:cNvCxnSpPr>
              <a:cxnSpLocks noChangeShapeType="1"/>
              <a:stCxn id="43" idx="2"/>
              <a:endCxn id="39" idx="0"/>
            </p:cNvCxnSpPr>
            <p:nvPr/>
          </p:nvCxnSpPr>
          <p:spPr bwMode="auto">
            <a:xfrm rot="5400000">
              <a:off x="4000888" y="3010395"/>
              <a:ext cx="1447025" cy="2665"/>
            </a:xfrm>
            <a:prstGeom prst="line">
              <a:avLst/>
            </a:prstGeom>
            <a:noFill/>
            <a:ln w="76200">
              <a:solidFill>
                <a:srgbClr val="800000"/>
              </a:solidFill>
              <a:round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sp>
          <p:nvSpPr>
            <p:cNvPr id="24603" name="TextBox 33"/>
            <p:cNvSpPr txBox="1">
              <a:spLocks noChangeArrowheads="1"/>
            </p:cNvSpPr>
            <p:nvPr/>
          </p:nvSpPr>
          <p:spPr bwMode="auto">
            <a:xfrm>
              <a:off x="5117448" y="2361646"/>
              <a:ext cx="1969237" cy="616246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rgbClr val="800000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>
                  <a:solidFill>
                    <a:srgbClr val="800000"/>
                  </a:solidFill>
                  <a:latin typeface="Calibri" pitchFamily="34" charset="0"/>
                </a:rPr>
                <a:t>1cm thick support from G10 spacers</a:t>
              </a:r>
            </a:p>
          </p:txBody>
        </p:sp>
        <p:cxnSp>
          <p:nvCxnSpPr>
            <p:cNvPr id="52" name="Straight Arrow Connector 51"/>
            <p:cNvCxnSpPr>
              <a:cxnSpLocks noChangeShapeType="1"/>
              <a:stCxn id="24603" idx="1"/>
            </p:cNvCxnSpPr>
            <p:nvPr/>
          </p:nvCxnSpPr>
          <p:spPr bwMode="auto">
            <a:xfrm rot="10800000" flipV="1">
              <a:off x="4725733" y="2655371"/>
              <a:ext cx="391716" cy="228932"/>
            </a:xfrm>
            <a:prstGeom prst="straightConnector1">
              <a:avLst/>
            </a:prstGeom>
            <a:noFill/>
            <a:ln w="28575">
              <a:solidFill>
                <a:srgbClr val="800000"/>
              </a:solidFill>
              <a:round/>
              <a:headEnd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</p:grpSp>
      <p:sp>
        <p:nvSpPr>
          <p:cNvPr id="46" name="Footer Placeholder 4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GEM DHCAL, J. Yu</a:t>
            </a:r>
            <a:endParaRPr lang="en-US"/>
          </a:p>
        </p:txBody>
      </p:sp>
      <p:sp>
        <p:nvSpPr>
          <p:cNvPr id="47" name="Date Placeholder 4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Sept. 24, 2010</a:t>
            </a:r>
            <a:endParaRPr lang="en-US"/>
          </a:p>
        </p:txBody>
      </p:sp>
      <p:sp>
        <p:nvSpPr>
          <p:cNvPr id="48" name="TextBox 47"/>
          <p:cNvSpPr txBox="1"/>
          <p:nvPr/>
        </p:nvSpPr>
        <p:spPr>
          <a:xfrm>
            <a:off x="4876800" y="5029200"/>
            <a:ext cx="373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</a:rPr>
              <a:t>We might be able to avoid this dead zone by gluing the two boards directly together!!</a:t>
            </a:r>
            <a:endParaRPr lang="en-US" dirty="0">
              <a:latin typeface="+mn-lt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953000" y="2962870"/>
            <a:ext cx="3962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</a:rPr>
              <a:t>Readout boards are part of the gas volume!! How do we mate these together with minimal dead area?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990600"/>
            <a:ext cx="8043863" cy="528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8917" name="TextBox 2"/>
          <p:cNvSpPr txBox="1">
            <a:spLocks noChangeArrowheads="1"/>
          </p:cNvSpPr>
          <p:nvPr/>
        </p:nvSpPr>
        <p:spPr bwMode="auto">
          <a:xfrm>
            <a:off x="676443" y="152400"/>
            <a:ext cx="789906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3600" b="1" dirty="0" err="1">
                <a:solidFill>
                  <a:srgbClr val="C00000"/>
                </a:solidFill>
                <a:latin typeface="+mj-lt"/>
              </a:rPr>
              <a:t>UTA’s</a:t>
            </a:r>
            <a:r>
              <a:rPr lang="en-US" sz="3600" b="1" dirty="0" smtClean="0">
                <a:solidFill>
                  <a:srgbClr val="C00000"/>
                </a:solidFill>
                <a:latin typeface="+mj-lt"/>
              </a:rPr>
              <a:t> 33cm </a:t>
            </a:r>
            <a:r>
              <a:rPr lang="en-US" sz="3600" b="1" dirty="0" err="1">
                <a:solidFill>
                  <a:srgbClr val="C00000"/>
                </a:solidFill>
                <a:latin typeface="+mj-lt"/>
              </a:rPr>
              <a:t>x</a:t>
            </a:r>
            <a:r>
              <a:rPr lang="en-US" sz="3600" b="1" dirty="0">
                <a:solidFill>
                  <a:srgbClr val="C00000"/>
                </a:solidFill>
                <a:latin typeface="+mj-lt"/>
              </a:rPr>
              <a:t> 100cm</a:t>
            </a:r>
            <a:r>
              <a:rPr lang="en-US" sz="3600" b="1" dirty="0" smtClean="0">
                <a:solidFill>
                  <a:srgbClr val="C00000"/>
                </a:solidFill>
                <a:latin typeface="+mj-lt"/>
              </a:rPr>
              <a:t> DHCAL Unit Chamber</a:t>
            </a:r>
            <a:endParaRPr lang="en-US" sz="3600" b="1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Sept. 24, 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82043-3DE8-344F-83A5-2B1707CC7373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GEM DHCAL, J. Yu</a:t>
            </a:r>
            <a:endParaRPr lang="en-US" dirty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6553200" y="4724400"/>
            <a:ext cx="2590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609600" marR="0" lvl="0" indent="-609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 Narrow"/>
                <a:ea typeface="ＭＳ Ｐゴシック" pitchFamily="34" charset="-128"/>
                <a:cs typeface="Arial Narrow"/>
              </a:rPr>
              <a:t>Glue the boards</a:t>
            </a:r>
            <a:r>
              <a:rPr kumimoji="0" lang="en-US" sz="2000" b="0" i="0" u="none" strike="noStrike" kern="0" cap="none" spc="0" normalizeH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 Narrow"/>
                <a:ea typeface="ＭＳ Ｐゴシック" pitchFamily="34" charset="-128"/>
                <a:cs typeface="Arial Narrow"/>
              </a:rPr>
              <a:t> directly on their edges??</a:t>
            </a: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Arial Narrow"/>
              <a:ea typeface="ＭＳ Ｐゴシック" pitchFamily="34" charset="-128"/>
              <a:cs typeface="Arial Narrow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Sept. 24, 2010</a:t>
            </a:r>
          </a:p>
        </p:txBody>
      </p:sp>
      <p:sp>
        <p:nvSpPr>
          <p:cNvPr id="3686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B199C6D-84B8-184E-80E4-831B9F3703A7}" type="slidenum">
              <a:rPr lang="en-US" smtClean="0"/>
              <a:pPr/>
              <a:t>25</a:t>
            </a:fld>
            <a:endParaRPr lang="en-US" smtClean="0"/>
          </a:p>
        </p:txBody>
      </p:sp>
      <p:sp>
        <p:nvSpPr>
          <p:cNvPr id="36869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GEM DHCAL, J. Yu</a:t>
            </a:r>
          </a:p>
        </p:txBody>
      </p:sp>
      <p:sp>
        <p:nvSpPr>
          <p:cNvPr id="36872" name="TextBox 2"/>
          <p:cNvSpPr txBox="1">
            <a:spLocks noChangeArrowheads="1"/>
          </p:cNvSpPr>
          <p:nvPr/>
        </p:nvSpPr>
        <p:spPr bwMode="auto">
          <a:xfrm>
            <a:off x="171450" y="0"/>
            <a:ext cx="88296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200" b="1">
                <a:solidFill>
                  <a:srgbClr val="C00000"/>
                </a:solidFill>
                <a:latin typeface="Arial Narrow" charset="0"/>
              </a:rPr>
              <a:t>UTA’s 100cmx100cm Digital Hadron Calorimeter Plane</a:t>
            </a:r>
          </a:p>
        </p:txBody>
      </p:sp>
      <p:grpSp>
        <p:nvGrpSpPr>
          <p:cNvPr id="2" name="Group 36"/>
          <p:cNvGrpSpPr/>
          <p:nvPr/>
        </p:nvGrpSpPr>
        <p:grpSpPr>
          <a:xfrm>
            <a:off x="0" y="723900"/>
            <a:ext cx="9209088" cy="6286500"/>
            <a:chOff x="-5105400" y="3314700"/>
            <a:chExt cx="9209088" cy="6286500"/>
          </a:xfrm>
        </p:grpSpPr>
        <p:pic>
          <p:nvPicPr>
            <p:cNvPr id="20482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-5105400" y="3314700"/>
              <a:ext cx="9209088" cy="6286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3" name="TextBox 32"/>
            <p:cNvSpPr txBox="1"/>
            <p:nvPr/>
          </p:nvSpPr>
          <p:spPr>
            <a:xfrm>
              <a:off x="990600" y="4953000"/>
              <a:ext cx="1905000" cy="400110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chemeClr val="bg2">
                      <a:lumMod val="50000"/>
                    </a:schemeClr>
                  </a:solidFill>
                </a:rPr>
                <a:t>(32x96 mm</a:t>
              </a:r>
              <a:r>
                <a:rPr lang="en-US" sz="2000" baseline="30000" dirty="0" smtClean="0">
                  <a:solidFill>
                    <a:schemeClr val="bg2">
                      <a:lumMod val="50000"/>
                    </a:schemeClr>
                  </a:solidFill>
                </a:rPr>
                <a:t>2</a:t>
              </a:r>
              <a:r>
                <a:rPr lang="en-US" sz="2000" dirty="0" smtClean="0">
                  <a:solidFill>
                    <a:schemeClr val="bg2">
                      <a:lumMod val="50000"/>
                    </a:schemeClr>
                  </a:solidFill>
                </a:rPr>
                <a:t>)</a:t>
              </a:r>
              <a:endParaRPr lang="en-US" sz="2000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grpSp>
        <p:nvGrpSpPr>
          <p:cNvPr id="27" name="Group 36"/>
          <p:cNvGrpSpPr/>
          <p:nvPr/>
        </p:nvGrpSpPr>
        <p:grpSpPr>
          <a:xfrm>
            <a:off x="0" y="533400"/>
            <a:ext cx="4876800" cy="3124200"/>
            <a:chOff x="-5105400" y="3314700"/>
            <a:chExt cx="9209088" cy="6286500"/>
          </a:xfrm>
        </p:grpSpPr>
        <p:pic>
          <p:nvPicPr>
            <p:cNvPr id="28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-5105400" y="3314700"/>
              <a:ext cx="9209088" cy="6286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9" name="TextBox 28"/>
            <p:cNvSpPr txBox="1"/>
            <p:nvPr/>
          </p:nvSpPr>
          <p:spPr>
            <a:xfrm>
              <a:off x="990600" y="5001322"/>
              <a:ext cx="2105844" cy="557376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chemeClr val="bg2">
                      <a:lumMod val="50000"/>
                    </a:schemeClr>
                  </a:solidFill>
                </a:rPr>
                <a:t>(32x96 mm</a:t>
              </a:r>
              <a:r>
                <a:rPr lang="en-US" sz="1200" baseline="30000" dirty="0" smtClean="0">
                  <a:solidFill>
                    <a:schemeClr val="bg2">
                      <a:lumMod val="50000"/>
                    </a:schemeClr>
                  </a:solidFill>
                </a:rPr>
                <a:t>2</a:t>
              </a:r>
              <a:r>
                <a:rPr lang="en-US" sz="1200" dirty="0" smtClean="0">
                  <a:solidFill>
                    <a:schemeClr val="bg2">
                      <a:lumMod val="50000"/>
                    </a:schemeClr>
                  </a:solidFill>
                </a:rPr>
                <a:t>)</a:t>
              </a:r>
              <a:endParaRPr lang="en-US" sz="1200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grpSp>
        <p:nvGrpSpPr>
          <p:cNvPr id="30" name="Group 24"/>
          <p:cNvGrpSpPr>
            <a:grpSpLocks/>
          </p:cNvGrpSpPr>
          <p:nvPr/>
        </p:nvGrpSpPr>
        <p:grpSpPr bwMode="auto">
          <a:xfrm>
            <a:off x="3200400" y="1371600"/>
            <a:ext cx="5922963" cy="5486400"/>
            <a:chOff x="1763713" y="914400"/>
            <a:chExt cx="5617902" cy="5487988"/>
          </a:xfrm>
        </p:grpSpPr>
        <p:sp>
          <p:nvSpPr>
            <p:cNvPr id="31" name="Rectangle 30"/>
            <p:cNvSpPr/>
            <p:nvPr/>
          </p:nvSpPr>
          <p:spPr>
            <a:xfrm>
              <a:off x="1763713" y="1524176"/>
              <a:ext cx="4986998" cy="1524441"/>
            </a:xfrm>
            <a:prstGeom prst="rect">
              <a:avLst/>
            </a:prstGeom>
            <a:ln w="38100" cap="flat" cmpd="sng" algn="ctr">
              <a:solidFill>
                <a:srgbClr val="00009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1763713" y="3048618"/>
              <a:ext cx="4986998" cy="1522854"/>
            </a:xfrm>
            <a:prstGeom prst="rect">
              <a:avLst/>
            </a:prstGeom>
            <a:ln w="38100" cap="flat" cmpd="sng" algn="ctr">
              <a:solidFill>
                <a:srgbClr val="00009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1763713" y="4571471"/>
              <a:ext cx="4986998" cy="1676885"/>
            </a:xfrm>
            <a:prstGeom prst="rect">
              <a:avLst/>
            </a:prstGeom>
            <a:ln w="38100" cap="flat" cmpd="sng" algn="ctr">
              <a:solidFill>
                <a:srgbClr val="00009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1763713" y="1371732"/>
              <a:ext cx="5029159" cy="4952846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1763713" y="1371732"/>
              <a:ext cx="5029159" cy="152444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1763713" y="6248356"/>
              <a:ext cx="5029159" cy="152444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38" name="TextBox 6"/>
            <p:cNvSpPr txBox="1">
              <a:spLocks noChangeArrowheads="1"/>
            </p:cNvSpPr>
            <p:nvPr/>
          </p:nvSpPr>
          <p:spPr bwMode="auto">
            <a:xfrm>
              <a:off x="3810000" y="914400"/>
              <a:ext cx="817563" cy="369439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latin typeface="Calibri" charset="0"/>
                </a:rPr>
                <a:t>100cm</a:t>
              </a:r>
            </a:p>
          </p:txBody>
        </p:sp>
        <p:sp>
          <p:nvSpPr>
            <p:cNvPr id="40" name="TextBox 7"/>
            <p:cNvSpPr txBox="1">
              <a:spLocks noChangeArrowheads="1"/>
            </p:cNvSpPr>
            <p:nvPr/>
          </p:nvSpPr>
          <p:spPr bwMode="auto">
            <a:xfrm rot="5400000">
              <a:off x="6797675" y="3891222"/>
              <a:ext cx="817563" cy="35031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latin typeface="Calibri" charset="0"/>
                </a:rPr>
                <a:t>100cm</a:t>
              </a:r>
            </a:p>
          </p:txBody>
        </p:sp>
        <p:cxnSp>
          <p:nvCxnSpPr>
            <p:cNvPr id="41" name="Straight Arrow Connector 40"/>
            <p:cNvCxnSpPr/>
            <p:nvPr/>
          </p:nvCxnSpPr>
          <p:spPr>
            <a:xfrm rot="5400000">
              <a:off x="924676" y="3887101"/>
              <a:ext cx="4724179" cy="1505"/>
            </a:xfrm>
            <a:prstGeom prst="straightConnector1">
              <a:avLst/>
            </a:prstGeom>
            <a:ln>
              <a:solidFill>
                <a:srgbClr val="0000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/>
            <p:cNvCxnSpPr/>
            <p:nvPr/>
          </p:nvCxnSpPr>
          <p:spPr>
            <a:xfrm rot="5400000">
              <a:off x="4341538" y="3886307"/>
              <a:ext cx="5030656" cy="1506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/>
            <p:cNvCxnSpPr/>
            <p:nvPr/>
          </p:nvCxnSpPr>
          <p:spPr>
            <a:xfrm>
              <a:off x="1763713" y="1295510"/>
              <a:ext cx="5030665" cy="1588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TextBox 13"/>
            <p:cNvSpPr txBox="1">
              <a:spLocks noChangeArrowheads="1"/>
            </p:cNvSpPr>
            <p:nvPr/>
          </p:nvSpPr>
          <p:spPr bwMode="auto">
            <a:xfrm rot="5400000">
              <a:off x="2971800" y="3967423"/>
              <a:ext cx="1154113" cy="3503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latin typeface="Calibri" charset="0"/>
                </a:rPr>
                <a:t>96 ~ 97cm</a:t>
              </a:r>
            </a:p>
          </p:txBody>
        </p:sp>
        <p:cxnSp>
          <p:nvCxnSpPr>
            <p:cNvPr id="61" name="Straight Arrow Connector 60"/>
            <p:cNvCxnSpPr/>
            <p:nvPr/>
          </p:nvCxnSpPr>
          <p:spPr>
            <a:xfrm rot="16200000" flipH="1">
              <a:off x="3351947" y="2286397"/>
              <a:ext cx="1524441" cy="0"/>
            </a:xfrm>
            <a:prstGeom prst="straightConnector1">
              <a:avLst/>
            </a:prstGeom>
            <a:ln>
              <a:solidFill>
                <a:srgbClr val="0000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TextBox 19"/>
            <p:cNvSpPr txBox="1">
              <a:spLocks noChangeArrowheads="1"/>
            </p:cNvSpPr>
            <p:nvPr/>
          </p:nvSpPr>
          <p:spPr bwMode="auto">
            <a:xfrm rot="5400000">
              <a:off x="4037013" y="2138622"/>
              <a:ext cx="700087" cy="3503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dirty="0">
                  <a:latin typeface="Calibri" charset="0"/>
                </a:rPr>
                <a:t>32cm</a:t>
              </a:r>
            </a:p>
          </p:txBody>
        </p:sp>
        <p:cxnSp>
          <p:nvCxnSpPr>
            <p:cNvPr id="63" name="Straight Arrow Connector 62"/>
            <p:cNvCxnSpPr/>
            <p:nvPr/>
          </p:nvCxnSpPr>
          <p:spPr>
            <a:xfrm>
              <a:off x="1763713" y="3505950"/>
              <a:ext cx="4986998" cy="1588"/>
            </a:xfrm>
            <a:prstGeom prst="straightConnector1">
              <a:avLst/>
            </a:prstGeom>
            <a:ln>
              <a:solidFill>
                <a:srgbClr val="0000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TextBox 40"/>
            <p:cNvSpPr txBox="1">
              <a:spLocks noChangeArrowheads="1"/>
            </p:cNvSpPr>
            <p:nvPr/>
          </p:nvSpPr>
          <p:spPr bwMode="auto">
            <a:xfrm>
              <a:off x="4189413" y="3135313"/>
              <a:ext cx="826690" cy="3694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dirty="0" smtClean="0">
                  <a:latin typeface="Calibri" charset="0"/>
                </a:rPr>
                <a:t>100</a:t>
              </a:r>
              <a:r>
                <a:rPr lang="en-US" dirty="0" smtClean="0">
                  <a:latin typeface="Calibri" charset="0"/>
                </a:rPr>
                <a:t>cm</a:t>
              </a:r>
              <a:endParaRPr lang="en-US" dirty="0">
                <a:latin typeface="Calibri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4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Sept. 24, 2010</a:t>
            </a:r>
          </a:p>
        </p:txBody>
      </p:sp>
      <p:sp>
        <p:nvSpPr>
          <p:cNvPr id="33795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GEM DHCAL, J. Yu</a:t>
            </a:r>
          </a:p>
        </p:txBody>
      </p:sp>
      <p:sp>
        <p:nvSpPr>
          <p:cNvPr id="33796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B65E0AD-DBF8-3242-96F2-FCD8447873D4}" type="slidenum">
              <a:rPr lang="en-US"/>
              <a:pPr/>
              <a:t>26</a:t>
            </a:fld>
            <a:endParaRPr lang="en-US"/>
          </a:p>
        </p:txBody>
      </p:sp>
      <p:sp>
        <p:nvSpPr>
          <p:cNvPr id="3379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-76200"/>
            <a:ext cx="8229600" cy="762000"/>
          </a:xfrm>
        </p:spPr>
        <p:txBody>
          <a:bodyPr/>
          <a:lstStyle/>
          <a:p>
            <a:pPr eaLnBrk="1" hangingPunct="1"/>
            <a:r>
              <a:rPr lang="en-US"/>
              <a:t>GEM DHCAL Plans</a:t>
            </a:r>
          </a:p>
        </p:txBody>
      </p:sp>
      <p:sp>
        <p:nvSpPr>
          <p:cNvPr id="3379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6200" y="609600"/>
            <a:ext cx="8915400" cy="5791200"/>
          </a:xfrm>
        </p:spPr>
        <p:txBody>
          <a:bodyPr/>
          <a:lstStyle/>
          <a:p>
            <a:pPr marL="609600" indent="-609600" eaLnBrk="1" hangingPunct="1"/>
            <a:r>
              <a:rPr lang="en-US" sz="2400" dirty="0" smtClean="0">
                <a:latin typeface="Arial Narrow"/>
                <a:ea typeface="ＭＳ Ｐゴシック" pitchFamily="34" charset="-128"/>
                <a:cs typeface="Arial Narrow"/>
              </a:rPr>
              <a:t>Phase I </a:t>
            </a:r>
            <a:r>
              <a:rPr lang="en-US" sz="2400" dirty="0" err="1" smtClean="0">
                <a:latin typeface="Arial Narrow"/>
                <a:ea typeface="ＭＳ Ｐゴシック" pitchFamily="34" charset="-128"/>
                <a:cs typeface="Arial Narrow"/>
                <a:sym typeface="Wingdings" pitchFamily="2" charset="2"/>
              </a:rPr>
              <a:t></a:t>
            </a:r>
            <a:r>
              <a:rPr lang="en-US" sz="2400" dirty="0" smtClean="0">
                <a:latin typeface="Arial Narrow"/>
                <a:ea typeface="ＭＳ Ｐゴシック" pitchFamily="34" charset="-128"/>
                <a:cs typeface="Arial Narrow"/>
                <a:sym typeface="Wingdings" pitchFamily="2" charset="2"/>
              </a:rPr>
              <a:t> Completion of 30cm </a:t>
            </a:r>
            <a:r>
              <a:rPr lang="en-US" sz="2400" dirty="0" err="1" smtClean="0">
                <a:latin typeface="Arial Narrow"/>
                <a:ea typeface="ＭＳ Ｐゴシック" pitchFamily="34" charset="-128"/>
                <a:cs typeface="Arial Narrow"/>
                <a:sym typeface="Wingdings" pitchFamily="2" charset="2"/>
              </a:rPr>
              <a:t>x</a:t>
            </a:r>
            <a:r>
              <a:rPr lang="en-US" sz="2400" dirty="0" smtClean="0">
                <a:latin typeface="Arial Narrow"/>
                <a:ea typeface="ＭＳ Ｐゴシック" pitchFamily="34" charset="-128"/>
                <a:cs typeface="Arial Narrow"/>
                <a:sym typeface="Wingdings" pitchFamily="2" charset="2"/>
              </a:rPr>
              <a:t> 30cm characterization</a:t>
            </a:r>
            <a:endParaRPr lang="en-US" sz="2400" dirty="0" smtClean="0">
              <a:latin typeface="Arial Narrow"/>
              <a:ea typeface="ＭＳ Ｐゴシック" pitchFamily="34" charset="-128"/>
              <a:cs typeface="Arial Narrow"/>
            </a:endParaRPr>
          </a:p>
          <a:p>
            <a:pPr marL="1009650" lvl="1" indent="-609600" eaLnBrk="1" hangingPunct="1"/>
            <a:r>
              <a:rPr lang="en-US" sz="2400" dirty="0" smtClean="0">
                <a:latin typeface="Arial Narrow"/>
                <a:ea typeface="ＭＳ Ｐゴシック" pitchFamily="34" charset="-128"/>
                <a:cs typeface="Arial Narrow"/>
              </a:rPr>
              <a:t>Mid </a:t>
            </a:r>
            <a:r>
              <a:rPr lang="en-US" sz="2400" dirty="0" smtClean="0">
                <a:latin typeface="Arial Narrow"/>
                <a:ea typeface="ＭＳ Ｐゴシック" pitchFamily="34" charset="-128"/>
                <a:cs typeface="Arial Narrow"/>
              </a:rPr>
              <a:t>2010 – Early 2011: using one to three  planes of 30cm </a:t>
            </a:r>
            <a:r>
              <a:rPr lang="en-US" sz="2400" dirty="0" err="1" smtClean="0">
                <a:latin typeface="Arial Narrow"/>
                <a:ea typeface="ＭＳ Ｐゴシック" pitchFamily="34" charset="-128"/>
                <a:cs typeface="Arial Narrow"/>
              </a:rPr>
              <a:t>x</a:t>
            </a:r>
            <a:r>
              <a:rPr lang="en-US" sz="2400" dirty="0" smtClean="0">
                <a:latin typeface="Arial Narrow"/>
                <a:ea typeface="ＭＳ Ｐゴシック" pitchFamily="34" charset="-128"/>
                <a:cs typeface="Arial Narrow"/>
              </a:rPr>
              <a:t> 30cm double GEM chamber with 64 channel KPiX7 and DCAL chips</a:t>
            </a:r>
          </a:p>
          <a:p>
            <a:pPr marL="1009650" lvl="1" indent="-609600" eaLnBrk="1" hangingPunct="1"/>
            <a:r>
              <a:rPr lang="en-US" sz="2400" dirty="0" smtClean="0">
                <a:latin typeface="Arial Narrow"/>
                <a:ea typeface="ＭＳ Ｐゴシック" pitchFamily="34" charset="-128"/>
                <a:cs typeface="Arial Narrow"/>
              </a:rPr>
              <a:t>Oct. 2010: Joint Test with THGEM/</a:t>
            </a:r>
            <a:r>
              <a:rPr lang="en-US" sz="2400" dirty="0" err="1" smtClean="0">
                <a:latin typeface="Arial Narrow"/>
                <a:ea typeface="ＭＳ Ｐゴシック" pitchFamily="34" charset="-128"/>
                <a:cs typeface="Arial Narrow"/>
              </a:rPr>
              <a:t>KPiX</a:t>
            </a:r>
            <a:r>
              <a:rPr lang="en-US" sz="2400" dirty="0" smtClean="0">
                <a:latin typeface="Arial Narrow"/>
                <a:ea typeface="ＭＳ Ｐゴシック" pitchFamily="34" charset="-128"/>
                <a:cs typeface="Arial Narrow"/>
              </a:rPr>
              <a:t> at CERN (Using RD51 setup)</a:t>
            </a:r>
          </a:p>
          <a:p>
            <a:pPr marL="609600" indent="-609600" eaLnBrk="1" hangingPunct="1"/>
            <a:r>
              <a:rPr lang="en-US" sz="2400" dirty="0" smtClean="0">
                <a:latin typeface="Arial Narrow"/>
                <a:ea typeface="ＭＳ Ｐゴシック" pitchFamily="34" charset="-128"/>
                <a:cs typeface="Arial Narrow"/>
              </a:rPr>
              <a:t>Phase II </a:t>
            </a:r>
            <a:r>
              <a:rPr lang="en-US" sz="2400" dirty="0" err="1" smtClean="0">
                <a:latin typeface="Arial Narrow"/>
                <a:ea typeface="ＭＳ Ｐゴシック" pitchFamily="34" charset="-128"/>
                <a:cs typeface="Arial Narrow"/>
                <a:sym typeface="Wingdings" pitchFamily="2" charset="2"/>
              </a:rPr>
              <a:t></a:t>
            </a:r>
            <a:r>
              <a:rPr lang="en-US" sz="2400" dirty="0" smtClean="0">
                <a:latin typeface="Arial Narrow"/>
                <a:ea typeface="ＭＳ Ｐゴシック" pitchFamily="34" charset="-128"/>
                <a:cs typeface="Arial Narrow"/>
                <a:sym typeface="Wingdings" pitchFamily="2" charset="2"/>
              </a:rPr>
              <a:t> 33cm </a:t>
            </a:r>
            <a:r>
              <a:rPr lang="en-US" sz="2400" dirty="0" err="1" smtClean="0">
                <a:latin typeface="Arial Narrow"/>
                <a:ea typeface="ＭＳ Ｐゴシック" pitchFamily="34" charset="-128"/>
                <a:cs typeface="Arial Narrow"/>
                <a:sym typeface="Wingdings" pitchFamily="2" charset="2"/>
              </a:rPr>
              <a:t>x</a:t>
            </a:r>
            <a:r>
              <a:rPr lang="en-US" sz="2400" dirty="0" smtClean="0">
                <a:latin typeface="Arial Narrow"/>
                <a:ea typeface="ＭＳ Ｐゴシック" pitchFamily="34" charset="-128"/>
                <a:cs typeface="Arial Narrow"/>
                <a:sym typeface="Wingdings" pitchFamily="2" charset="2"/>
              </a:rPr>
              <a:t> 100cm unit chamber construction and characterization</a:t>
            </a:r>
            <a:endParaRPr lang="en-US" sz="2400" dirty="0" smtClean="0">
              <a:latin typeface="Arial Narrow"/>
              <a:ea typeface="ＭＳ Ｐゴシック" pitchFamily="34" charset="-128"/>
              <a:cs typeface="Arial Narrow"/>
            </a:endParaRPr>
          </a:p>
          <a:p>
            <a:pPr marL="1009650" lvl="1" indent="-609600" eaLnBrk="1" hangingPunct="1"/>
            <a:r>
              <a:rPr lang="en-US" sz="2400" dirty="0" smtClean="0">
                <a:latin typeface="Arial Narrow"/>
                <a:ea typeface="ＭＳ Ｐゴシック" pitchFamily="34" charset="-128"/>
                <a:cs typeface="Arial Narrow"/>
              </a:rPr>
              <a:t>Early 2011 – late 2011 at FTBF: Using available </a:t>
            </a:r>
            <a:r>
              <a:rPr lang="en-US" sz="2400" dirty="0" err="1" smtClean="0">
                <a:latin typeface="Arial Narrow"/>
                <a:ea typeface="ＭＳ Ｐゴシック" pitchFamily="34" charset="-128"/>
                <a:cs typeface="Arial Narrow"/>
              </a:rPr>
              <a:t>KPiX</a:t>
            </a:r>
            <a:r>
              <a:rPr lang="en-US" sz="2400" dirty="0" smtClean="0">
                <a:latin typeface="Arial Narrow"/>
                <a:ea typeface="ＭＳ Ｐゴシック" pitchFamily="34" charset="-128"/>
                <a:cs typeface="Arial Narrow"/>
              </a:rPr>
              <a:t> chips (V9?) and DCAL chips</a:t>
            </a:r>
          </a:p>
          <a:p>
            <a:pPr marL="609600" indent="-609600" eaLnBrk="1" hangingPunct="1"/>
            <a:r>
              <a:rPr lang="en-US" sz="2400" dirty="0" smtClean="0">
                <a:latin typeface="Arial Narrow"/>
                <a:ea typeface="ＭＳ Ｐゴシック" pitchFamily="34" charset="-128"/>
                <a:cs typeface="Arial Narrow"/>
              </a:rPr>
              <a:t>Phase III </a:t>
            </a:r>
            <a:r>
              <a:rPr lang="en-US" sz="2400" dirty="0" err="1" smtClean="0">
                <a:latin typeface="Arial Narrow"/>
                <a:ea typeface="ＭＳ Ｐゴシック" pitchFamily="34" charset="-128"/>
                <a:cs typeface="Arial Narrow"/>
                <a:sym typeface="Wingdings" pitchFamily="2" charset="2"/>
              </a:rPr>
              <a:t></a:t>
            </a:r>
            <a:r>
              <a:rPr lang="en-US" sz="2400" dirty="0" smtClean="0">
                <a:latin typeface="Arial Narrow"/>
                <a:ea typeface="ＭＳ Ｐゴシック" pitchFamily="34" charset="-128"/>
                <a:cs typeface="Arial Narrow"/>
                <a:sym typeface="Wingdings" pitchFamily="2" charset="2"/>
              </a:rPr>
              <a:t> 100cm </a:t>
            </a:r>
            <a:r>
              <a:rPr lang="en-US" sz="2400" dirty="0" err="1" smtClean="0">
                <a:latin typeface="Arial Narrow"/>
                <a:ea typeface="ＭＳ Ｐゴシック" pitchFamily="34" charset="-128"/>
                <a:cs typeface="Arial Narrow"/>
                <a:sym typeface="Wingdings" pitchFamily="2" charset="2"/>
              </a:rPr>
              <a:t>x</a:t>
            </a:r>
            <a:r>
              <a:rPr lang="en-US" sz="2400" dirty="0" smtClean="0">
                <a:latin typeface="Arial Narrow"/>
                <a:ea typeface="ＭＳ Ｐゴシック" pitchFamily="34" charset="-128"/>
                <a:cs typeface="Arial Narrow"/>
                <a:sym typeface="Wingdings" pitchFamily="2" charset="2"/>
              </a:rPr>
              <a:t> 100cm plane GEM DHCAL performances in the CALICE stack </a:t>
            </a:r>
            <a:endParaRPr lang="en-US" sz="2400" dirty="0" smtClean="0">
              <a:latin typeface="Arial Narrow"/>
              <a:ea typeface="ＭＳ Ｐゴシック" pitchFamily="34" charset="-128"/>
              <a:cs typeface="Arial Narrow"/>
              <a:sym typeface="Wingdings" pitchFamily="2" charset="2"/>
            </a:endParaRPr>
          </a:p>
          <a:p>
            <a:pPr marL="1009650" lvl="1" indent="-609600" eaLnBrk="1" hangingPunct="1"/>
            <a:r>
              <a:rPr lang="en-US" sz="2400" dirty="0" smtClean="0">
                <a:latin typeface="Arial Narrow"/>
                <a:ea typeface="ＭＳ Ｐゴシック" pitchFamily="34" charset="-128"/>
                <a:cs typeface="Arial Narrow"/>
              </a:rPr>
              <a:t>Late</a:t>
            </a:r>
            <a:r>
              <a:rPr lang="en-US" sz="2400" dirty="0" smtClean="0">
                <a:latin typeface="Arial Narrow"/>
                <a:ea typeface="ＭＳ Ｐゴシック" pitchFamily="34" charset="-128"/>
                <a:cs typeface="Arial Narrow"/>
              </a:rPr>
              <a:t> </a:t>
            </a:r>
            <a:r>
              <a:rPr lang="en-US" sz="2400" dirty="0" smtClean="0">
                <a:latin typeface="Arial Narrow"/>
                <a:ea typeface="ＭＳ Ｐゴシック" pitchFamily="34" charset="-128"/>
                <a:cs typeface="Arial Narrow"/>
              </a:rPr>
              <a:t>2011 –</a:t>
            </a:r>
            <a:r>
              <a:rPr lang="en-US" sz="2400" dirty="0" smtClean="0">
                <a:latin typeface="Arial Narrow"/>
                <a:ea typeface="ＭＳ Ｐゴシック" pitchFamily="34" charset="-128"/>
                <a:cs typeface="Arial Narrow"/>
              </a:rPr>
              <a:t> </a:t>
            </a:r>
            <a:r>
              <a:rPr lang="en-US" sz="2400" dirty="0" smtClean="0">
                <a:latin typeface="Arial Narrow"/>
                <a:ea typeface="ＭＳ Ｐゴシック" pitchFamily="34" charset="-128"/>
                <a:cs typeface="Arial Narrow"/>
              </a:rPr>
              <a:t>Late</a:t>
            </a:r>
            <a:r>
              <a:rPr lang="en-US" sz="2400" dirty="0" smtClean="0">
                <a:latin typeface="Arial Narrow"/>
                <a:ea typeface="ＭＳ Ｐゴシック" pitchFamily="34" charset="-128"/>
                <a:cs typeface="Arial Narrow"/>
              </a:rPr>
              <a:t> </a:t>
            </a:r>
            <a:r>
              <a:rPr lang="en-US" sz="2400" dirty="0" smtClean="0">
                <a:latin typeface="Arial Narrow"/>
                <a:ea typeface="ＭＳ Ｐゴシック" pitchFamily="34" charset="-128"/>
                <a:cs typeface="Arial Narrow"/>
              </a:rPr>
              <a:t>2012 at </a:t>
            </a:r>
            <a:r>
              <a:rPr lang="en-US" sz="2400" dirty="0" err="1" smtClean="0">
                <a:latin typeface="Arial Narrow"/>
                <a:ea typeface="ＭＳ Ｐゴシック" pitchFamily="34" charset="-128"/>
                <a:cs typeface="Arial Narrow"/>
              </a:rPr>
              <a:t>Fermilab’s</a:t>
            </a:r>
            <a:r>
              <a:rPr lang="en-US" sz="2400" dirty="0" smtClean="0">
                <a:latin typeface="Arial Narrow"/>
                <a:ea typeface="ＭＳ Ｐゴシック" pitchFamily="34" charset="-128"/>
                <a:cs typeface="Arial Narrow"/>
              </a:rPr>
              <a:t> FTBF </a:t>
            </a:r>
            <a:r>
              <a:rPr lang="en-US" sz="2400" i="1" dirty="0" smtClean="0">
                <a:latin typeface="Arial Narrow"/>
                <a:ea typeface="ＭＳ Ｐゴシック" pitchFamily="34" charset="-128"/>
                <a:cs typeface="Arial Narrow"/>
              </a:rPr>
              <a:t>or CERN</a:t>
            </a:r>
          </a:p>
          <a:p>
            <a:pPr marL="1009650" lvl="1" indent="-609600" eaLnBrk="1" hangingPunct="1"/>
            <a:r>
              <a:rPr lang="en-US" sz="2400" dirty="0" smtClean="0">
                <a:latin typeface="Arial Narrow"/>
                <a:ea typeface="ＭＳ Ｐゴシック" pitchFamily="34" charset="-128"/>
                <a:cs typeface="Arial Narrow"/>
              </a:rPr>
              <a:t>Five 100cm </a:t>
            </a:r>
            <a:r>
              <a:rPr lang="en-US" sz="2400" dirty="0" err="1" smtClean="0">
                <a:latin typeface="Arial Narrow"/>
                <a:ea typeface="ＭＳ Ｐゴシック" pitchFamily="34" charset="-128"/>
                <a:cs typeface="Arial Narrow"/>
              </a:rPr>
              <a:t>x</a:t>
            </a:r>
            <a:r>
              <a:rPr lang="en-US" sz="2400" dirty="0" smtClean="0">
                <a:latin typeface="Arial Narrow"/>
                <a:ea typeface="ＭＳ Ｐゴシック" pitchFamily="34" charset="-128"/>
                <a:cs typeface="Arial Narrow"/>
              </a:rPr>
              <a:t> 100cm planes inserted into existing CALICE calorimeter stack and run with either Si/W or </a:t>
            </a:r>
            <a:r>
              <a:rPr lang="en-US" sz="2400" dirty="0" err="1" smtClean="0">
                <a:latin typeface="Arial Narrow"/>
                <a:ea typeface="ＭＳ Ｐゴシック" pitchFamily="34" charset="-128"/>
                <a:cs typeface="Arial Narrow"/>
              </a:rPr>
              <a:t>Sci</a:t>
            </a:r>
            <a:r>
              <a:rPr lang="en-US" sz="2400" dirty="0" smtClean="0">
                <a:latin typeface="Arial Narrow"/>
                <a:ea typeface="ＭＳ Ｐゴシック" pitchFamily="34" charset="-128"/>
                <a:cs typeface="Arial Narrow"/>
              </a:rPr>
              <a:t>/W </a:t>
            </a:r>
            <a:r>
              <a:rPr lang="en-US" sz="2400" dirty="0" err="1" smtClean="0">
                <a:latin typeface="Arial Narrow"/>
                <a:ea typeface="ＭＳ Ｐゴシック" pitchFamily="34" charset="-128"/>
                <a:cs typeface="Arial Narrow"/>
              </a:rPr>
              <a:t>ECALs</a:t>
            </a:r>
            <a:r>
              <a:rPr lang="en-US" sz="2400" dirty="0" smtClean="0">
                <a:latin typeface="Arial Narrow"/>
                <a:ea typeface="ＭＳ Ｐゴシック" pitchFamily="34" charset="-128"/>
                <a:cs typeface="Arial Narrow"/>
              </a:rPr>
              <a:t>, and RPC or other technology planes in the remaining HCAL 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7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37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37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37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37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37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37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37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8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>
          <a:xfrm>
            <a:off x="457200" y="46037"/>
            <a:ext cx="8229600" cy="792163"/>
          </a:xfrm>
        </p:spPr>
        <p:txBody>
          <a:bodyPr/>
          <a:lstStyle/>
          <a:p>
            <a:r>
              <a:rPr lang="en-US" sz="5400" dirty="0" smtClean="0"/>
              <a:t>Summary</a:t>
            </a:r>
          </a:p>
        </p:txBody>
      </p:sp>
      <p:sp>
        <p:nvSpPr>
          <p:cNvPr id="37891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534400" cy="5257800"/>
          </a:xfrm>
        </p:spPr>
        <p:txBody>
          <a:bodyPr/>
          <a:lstStyle/>
          <a:p>
            <a:r>
              <a:rPr lang="en-US" sz="2400" dirty="0" smtClean="0"/>
              <a:t>Steady progress has been made reading out 30cmx30cm GEM prototype chambers with 64 channel </a:t>
            </a:r>
            <a:r>
              <a:rPr lang="en-US" sz="2400" dirty="0" err="1" smtClean="0"/>
              <a:t>KPiX</a:t>
            </a:r>
            <a:r>
              <a:rPr lang="en-US" sz="2400" dirty="0" smtClean="0"/>
              <a:t> v7 chips</a:t>
            </a:r>
            <a:endParaRPr lang="en-US" sz="2000" dirty="0" smtClean="0"/>
          </a:p>
          <a:p>
            <a:pPr lvl="1"/>
            <a:r>
              <a:rPr lang="en-US" sz="2000" dirty="0" smtClean="0"/>
              <a:t>Observed clean characteristic peaks from Fe</a:t>
            </a:r>
            <a:r>
              <a:rPr lang="en-US" sz="2000" baseline="30000" dirty="0" smtClean="0"/>
              <a:t>55</a:t>
            </a:r>
            <a:r>
              <a:rPr lang="en-US" sz="2000" dirty="0" smtClean="0"/>
              <a:t> and Ru</a:t>
            </a:r>
            <a:r>
              <a:rPr lang="en-US" sz="2000" baseline="30000" dirty="0" smtClean="0"/>
              <a:t>106</a:t>
            </a:r>
            <a:r>
              <a:rPr lang="en-US" sz="2000" dirty="0" smtClean="0"/>
              <a:t> sources as well as cosmic ray </a:t>
            </a:r>
            <a:r>
              <a:rPr lang="en-US" sz="2000" dirty="0" err="1" smtClean="0"/>
              <a:t>muons</a:t>
            </a:r>
            <a:endParaRPr lang="en-US" sz="2000" dirty="0" smtClean="0"/>
          </a:p>
          <a:p>
            <a:pPr lvl="1"/>
            <a:r>
              <a:rPr lang="en-US" sz="2000" dirty="0" smtClean="0"/>
              <a:t>Getting ready to beam test these chambers</a:t>
            </a:r>
          </a:p>
          <a:p>
            <a:pPr lvl="1"/>
            <a:r>
              <a:rPr lang="en-US" sz="2000" dirty="0" smtClean="0"/>
              <a:t>Higher channel count (512 channel) </a:t>
            </a:r>
            <a:r>
              <a:rPr lang="en-US" sz="2000" dirty="0" err="1" smtClean="0"/>
              <a:t>KPiX</a:t>
            </a:r>
            <a:r>
              <a:rPr lang="en-US" sz="2000" dirty="0" smtClean="0"/>
              <a:t> V9 chips available</a:t>
            </a:r>
          </a:p>
          <a:p>
            <a:pPr lvl="1"/>
            <a:r>
              <a:rPr lang="en-US" sz="2000" dirty="0" smtClean="0"/>
              <a:t>Pressure dependence measured and data corrected</a:t>
            </a:r>
          </a:p>
          <a:p>
            <a:r>
              <a:rPr lang="en-US" sz="2400" dirty="0" smtClean="0"/>
              <a:t>TGEM made a quantum jump and had a beam test at CERN </a:t>
            </a:r>
          </a:p>
          <a:p>
            <a:pPr lvl="1"/>
            <a:r>
              <a:rPr lang="en-US" sz="2000" dirty="0" smtClean="0"/>
              <a:t>Will have another one in Oct. 2010 </a:t>
            </a:r>
            <a:r>
              <a:rPr lang="en-US" sz="2000" dirty="0" err="1" smtClean="0">
                <a:sym typeface="Wingdings"/>
              </a:rPr>
              <a:t></a:t>
            </a:r>
            <a:r>
              <a:rPr lang="en-US" sz="2000" dirty="0" smtClean="0">
                <a:sym typeface="Wingdings"/>
              </a:rPr>
              <a:t> RD51 setup</a:t>
            </a:r>
            <a:endParaRPr lang="en-US" sz="2000" dirty="0" smtClean="0"/>
          </a:p>
          <a:p>
            <a:r>
              <a:rPr lang="en-US" sz="2400" dirty="0" smtClean="0"/>
              <a:t>33cmx100cm unit chamber construction proceeding</a:t>
            </a:r>
          </a:p>
          <a:p>
            <a:pPr lvl="1"/>
            <a:r>
              <a:rPr lang="en-US" sz="2000" dirty="0" smtClean="0">
                <a:cs typeface="ＭＳ Ｐゴシック" charset="-128"/>
              </a:rPr>
              <a:t>First 5 foils of 33cmx100cm</a:t>
            </a:r>
            <a:r>
              <a:rPr lang="en-US" sz="2000" dirty="0" smtClean="0">
                <a:cs typeface="ＭＳ Ｐゴシック" charset="-128"/>
                <a:sym typeface="Wingdings" charset="2"/>
              </a:rPr>
              <a:t> delivered and one HV tested</a:t>
            </a:r>
          </a:p>
          <a:p>
            <a:r>
              <a:rPr lang="en-US" sz="2400" dirty="0" smtClean="0"/>
              <a:t>Mechanical design being worked out for constructing</a:t>
            </a:r>
            <a:r>
              <a:rPr lang="en-US" sz="2400" dirty="0" smtClean="0"/>
              <a:t> 33cmx100cm unit chambers and 1mx1m </a:t>
            </a:r>
            <a:r>
              <a:rPr lang="en-US" sz="2400" dirty="0" smtClean="0"/>
              <a:t>planes for DHCAL testing</a:t>
            </a:r>
          </a:p>
        </p:txBody>
      </p:sp>
      <p:sp>
        <p:nvSpPr>
          <p:cNvPr id="3789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Sept. 24, 2010</a:t>
            </a:r>
          </a:p>
        </p:txBody>
      </p:sp>
      <p:sp>
        <p:nvSpPr>
          <p:cNvPr id="3789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E8674AA-DB56-F041-A04F-C41921147003}" type="slidenum">
              <a:rPr lang="en-US" smtClean="0"/>
              <a:pPr/>
              <a:t>27</a:t>
            </a:fld>
            <a:endParaRPr lang="en-US" smtClean="0"/>
          </a:p>
        </p:txBody>
      </p:sp>
      <p:sp>
        <p:nvSpPr>
          <p:cNvPr id="37894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GEM DHCAL, J. Yu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Sept. 24, 2010</a:t>
            </a:r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94DA1BA-2C92-7A47-93BB-C3F1523CB1C4}" type="slidenum">
              <a:rPr lang="en-US"/>
              <a:pPr/>
              <a:t>3</a:t>
            </a:fld>
            <a:endParaRPr lang="en-US"/>
          </a:p>
        </p:txBody>
      </p:sp>
      <p:pic>
        <p:nvPicPr>
          <p:cNvPr id="21508" name="Picture 2" descr="GEM_double_concept"/>
          <p:cNvPicPr>
            <a:picLocks noChangeAspect="1" noChangeArrowheads="1"/>
          </p:cNvPicPr>
          <p:nvPr/>
        </p:nvPicPr>
        <p:blipFill>
          <a:blip r:embed="rId2"/>
          <a:srcRect l="8333" r="4167"/>
          <a:stretch>
            <a:fillRect/>
          </a:stretch>
        </p:blipFill>
        <p:spPr bwMode="auto">
          <a:xfrm>
            <a:off x="609600" y="1066800"/>
            <a:ext cx="4876800" cy="555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9" name="Text Box 3"/>
          <p:cNvSpPr txBox="1">
            <a:spLocks noChangeArrowheads="1"/>
          </p:cNvSpPr>
          <p:nvPr/>
        </p:nvSpPr>
        <p:spPr bwMode="auto">
          <a:xfrm>
            <a:off x="381000" y="228600"/>
            <a:ext cx="8382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>
                <a:solidFill>
                  <a:srgbClr val="A50021"/>
                </a:solidFill>
                <a:latin typeface="Arial Narrow" charset="0"/>
              </a:rPr>
              <a:t>GEM-based Digital Calorimeter Concept</a:t>
            </a:r>
          </a:p>
        </p:txBody>
      </p:sp>
      <p:sp>
        <p:nvSpPr>
          <p:cNvPr id="21510" name="Text Box 4"/>
          <p:cNvSpPr txBox="1">
            <a:spLocks noChangeArrowheads="1"/>
          </p:cNvSpPr>
          <p:nvPr/>
        </p:nvSpPr>
        <p:spPr bwMode="auto">
          <a:xfrm>
            <a:off x="2133600" y="1828800"/>
            <a:ext cx="2519363" cy="396875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rgbClr val="CC0000"/>
                </a:solidFill>
                <a:latin typeface="Arial Narrow" charset="0"/>
              </a:rPr>
              <a:t>Use Double GEM layers</a:t>
            </a:r>
          </a:p>
        </p:txBody>
      </p:sp>
      <p:sp>
        <p:nvSpPr>
          <p:cNvPr id="21511" name="Text Box 5"/>
          <p:cNvSpPr txBox="1">
            <a:spLocks noChangeArrowheads="1"/>
          </p:cNvSpPr>
          <p:nvPr/>
        </p:nvSpPr>
        <p:spPr bwMode="auto">
          <a:xfrm>
            <a:off x="882650" y="2163763"/>
            <a:ext cx="488950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7200"/>
              <a:t>{</a:t>
            </a:r>
          </a:p>
        </p:txBody>
      </p:sp>
      <p:sp>
        <p:nvSpPr>
          <p:cNvPr id="21512" name="Text Box 6"/>
          <p:cNvSpPr txBox="1">
            <a:spLocks noChangeArrowheads="1"/>
          </p:cNvSpPr>
          <p:nvPr/>
        </p:nvSpPr>
        <p:spPr bwMode="auto">
          <a:xfrm>
            <a:off x="-25400" y="2667000"/>
            <a:ext cx="1016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~6.5mm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5334000" y="2057400"/>
            <a:ext cx="3821113" cy="3886200"/>
            <a:chOff x="240" y="639"/>
            <a:chExt cx="3659" cy="2097"/>
          </a:xfrm>
        </p:grpSpPr>
        <p:pic>
          <p:nvPicPr>
            <p:cNvPr id="21517" name="Picture 8" descr="dgem_schematic"/>
            <p:cNvPicPr>
              <a:picLocks noChangeAspect="1" noChangeArrowheads="1"/>
            </p:cNvPicPr>
            <p:nvPr/>
          </p:nvPicPr>
          <p:blipFill>
            <a:blip r:embed="rId3"/>
            <a:srcRect l="18330" t="7080" r="16203" b="50443"/>
            <a:stretch>
              <a:fillRect/>
            </a:stretch>
          </p:blipFill>
          <p:spPr bwMode="auto">
            <a:xfrm>
              <a:off x="240" y="639"/>
              <a:ext cx="2496" cy="20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518" name="Text Box 9"/>
            <p:cNvSpPr txBox="1">
              <a:spLocks noChangeArrowheads="1"/>
            </p:cNvSpPr>
            <p:nvPr/>
          </p:nvSpPr>
          <p:spPr bwMode="auto">
            <a:xfrm>
              <a:off x="2832" y="672"/>
              <a:ext cx="1056" cy="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>
                  <a:latin typeface="Comic Sans MS" charset="0"/>
                </a:rPr>
                <a:t>-2100V</a:t>
              </a:r>
            </a:p>
          </p:txBody>
        </p:sp>
        <p:sp>
          <p:nvSpPr>
            <p:cNvPr id="21519" name="Text Box 10"/>
            <p:cNvSpPr txBox="1">
              <a:spLocks noChangeArrowheads="1"/>
            </p:cNvSpPr>
            <p:nvPr/>
          </p:nvSpPr>
          <p:spPr bwMode="auto">
            <a:xfrm>
              <a:off x="2785" y="1440"/>
              <a:ext cx="1103" cy="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>
                  <a:latin typeface="Comic Sans MS" charset="0"/>
                </a:rPr>
                <a:t>∆V ~400V</a:t>
              </a:r>
            </a:p>
          </p:txBody>
        </p:sp>
        <p:sp>
          <p:nvSpPr>
            <p:cNvPr id="21520" name="Rectangle 11"/>
            <p:cNvSpPr>
              <a:spLocks noChangeArrowheads="1"/>
            </p:cNvSpPr>
            <p:nvPr/>
          </p:nvSpPr>
          <p:spPr bwMode="auto">
            <a:xfrm>
              <a:off x="2784" y="1824"/>
              <a:ext cx="1115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latin typeface="Comic Sans MS" charset="0"/>
                </a:rPr>
                <a:t>∆V ~400V</a:t>
              </a:r>
            </a:p>
          </p:txBody>
        </p:sp>
        <p:sp>
          <p:nvSpPr>
            <p:cNvPr id="21521" name="Text Box 12"/>
            <p:cNvSpPr txBox="1">
              <a:spLocks noChangeArrowheads="1"/>
            </p:cNvSpPr>
            <p:nvPr/>
          </p:nvSpPr>
          <p:spPr bwMode="auto">
            <a:xfrm>
              <a:off x="2736" y="2256"/>
              <a:ext cx="528" cy="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>
                  <a:latin typeface="Comic Sans MS" charset="0"/>
                </a:rPr>
                <a:t>0V</a:t>
              </a:r>
            </a:p>
          </p:txBody>
        </p:sp>
      </p:grpSp>
      <p:sp>
        <p:nvSpPr>
          <p:cNvPr id="21514" name="Footer Placeholder 1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GEM DHCAL, J. Yu</a:t>
            </a:r>
          </a:p>
        </p:txBody>
      </p:sp>
      <p:sp>
        <p:nvSpPr>
          <p:cNvPr id="17" name="Rectangular Callout 16"/>
          <p:cNvSpPr/>
          <p:nvPr/>
        </p:nvSpPr>
        <p:spPr>
          <a:xfrm>
            <a:off x="5334000" y="2057400"/>
            <a:ext cx="3810000" cy="3429000"/>
          </a:xfrm>
          <a:prstGeom prst="wedgeRectCallout">
            <a:avLst>
              <a:gd name="adj1" fmla="val -63836"/>
              <a:gd name="adj2" fmla="val 2550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715000" y="5638800"/>
            <a:ext cx="17526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Sept. 24, 2010</a:t>
            </a:r>
          </a:p>
        </p:txBody>
      </p:sp>
      <p:sp>
        <p:nvSpPr>
          <p:cNvPr id="2253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E169DCF-7E6F-6746-8913-77F227D03A24}" type="slidenum">
              <a:rPr lang="en-US"/>
              <a:pPr/>
              <a:t>4</a:t>
            </a:fld>
            <a:endParaRPr lang="en-US"/>
          </a:p>
        </p:txBody>
      </p:sp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762000"/>
          </a:xfrm>
        </p:spPr>
        <p:txBody>
          <a:bodyPr/>
          <a:lstStyle/>
          <a:p>
            <a:pPr eaLnBrk="1" hangingPunct="1"/>
            <a:r>
              <a:rPr lang="en-US"/>
              <a:t>What have been done so far?</a:t>
            </a:r>
          </a:p>
        </p:txBody>
      </p:sp>
      <p:sp>
        <p:nvSpPr>
          <p:cNvPr id="225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38200"/>
            <a:ext cx="8305800" cy="55626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</a:pPr>
            <a:r>
              <a:rPr lang="en-US" sz="2800"/>
              <a:t>Bench tested with various source and cosmic ray</a:t>
            </a:r>
          </a:p>
          <a:p>
            <a:pPr marL="1009650" lvl="1" indent="-609600" eaLnBrk="1" hangingPunct="1">
              <a:lnSpc>
                <a:spcPct val="90000"/>
              </a:lnSpc>
            </a:pPr>
            <a:r>
              <a:rPr lang="en-US"/>
              <a:t>Used QPA02 chip based preamp</a:t>
            </a:r>
          </a:p>
          <a:p>
            <a:pPr marL="1009650" lvl="1" indent="-609600" eaLnBrk="1" hangingPunct="1">
              <a:lnSpc>
                <a:spcPct val="90000"/>
              </a:lnSpc>
            </a:pPr>
            <a:r>
              <a:rPr lang="en-US"/>
              <a:t>Verified the signal shape, responses and gain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en-US" sz="2800"/>
              <a:t>Took a beam test at a high flux electron beam</a:t>
            </a:r>
          </a:p>
          <a:p>
            <a:pPr marL="1009650" lvl="1" indent="-609600" eaLnBrk="1" hangingPunct="1">
              <a:lnSpc>
                <a:spcPct val="90000"/>
              </a:lnSpc>
            </a:pPr>
            <a:r>
              <a:rPr lang="en-US"/>
              <a:t>Prototype chamber built with 3M’s 30cmx30cm GEM</a:t>
            </a:r>
          </a:p>
          <a:p>
            <a:pPr marL="1009650" lvl="1" indent="-609600" eaLnBrk="1" hangingPunct="1">
              <a:lnSpc>
                <a:spcPct val="90000"/>
              </a:lnSpc>
            </a:pPr>
            <a:r>
              <a:rPr lang="en-US"/>
              <a:t>Used QPA02 chip based preamp</a:t>
            </a:r>
          </a:p>
          <a:p>
            <a:pPr marL="1009650" lvl="1" indent="-609600" eaLnBrk="1" hangingPunct="1">
              <a:lnSpc>
                <a:spcPct val="90000"/>
              </a:lnSpc>
            </a:pPr>
            <a:r>
              <a:rPr lang="en-US"/>
              <a:t>Verified that the chamber can survive 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en-US" sz="2800"/>
              <a:t>Took two beam tests at FNAL’s MTBF</a:t>
            </a:r>
          </a:p>
          <a:p>
            <a:pPr marL="1009650" lvl="1" indent="-609600" eaLnBrk="1" hangingPunct="1">
              <a:lnSpc>
                <a:spcPct val="90000"/>
              </a:lnSpc>
            </a:pPr>
            <a:r>
              <a:rPr lang="en-US"/>
              <a:t>Used QPA02 chip based preamp</a:t>
            </a:r>
          </a:p>
          <a:p>
            <a:pPr marL="1009650" lvl="1" indent="-609600" eaLnBrk="1" hangingPunct="1">
              <a:lnSpc>
                <a:spcPct val="90000"/>
              </a:lnSpc>
            </a:pPr>
            <a:r>
              <a:rPr lang="en-US"/>
              <a:t>8 GeV pion beams and 120GeV proton beams</a:t>
            </a:r>
          </a:p>
          <a:p>
            <a:pPr marL="1009650" lvl="1" indent="-609600" eaLnBrk="1" hangingPunct="1">
              <a:lnSpc>
                <a:spcPct val="90000"/>
              </a:lnSpc>
            </a:pPr>
            <a:r>
              <a:rPr lang="en-US"/>
              <a:t>Measured chamber responses, efficiencies and gain</a:t>
            </a:r>
          </a:p>
        </p:txBody>
      </p:sp>
      <p:sp>
        <p:nvSpPr>
          <p:cNvPr id="22534" name="Footer Placeholder 6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GEM DHCAL, J. Yu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0FDA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23554" name="Object 3"/>
          <p:cNvGraphicFramePr>
            <a:graphicFrameLocks noChangeAspect="1"/>
          </p:cNvGraphicFramePr>
          <p:nvPr/>
        </p:nvGraphicFramePr>
        <p:xfrm>
          <a:off x="838200" y="196850"/>
          <a:ext cx="7543800" cy="6661150"/>
        </p:xfrm>
        <a:graphic>
          <a:graphicData uri="http://schemas.openxmlformats.org/presentationml/2006/ole">
            <p:oleObj spid="_x0000_s23554" name="Visio" r:id="rId4" imgW="8420100" imgH="7924800" progId="">
              <p:embed/>
            </p:oleObj>
          </a:graphicData>
        </a:graphic>
      </p:graphicFrame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5715000" y="5753100"/>
            <a:ext cx="3200400" cy="7239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ts val="600"/>
              </a:spcBef>
              <a:buFont typeface="Arial" charset="0"/>
              <a:buChar char="•"/>
            </a:pPr>
            <a:r>
              <a:rPr lang="en-US">
                <a:latin typeface="Arial Narrow" charset="0"/>
              </a:rPr>
              <a:t>1024 channel 13 bit ADC chip</a:t>
            </a:r>
          </a:p>
          <a:p>
            <a:pPr>
              <a:spcBef>
                <a:spcPts val="600"/>
              </a:spcBef>
              <a:buFont typeface="Arial" charset="0"/>
              <a:buChar char="•"/>
            </a:pPr>
            <a:r>
              <a:rPr lang="en-US">
                <a:latin typeface="Arial Narrow" charset="0"/>
              </a:rPr>
              <a:t>Developed for Si/W ECAL@ SLAC</a:t>
            </a:r>
          </a:p>
        </p:txBody>
      </p:sp>
      <p:sp>
        <p:nvSpPr>
          <p:cNvPr id="23557" name="Oval 5"/>
          <p:cNvSpPr>
            <a:spLocks noChangeArrowheads="1"/>
          </p:cNvSpPr>
          <p:nvPr/>
        </p:nvSpPr>
        <p:spPr bwMode="auto">
          <a:xfrm>
            <a:off x="838200" y="1905000"/>
            <a:ext cx="609600" cy="15240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152400" y="1371600"/>
            <a:ext cx="1066800" cy="925513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DHCAL anode pad</a:t>
            </a:r>
          </a:p>
        </p:txBody>
      </p:sp>
      <p:sp>
        <p:nvSpPr>
          <p:cNvPr id="23559" name="Oval 7"/>
          <p:cNvSpPr>
            <a:spLocks noChangeArrowheads="1"/>
          </p:cNvSpPr>
          <p:nvPr/>
        </p:nvSpPr>
        <p:spPr bwMode="auto">
          <a:xfrm>
            <a:off x="1676400" y="1066800"/>
            <a:ext cx="1905000" cy="16764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60" name="Text Box 8"/>
          <p:cNvSpPr txBox="1">
            <a:spLocks noChangeArrowheads="1"/>
          </p:cNvSpPr>
          <p:nvPr/>
        </p:nvSpPr>
        <p:spPr bwMode="auto">
          <a:xfrm>
            <a:off x="2057400" y="587375"/>
            <a:ext cx="1981200" cy="7080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Dynamic gain select (GEM/Si)</a:t>
            </a:r>
          </a:p>
        </p:txBody>
      </p:sp>
      <p:sp>
        <p:nvSpPr>
          <p:cNvPr id="23561" name="Oval 9"/>
          <p:cNvSpPr>
            <a:spLocks noChangeArrowheads="1"/>
          </p:cNvSpPr>
          <p:nvPr/>
        </p:nvSpPr>
        <p:spPr bwMode="auto">
          <a:xfrm>
            <a:off x="3124200" y="2895600"/>
            <a:ext cx="2057400" cy="17526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62" name="Text Box 10"/>
          <p:cNvSpPr txBox="1">
            <a:spLocks noChangeArrowheads="1"/>
          </p:cNvSpPr>
          <p:nvPr/>
        </p:nvSpPr>
        <p:spPr bwMode="auto">
          <a:xfrm>
            <a:off x="4876800" y="4495800"/>
            <a:ext cx="1828800" cy="708025"/>
          </a:xfrm>
          <a:prstGeom prst="rect">
            <a:avLst/>
          </a:prstGeom>
          <a:noFill/>
          <a:ln w="38100">
            <a:solidFill>
              <a:srgbClr val="8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rgbClr val="800000"/>
                </a:solidFill>
                <a:latin typeface="Arial Narrow" charset="0"/>
              </a:rPr>
              <a:t>Event triggered by the ILC clock</a:t>
            </a:r>
          </a:p>
        </p:txBody>
      </p:sp>
      <p:sp>
        <p:nvSpPr>
          <p:cNvPr id="23563" name="Oval 11"/>
          <p:cNvSpPr>
            <a:spLocks noChangeArrowheads="1"/>
          </p:cNvSpPr>
          <p:nvPr/>
        </p:nvSpPr>
        <p:spPr bwMode="auto">
          <a:xfrm>
            <a:off x="1600200" y="3276600"/>
            <a:ext cx="914400" cy="6096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64" name="Text Box 12"/>
          <p:cNvSpPr txBox="1">
            <a:spLocks noChangeArrowheads="1"/>
          </p:cNvSpPr>
          <p:nvPr/>
        </p:nvSpPr>
        <p:spPr bwMode="auto">
          <a:xfrm>
            <a:off x="152400" y="3733800"/>
            <a:ext cx="1600200" cy="925513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Leakage current subtraction</a:t>
            </a:r>
          </a:p>
        </p:txBody>
      </p:sp>
      <p:sp>
        <p:nvSpPr>
          <p:cNvPr id="23565" name="Oval 13"/>
          <p:cNvSpPr>
            <a:spLocks noChangeArrowheads="1"/>
          </p:cNvSpPr>
          <p:nvPr/>
        </p:nvSpPr>
        <p:spPr bwMode="auto">
          <a:xfrm>
            <a:off x="1295400" y="4114800"/>
            <a:ext cx="1295400" cy="9906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66" name="Text Box 14"/>
          <p:cNvSpPr txBox="1">
            <a:spLocks noChangeArrowheads="1"/>
          </p:cNvSpPr>
          <p:nvPr/>
        </p:nvSpPr>
        <p:spPr bwMode="auto">
          <a:xfrm>
            <a:off x="2590800" y="4800600"/>
            <a:ext cx="1447800" cy="406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calibration</a:t>
            </a:r>
          </a:p>
        </p:txBody>
      </p:sp>
      <p:sp>
        <p:nvSpPr>
          <p:cNvPr id="23567" name="Oval 15"/>
          <p:cNvSpPr>
            <a:spLocks noChangeArrowheads="1"/>
          </p:cNvSpPr>
          <p:nvPr/>
        </p:nvSpPr>
        <p:spPr bwMode="auto">
          <a:xfrm>
            <a:off x="6172200" y="2743200"/>
            <a:ext cx="1371600" cy="8382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68" name="Text Box 16"/>
          <p:cNvSpPr txBox="1">
            <a:spLocks noChangeArrowheads="1"/>
          </p:cNvSpPr>
          <p:nvPr/>
        </p:nvSpPr>
        <p:spPr bwMode="auto">
          <a:xfrm>
            <a:off x="7391400" y="2895600"/>
            <a:ext cx="1752600" cy="1338263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Storage until end of train.</a:t>
            </a:r>
          </a:p>
          <a:p>
            <a:pPr>
              <a:spcBef>
                <a:spcPct val="50000"/>
              </a:spcBef>
            </a:pPr>
            <a:r>
              <a:rPr lang="en-US"/>
              <a:t>Pipeline depth presently is 4</a:t>
            </a:r>
          </a:p>
        </p:txBody>
      </p:sp>
      <p:sp>
        <p:nvSpPr>
          <p:cNvPr id="23569" name="Oval 17"/>
          <p:cNvSpPr>
            <a:spLocks noChangeArrowheads="1"/>
          </p:cNvSpPr>
          <p:nvPr/>
        </p:nvSpPr>
        <p:spPr bwMode="auto">
          <a:xfrm>
            <a:off x="5867400" y="1066800"/>
            <a:ext cx="1143000" cy="10668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70" name="Text Box 18"/>
          <p:cNvSpPr txBox="1">
            <a:spLocks noChangeArrowheads="1"/>
          </p:cNvSpPr>
          <p:nvPr/>
        </p:nvSpPr>
        <p:spPr bwMode="auto">
          <a:xfrm>
            <a:off x="4876800" y="1219200"/>
            <a:ext cx="990600" cy="7112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13 bit A/D</a:t>
            </a:r>
          </a:p>
        </p:txBody>
      </p:sp>
      <p:sp>
        <p:nvSpPr>
          <p:cNvPr id="23571" name="Text Box 19"/>
          <p:cNvSpPr txBox="1">
            <a:spLocks noChangeArrowheads="1"/>
          </p:cNvSpPr>
          <p:nvPr/>
        </p:nvSpPr>
        <p:spPr bwMode="auto">
          <a:xfrm>
            <a:off x="1752600" y="0"/>
            <a:ext cx="5562600" cy="52387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0000"/>
                </a:solidFill>
                <a:latin typeface="Arial Narrow" charset="0"/>
              </a:rPr>
              <a:t>KPiX Analog Readout for GEM DHCAL</a:t>
            </a:r>
          </a:p>
        </p:txBody>
      </p:sp>
      <p:sp>
        <p:nvSpPr>
          <p:cNvPr id="20" name="Right Arrow 19"/>
          <p:cNvSpPr/>
          <p:nvPr/>
        </p:nvSpPr>
        <p:spPr>
          <a:xfrm>
            <a:off x="6858000" y="4648200"/>
            <a:ext cx="457200" cy="304800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3573" name="Text Box 10"/>
          <p:cNvSpPr txBox="1">
            <a:spLocks noChangeArrowheads="1"/>
          </p:cNvSpPr>
          <p:nvPr/>
        </p:nvSpPr>
        <p:spPr bwMode="auto">
          <a:xfrm>
            <a:off x="7391400" y="4314825"/>
            <a:ext cx="1676400" cy="1323975"/>
          </a:xfrm>
          <a:prstGeom prst="rect">
            <a:avLst/>
          </a:prstGeom>
          <a:noFill/>
          <a:ln w="38100">
            <a:solidFill>
              <a:srgbClr val="8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rgbClr val="800000"/>
                </a:solidFill>
                <a:latin typeface="Arial Narrow" charset="0"/>
              </a:rPr>
              <a:t>New version equipped with self and ext. trigger</a:t>
            </a:r>
          </a:p>
        </p:txBody>
      </p:sp>
      <p:sp>
        <p:nvSpPr>
          <p:cNvPr id="23574" name="Date Placeholder 2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Sept. 24, 2010</a:t>
            </a:r>
          </a:p>
        </p:txBody>
      </p:sp>
      <p:sp>
        <p:nvSpPr>
          <p:cNvPr id="23575" name="Slide Number Placeholder 2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8B80169-F00C-F741-8C36-686AB54CE68E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23576" name="Footer Placeholder 2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GEM DHCAL, J. Yu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GEM_KPiX_Int_FPGA_Board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23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457200" y="0"/>
            <a:ext cx="8382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>
                <a:solidFill>
                  <a:srgbClr val="800000"/>
                </a:solidFill>
                <a:latin typeface="Arial Narrow" charset="0"/>
              </a:rPr>
              <a:t>GEM-DHCAL/KPiX boards with Interface and FPGA boards</a:t>
            </a:r>
          </a:p>
        </p:txBody>
      </p:sp>
      <p:sp>
        <p:nvSpPr>
          <p:cNvPr id="2560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Sept. 24, 2010</a:t>
            </a:r>
          </a:p>
        </p:txBody>
      </p:sp>
      <p:sp>
        <p:nvSpPr>
          <p:cNvPr id="2560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EF5A349-DC98-6A4E-B433-5506BF57BB7F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25606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GEM DHCAL, J. Yu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3" descr="E:\UTA Research\Temp\어치\IMG_0184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" y="428625"/>
            <a:ext cx="7524750" cy="564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Picture 2" descr="E:\UTA Research\Temp\어치\IMG_0186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00" y="4857750"/>
            <a:ext cx="2711450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4" descr="E:\UTA Research\Temp\어치\IMG_0190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0750" y="142875"/>
            <a:ext cx="2184400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Picture 7" descr="E:\UTA Research\Temp\어치\IMG_0185a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71563" y="4429125"/>
            <a:ext cx="2416175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타원 9"/>
          <p:cNvSpPr/>
          <p:nvPr/>
        </p:nvSpPr>
        <p:spPr>
          <a:xfrm rot="2499731">
            <a:off x="1057275" y="3170238"/>
            <a:ext cx="1428750" cy="71437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ko-KR" altLang="en-US">
              <a:solidFill>
                <a:srgbClr val="FFFFFF"/>
              </a:solidFill>
              <a:ea typeface="맑은 고딕" charset="0"/>
              <a:cs typeface="맑은 고딕" charset="0"/>
            </a:endParaRPr>
          </a:p>
        </p:txBody>
      </p:sp>
      <p:sp>
        <p:nvSpPr>
          <p:cNvPr id="11" name="아래쪽 화살표 10"/>
          <p:cNvSpPr/>
          <p:nvPr/>
        </p:nvSpPr>
        <p:spPr>
          <a:xfrm>
            <a:off x="1928813" y="4071938"/>
            <a:ext cx="214312" cy="357187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ko-KR" altLang="en-US">
              <a:solidFill>
                <a:srgbClr val="FFFFFF"/>
              </a:solidFill>
              <a:ea typeface="맑은 고딕" charset="0"/>
              <a:cs typeface="맑은 고딕" charset="0"/>
            </a:endParaRPr>
          </a:p>
        </p:txBody>
      </p:sp>
      <p:sp>
        <p:nvSpPr>
          <p:cNvPr id="28680" name="TextBox 11"/>
          <p:cNvSpPr txBox="1">
            <a:spLocks noChangeArrowheads="1"/>
          </p:cNvSpPr>
          <p:nvPr/>
        </p:nvSpPr>
        <p:spPr bwMode="auto">
          <a:xfrm>
            <a:off x="1143000" y="5357813"/>
            <a:ext cx="1200150" cy="369887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ko-KR" b="1">
                <a:latin typeface="Times New Roman" charset="0"/>
                <a:ea typeface="Times New Roman" charset="0"/>
                <a:cs typeface="Times New Roman" charset="0"/>
              </a:rPr>
              <a:t>HV power</a:t>
            </a:r>
            <a:endParaRPr lang="ko-KR" altLang="en-US" b="1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28681" name="TextBox 12"/>
          <p:cNvSpPr txBox="1">
            <a:spLocks noChangeArrowheads="1"/>
          </p:cNvSpPr>
          <p:nvPr/>
        </p:nvSpPr>
        <p:spPr bwMode="auto">
          <a:xfrm>
            <a:off x="2714625" y="6143625"/>
            <a:ext cx="1524000" cy="369888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ko-KR" b="1">
                <a:latin typeface="Times New Roman" charset="0"/>
                <a:ea typeface="Times New Roman" charset="0"/>
                <a:cs typeface="Times New Roman" charset="0"/>
              </a:rPr>
              <a:t>Analog signal</a:t>
            </a:r>
            <a:endParaRPr lang="ko-KR" altLang="en-US" b="1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28682" name="TextBox 13"/>
          <p:cNvSpPr txBox="1">
            <a:spLocks noChangeArrowheads="1"/>
          </p:cNvSpPr>
          <p:nvPr/>
        </p:nvSpPr>
        <p:spPr bwMode="auto">
          <a:xfrm>
            <a:off x="6929438" y="214313"/>
            <a:ext cx="1190625" cy="369887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ko-KR" b="1">
                <a:latin typeface="Times New Roman" charset="0"/>
                <a:ea typeface="Times New Roman" charset="0"/>
                <a:cs typeface="Times New Roman" charset="0"/>
              </a:rPr>
              <a:t>Gas outlet</a:t>
            </a:r>
            <a:endParaRPr lang="ko-KR" altLang="en-US" b="1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28683" name="TextBox 14"/>
          <p:cNvSpPr txBox="1">
            <a:spLocks noChangeArrowheads="1"/>
          </p:cNvSpPr>
          <p:nvPr/>
        </p:nvSpPr>
        <p:spPr bwMode="auto">
          <a:xfrm>
            <a:off x="6429375" y="6072188"/>
            <a:ext cx="1152525" cy="369887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ko-KR" b="1">
                <a:latin typeface="Times New Roman" charset="0"/>
                <a:ea typeface="Times New Roman" charset="0"/>
                <a:cs typeface="Times New Roman" charset="0"/>
              </a:rPr>
              <a:t>LV power</a:t>
            </a:r>
            <a:endParaRPr lang="ko-KR" altLang="en-US" b="1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28684" name="TextBox 15"/>
          <p:cNvSpPr txBox="1">
            <a:spLocks noChangeArrowheads="1"/>
          </p:cNvSpPr>
          <p:nvPr/>
        </p:nvSpPr>
        <p:spPr bwMode="auto">
          <a:xfrm>
            <a:off x="7715250" y="5000625"/>
            <a:ext cx="1230313" cy="369888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ko-KR" b="1">
                <a:latin typeface="Times New Roman" charset="0"/>
                <a:ea typeface="Times New Roman" charset="0"/>
                <a:cs typeface="Times New Roman" charset="0"/>
              </a:rPr>
              <a:t>Data cable</a:t>
            </a:r>
            <a:endParaRPr lang="ko-KR" altLang="en-US" b="1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28685" name="TextBox 17"/>
          <p:cNvSpPr txBox="1">
            <a:spLocks noChangeArrowheads="1"/>
          </p:cNvSpPr>
          <p:nvPr/>
        </p:nvSpPr>
        <p:spPr bwMode="auto">
          <a:xfrm>
            <a:off x="714375" y="571500"/>
            <a:ext cx="1003300" cy="369888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ko-KR" b="1">
                <a:latin typeface="Times New Roman" charset="0"/>
                <a:ea typeface="Times New Roman" charset="0"/>
                <a:cs typeface="Times New Roman" charset="0"/>
              </a:rPr>
              <a:t>Top side</a:t>
            </a:r>
            <a:endParaRPr lang="ko-KR" altLang="en-US" b="1">
              <a:latin typeface="Times New Roman" charset="0"/>
              <a:ea typeface="Times New Roman" charset="0"/>
              <a:cs typeface="Times New Roman" charset="0"/>
            </a:endParaRPr>
          </a:p>
        </p:txBody>
      </p:sp>
      <p:cxnSp>
        <p:nvCxnSpPr>
          <p:cNvPr id="20" name="직선 화살표 연결선 19"/>
          <p:cNvCxnSpPr/>
          <p:nvPr/>
        </p:nvCxnSpPr>
        <p:spPr>
          <a:xfrm rot="16200000" flipV="1">
            <a:off x="3000375" y="6000750"/>
            <a:ext cx="357188" cy="7143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타원 20"/>
          <p:cNvSpPr/>
          <p:nvPr/>
        </p:nvSpPr>
        <p:spPr>
          <a:xfrm rot="2137079">
            <a:off x="5830888" y="3336925"/>
            <a:ext cx="785812" cy="1143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ko-KR" altLang="en-US">
              <a:solidFill>
                <a:srgbClr val="FFFFFF"/>
              </a:solidFill>
              <a:ea typeface="맑은 고딕" charset="0"/>
              <a:cs typeface="맑은 고딕" charset="0"/>
            </a:endParaRPr>
          </a:p>
        </p:txBody>
      </p:sp>
      <p:sp>
        <p:nvSpPr>
          <p:cNvPr id="22" name="타원 21"/>
          <p:cNvSpPr/>
          <p:nvPr/>
        </p:nvSpPr>
        <p:spPr>
          <a:xfrm>
            <a:off x="5143500" y="1571625"/>
            <a:ext cx="357188" cy="35718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ko-KR" altLang="en-US">
              <a:solidFill>
                <a:srgbClr val="FFFFFF"/>
              </a:solidFill>
              <a:ea typeface="맑은 고딕" charset="0"/>
              <a:cs typeface="맑은 고딕" charset="0"/>
            </a:endParaRPr>
          </a:p>
        </p:txBody>
      </p:sp>
      <p:cxnSp>
        <p:nvCxnSpPr>
          <p:cNvPr id="24" name="직선 화살표 연결선 23"/>
          <p:cNvCxnSpPr/>
          <p:nvPr/>
        </p:nvCxnSpPr>
        <p:spPr>
          <a:xfrm flipV="1">
            <a:off x="5500688" y="1357313"/>
            <a:ext cx="500062" cy="357187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화살표 연결선 26"/>
          <p:cNvCxnSpPr/>
          <p:nvPr/>
        </p:nvCxnSpPr>
        <p:spPr>
          <a:xfrm rot="16200000" flipH="1">
            <a:off x="6393657" y="4393406"/>
            <a:ext cx="571500" cy="357187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691" name="Date Placeholder 18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Sept. 24, 2010</a:t>
            </a:r>
            <a:endParaRPr lang="en-US" altLang="ko-KR" smtClean="0"/>
          </a:p>
        </p:txBody>
      </p:sp>
      <p:sp>
        <p:nvSpPr>
          <p:cNvPr id="28692" name="Slide Number Placeholder 2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90AA276-6E11-F94F-9D87-0D8A810AAB7B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28693" name="Footer Placeholder 2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ko-KR" smtClean="0"/>
              <a:t>GEM DHCAL, J. Yu</a:t>
            </a:r>
            <a:endParaRPr lang="en-US" smtClean="0"/>
          </a:p>
        </p:txBody>
      </p:sp>
      <p:pic>
        <p:nvPicPr>
          <p:cNvPr id="28694" name="Picture 35" descr="E:\UTA Research\Photos\2009_06_02\IMG_0276a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2940050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95" name="TextBox 24"/>
          <p:cNvSpPr txBox="1">
            <a:spLocks noChangeArrowheads="1"/>
          </p:cNvSpPr>
          <p:nvPr/>
        </p:nvSpPr>
        <p:spPr bwMode="auto">
          <a:xfrm>
            <a:off x="0" y="0"/>
            <a:ext cx="18415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b="1">
                <a:solidFill>
                  <a:schemeClr val="bg1"/>
                </a:solidFill>
              </a:rPr>
              <a:t>Fe55 Source Signal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62600" y="3886200"/>
            <a:ext cx="3200400" cy="301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5438" y="3459163"/>
            <a:ext cx="4932362" cy="278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2" name="TextBox 10"/>
          <p:cNvSpPr txBox="1">
            <a:spLocks noChangeArrowheads="1"/>
          </p:cNvSpPr>
          <p:nvPr/>
        </p:nvSpPr>
        <p:spPr bwMode="auto">
          <a:xfrm>
            <a:off x="2514600" y="1382713"/>
            <a:ext cx="762000" cy="369887"/>
          </a:xfrm>
          <a:prstGeom prst="rect">
            <a:avLst/>
          </a:prstGeom>
          <a:solidFill>
            <a:srgbClr val="FFFFCC"/>
          </a:solidFill>
          <a:ln w="38100">
            <a:solidFill>
              <a:srgbClr val="CC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Fe</a:t>
            </a:r>
            <a:r>
              <a:rPr lang="en-US" b="1" baseline="30000">
                <a:solidFill>
                  <a:srgbClr val="FF0000"/>
                </a:solidFill>
              </a:rPr>
              <a:t>55</a:t>
            </a:r>
          </a:p>
        </p:txBody>
      </p:sp>
      <p:sp>
        <p:nvSpPr>
          <p:cNvPr id="29703" name="TextBox 11"/>
          <p:cNvSpPr txBox="1">
            <a:spLocks noChangeArrowheads="1"/>
          </p:cNvSpPr>
          <p:nvPr/>
        </p:nvSpPr>
        <p:spPr bwMode="auto">
          <a:xfrm>
            <a:off x="2590800" y="3886200"/>
            <a:ext cx="762000" cy="369888"/>
          </a:xfrm>
          <a:prstGeom prst="rect">
            <a:avLst/>
          </a:prstGeom>
          <a:solidFill>
            <a:srgbClr val="FFFFCC"/>
          </a:solidFill>
          <a:ln w="38100">
            <a:solidFill>
              <a:srgbClr val="CC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Ru</a:t>
            </a:r>
            <a:r>
              <a:rPr lang="en-US" b="1" baseline="30000">
                <a:solidFill>
                  <a:srgbClr val="FF0000"/>
                </a:solidFill>
              </a:rPr>
              <a:t>106</a:t>
            </a:r>
          </a:p>
        </p:txBody>
      </p:sp>
      <p:sp>
        <p:nvSpPr>
          <p:cNvPr id="29704" name="TextBox 12"/>
          <p:cNvSpPr txBox="1">
            <a:spLocks noChangeArrowheads="1"/>
          </p:cNvSpPr>
          <p:nvPr/>
        </p:nvSpPr>
        <p:spPr bwMode="auto">
          <a:xfrm>
            <a:off x="2362200" y="4343400"/>
            <a:ext cx="25908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/>
              <a:t>Good conformation to characteristic Minimum Ionizing Landau fit</a:t>
            </a:r>
          </a:p>
        </p:txBody>
      </p:sp>
      <p:sp>
        <p:nvSpPr>
          <p:cNvPr id="29705" name="Date Placeholder 1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Sept. 24, 2010</a:t>
            </a:r>
          </a:p>
        </p:txBody>
      </p:sp>
      <p:sp>
        <p:nvSpPr>
          <p:cNvPr id="29706" name="Slide Number Placeholder 1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2A2CBB0-DD0E-E049-90EE-79A886058175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29707" name="Footer Placeholder 1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GEM DHCAL, J. Yu</a:t>
            </a:r>
          </a:p>
        </p:txBody>
      </p:sp>
      <p:sp>
        <p:nvSpPr>
          <p:cNvPr id="21" name="Rectangle 20"/>
          <p:cNvSpPr/>
          <p:nvPr/>
        </p:nvSpPr>
        <p:spPr>
          <a:xfrm>
            <a:off x="6781800" y="4267200"/>
            <a:ext cx="6096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29709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75" y="609600"/>
            <a:ext cx="3857625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10" name="제목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68363"/>
          </a:xfrm>
        </p:spPr>
        <p:txBody>
          <a:bodyPr/>
          <a:lstStyle/>
          <a:p>
            <a:r>
              <a:rPr lang="en-US" altLang="ko-KR" smtClean="0">
                <a:ea typeface="Times New Roman" charset="0"/>
                <a:cs typeface="Times New Roman" charset="0"/>
              </a:rPr>
              <a:t>GEM+kPiX Fe</a:t>
            </a:r>
            <a:r>
              <a:rPr lang="en-US" altLang="ko-KR" baseline="30000" smtClean="0">
                <a:ea typeface="Times New Roman" charset="0"/>
                <a:cs typeface="Times New Roman" charset="0"/>
              </a:rPr>
              <a:t>55</a:t>
            </a:r>
            <a:r>
              <a:rPr lang="en-US" altLang="ko-KR" smtClean="0">
                <a:ea typeface="Times New Roman" charset="0"/>
                <a:cs typeface="Times New Roman" charset="0"/>
              </a:rPr>
              <a:t> and Ru</a:t>
            </a:r>
            <a:r>
              <a:rPr lang="en-US" altLang="ko-KR" baseline="30000" smtClean="0">
                <a:ea typeface="Times New Roman" charset="0"/>
                <a:cs typeface="Times New Roman" charset="0"/>
              </a:rPr>
              <a:t>106</a:t>
            </a:r>
            <a:r>
              <a:rPr lang="en-US" altLang="ko-KR" smtClean="0">
                <a:ea typeface="Times New Roman" charset="0"/>
                <a:cs typeface="Times New Roman" charset="0"/>
              </a:rPr>
              <a:t> Spectra</a:t>
            </a:r>
            <a:endParaRPr lang="ko-KR" altLang="en-US" smtClean="0">
              <a:ea typeface="Times New Roman" charset="0"/>
              <a:cs typeface="Times New Roman" charset="0"/>
            </a:endParaRPr>
          </a:p>
        </p:txBody>
      </p:sp>
      <p:pic>
        <p:nvPicPr>
          <p:cNvPr id="15" name="Picture 3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" y="762000"/>
            <a:ext cx="49530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제목 1"/>
          <p:cNvSpPr>
            <a:spLocks noGrp="1"/>
          </p:cNvSpPr>
          <p:nvPr>
            <p:ph type="title"/>
          </p:nvPr>
        </p:nvSpPr>
        <p:spPr>
          <a:xfrm>
            <a:off x="790575" y="71438"/>
            <a:ext cx="7591425" cy="654050"/>
          </a:xfrm>
        </p:spPr>
        <p:txBody>
          <a:bodyPr/>
          <a:lstStyle/>
          <a:p>
            <a:r>
              <a:rPr lang="en-US" altLang="ko-KR" sz="4400" b="1" smtClean="0">
                <a:latin typeface="Arial Narrow" charset="0"/>
                <a:ea typeface="Times New Roman" charset="0"/>
                <a:cs typeface="Times New Roman" charset="0"/>
              </a:rPr>
              <a:t>Charge Weighted Lego for Fe55</a:t>
            </a:r>
            <a:endParaRPr lang="ko-KR" altLang="en-US" sz="4400" b="1" smtClean="0">
              <a:latin typeface="Arial Narrow" charset="0"/>
              <a:ea typeface="Times New Roman" charset="0"/>
              <a:cs typeface="Times New Roman" charset="0"/>
            </a:endParaRPr>
          </a:p>
        </p:txBody>
      </p:sp>
      <p:sp>
        <p:nvSpPr>
          <p:cNvPr id="30723" name="직사각형 4"/>
          <p:cNvSpPr>
            <a:spLocks noChangeArrowheads="1"/>
          </p:cNvSpPr>
          <p:nvPr/>
        </p:nvSpPr>
        <p:spPr bwMode="auto">
          <a:xfrm>
            <a:off x="500063" y="6335713"/>
            <a:ext cx="32448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ko-KR" sz="1400">
                <a:ea typeface="Times New Roman" charset="0"/>
                <a:cs typeface="Times New Roman" charset="0"/>
              </a:rPr>
              <a:t>HV=1960 V, Self Trigger Th=1.8 V= 14fC</a:t>
            </a:r>
            <a:endParaRPr lang="ko-KR" altLang="en-US" sz="1400">
              <a:ea typeface="Times New Roman" charset="0"/>
              <a:cs typeface="Times New Roman" charset="0"/>
            </a:endParaRPr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11663" y="2057400"/>
            <a:ext cx="4394200" cy="419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762000"/>
            <a:ext cx="4071938" cy="408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타원 5"/>
          <p:cNvSpPr/>
          <p:nvPr/>
        </p:nvSpPr>
        <p:spPr>
          <a:xfrm>
            <a:off x="2952750" y="2778125"/>
            <a:ext cx="714375" cy="714375"/>
          </a:xfrm>
          <a:prstGeom prst="ellipse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ko-KR" altLang="en-US">
              <a:solidFill>
                <a:srgbClr val="FFFFFF"/>
              </a:solidFill>
              <a:cs typeface="맑은 고딕" pitchFamily="50" charset="-127"/>
            </a:endParaRPr>
          </a:p>
        </p:txBody>
      </p:sp>
      <p:sp>
        <p:nvSpPr>
          <p:cNvPr id="11" name="직사각형 8"/>
          <p:cNvSpPr/>
          <p:nvPr/>
        </p:nvSpPr>
        <p:spPr>
          <a:xfrm>
            <a:off x="666750" y="3762375"/>
            <a:ext cx="3571875" cy="928688"/>
          </a:xfrm>
          <a:prstGeom prst="rect">
            <a:avLst/>
          </a:prstGeom>
          <a:noFill/>
          <a:ln>
            <a:solidFill>
              <a:srgbClr val="00B0F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ko-KR" altLang="en-US">
              <a:solidFill>
                <a:srgbClr val="FFFFFF"/>
              </a:solidFill>
              <a:cs typeface="맑은 고딕" pitchFamily="50" charset="-127"/>
            </a:endParaRPr>
          </a:p>
        </p:txBody>
      </p:sp>
      <p:sp>
        <p:nvSpPr>
          <p:cNvPr id="30728" name="TextBox 9"/>
          <p:cNvSpPr txBox="1">
            <a:spLocks noChangeArrowheads="1"/>
          </p:cNvSpPr>
          <p:nvPr/>
        </p:nvSpPr>
        <p:spPr bwMode="auto">
          <a:xfrm>
            <a:off x="1666875" y="3905250"/>
            <a:ext cx="17573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ko-KR">
                <a:solidFill>
                  <a:schemeClr val="bg1"/>
                </a:solidFill>
                <a:latin typeface="Times New Roman" charset="0"/>
                <a:ea typeface="Times New Roman" charset="0"/>
                <a:cs typeface="Times New Roman" charset="0"/>
              </a:rPr>
              <a:t>Inactive area</a:t>
            </a:r>
          </a:p>
          <a:p>
            <a:pPr algn="ctr"/>
            <a:r>
              <a:rPr lang="en-US" altLang="ko-KR">
                <a:solidFill>
                  <a:schemeClr val="bg1"/>
                </a:solidFill>
                <a:latin typeface="Times New Roman" charset="0"/>
                <a:ea typeface="Times New Roman" charset="0"/>
                <a:cs typeface="Times New Roman" charset="0"/>
              </a:rPr>
              <a:t>(HV not applied)</a:t>
            </a:r>
            <a:endParaRPr lang="ko-KR" altLang="en-US">
              <a:solidFill>
                <a:schemeClr val="bg1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0729" name="Slide Number Placeholder 12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167A3070-CC89-E54B-A483-3DAB9D6D62DC}" type="slidenum">
              <a:rPr lang="ko-KR" altLang="en-US" smtClean="0">
                <a:cs typeface="굴림" charset="-127"/>
              </a:rPr>
              <a:pPr/>
              <a:t>9</a:t>
            </a:fld>
            <a:endParaRPr lang="ko-KR" altLang="en-US" smtClean="0">
              <a:cs typeface="굴림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16348</TotalTime>
  <Words>1539</Words>
  <Application>Microsoft Macintosh PowerPoint</Application>
  <PresentationFormat>On-screen Show (4:3)</PresentationFormat>
  <Paragraphs>292</Paragraphs>
  <Slides>27</Slides>
  <Notes>3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27</vt:i4>
      </vt:variant>
    </vt:vector>
  </HeadingPairs>
  <TitlesOfParts>
    <vt:vector size="31" baseType="lpstr">
      <vt:lpstr>Default Design</vt:lpstr>
      <vt:lpstr>צילום של Photo Editor</vt:lpstr>
      <vt:lpstr>Visio</vt:lpstr>
      <vt:lpstr>Bitmap Image</vt:lpstr>
      <vt:lpstr>Slide 1</vt:lpstr>
      <vt:lpstr>Why GEM?</vt:lpstr>
      <vt:lpstr>Slide 3</vt:lpstr>
      <vt:lpstr>What have been done so far?</vt:lpstr>
      <vt:lpstr>Slide 5</vt:lpstr>
      <vt:lpstr>Slide 6</vt:lpstr>
      <vt:lpstr>Slide 7</vt:lpstr>
      <vt:lpstr>GEM+kPiX Fe55 and Ru106 Spectra</vt:lpstr>
      <vt:lpstr>Charge Weighted Lego for Fe55</vt:lpstr>
      <vt:lpstr>Histogram Map for Fe55</vt:lpstr>
      <vt:lpstr>Gain vs HV</vt:lpstr>
      <vt:lpstr>Slide 12</vt:lpstr>
      <vt:lpstr>Cosmic Ray Data with External Trigger – kPiX</vt:lpstr>
      <vt:lpstr>Slide 14</vt:lpstr>
      <vt:lpstr>Slide 15</vt:lpstr>
      <vt:lpstr>Slide 16</vt:lpstr>
      <vt:lpstr>Slide 17</vt:lpstr>
      <vt:lpstr>Slide 18</vt:lpstr>
      <vt:lpstr>33cmx100cm GEM Foil Design</vt:lpstr>
      <vt:lpstr>33cmx100cm Large Area GEM</vt:lpstr>
      <vt:lpstr>Temporal Behavior of Strips</vt:lpstr>
      <vt:lpstr>Times to reach full charge saturation</vt:lpstr>
      <vt:lpstr>Slide 23</vt:lpstr>
      <vt:lpstr>Slide 24</vt:lpstr>
      <vt:lpstr>Slide 25</vt:lpstr>
      <vt:lpstr>GEM DHCAL Plans</vt:lpstr>
      <vt:lpstr>Summary</vt:lpstr>
    </vt:vector>
  </TitlesOfParts>
  <Manager/>
  <Company>University of Texas at Arlington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IEEE NSS2009 GEM Presentation</dc:title>
  <dc:subject/>
  <dc:creator>Jae Yu</dc:creator>
  <cp:keywords/>
  <dc:description/>
  <cp:lastModifiedBy>Jaehoon Yu</cp:lastModifiedBy>
  <cp:revision>1160</cp:revision>
  <cp:lastPrinted>2009-10-07T15:09:31Z</cp:lastPrinted>
  <dcterms:created xsi:type="dcterms:W3CDTF">2010-09-24T08:27:22Z</dcterms:created>
  <dcterms:modified xsi:type="dcterms:W3CDTF">2010-09-24T10:19:57Z</dcterms:modified>
  <cp:category/>
</cp:coreProperties>
</file>