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77" r:id="rId2"/>
    <p:sldId id="312" r:id="rId3"/>
    <p:sldId id="315" r:id="rId4"/>
    <p:sldId id="314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62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2010/9/3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/>
              <a:t>Asian Physics and Software </a:t>
            </a:r>
            <a:br>
              <a:rPr lang="en-US" altLang="ja-JP" sz="3600" dirty="0" smtClean="0"/>
            </a:br>
            <a:r>
              <a:rPr lang="en-US" altLang="ja-JP" sz="3600" dirty="0" smtClean="0"/>
              <a:t>meeting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KEK</a:t>
            </a:r>
          </a:p>
          <a:p>
            <a:r>
              <a:rPr kumimoji="0" lang="en-US" altLang="ja-JP" dirty="0" smtClean="0"/>
              <a:t>3-September-2010</a:t>
            </a:r>
            <a:endParaRPr kumimoji="0" lang="en-US" altLang="ja-JP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 spectrum </a:t>
            </a:r>
            <a:r>
              <a:rPr kumimoji="1" lang="en-US" altLang="ja-JP" dirty="0" err="1" smtClean="0"/>
              <a:t>dependance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pic>
        <p:nvPicPr>
          <p:cNvPr id="7" name="コンテンツ プレースホルダ 6" descr="tt-totalcros-2lum.png"/>
          <p:cNvPicPr>
            <a:picLocks noChangeAspect="1"/>
          </p:cNvPicPr>
          <p:nvPr/>
        </p:nvPicPr>
        <p:blipFill>
          <a:blip r:embed="rId2" cstate="print"/>
          <a:srcRect t="8808" r="9232"/>
          <a:stretch>
            <a:fillRect/>
          </a:stretch>
        </p:blipFill>
        <p:spPr bwMode="auto">
          <a:xfrm>
            <a:off x="539552" y="1498493"/>
            <a:ext cx="7866063" cy="535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1187624" y="1124744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Difference between two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function is 1% or less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Physsim</a:t>
            </a:r>
            <a:r>
              <a:rPr kumimoji="1" lang="en-US" altLang="ja-JP" dirty="0" smtClean="0"/>
              <a:t> cross sections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11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899592" y="1484784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bbqqqq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505.52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200.47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162.74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64.26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64.14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tn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162.06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64.38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13.16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nmn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10.38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ntn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10.34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mnmn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13.05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5.11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mntn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26.08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10.27</a:t>
                      </a:r>
                      <a:endParaRPr kumimoji="1" lang="ja-JP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tntn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12.96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5.18</a:t>
                      </a:r>
                      <a:endParaRPr kumimoji="1" lang="ja-JP" alt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796136" y="55892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fb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unit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52120" y="98072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QCD effect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Decay mode of </a:t>
            </a:r>
            <a:r>
              <a:rPr kumimoji="1" lang="en-US" altLang="ja-JP" dirty="0" err="1" smtClean="0"/>
              <a:t>tt</a:t>
            </a:r>
            <a:r>
              <a:rPr kumimoji="1" lang="en-US" altLang="ja-JP" dirty="0" smtClean="0"/>
              <a:t>-&gt;</a:t>
            </a:r>
            <a:r>
              <a:rPr kumimoji="1" lang="en-US" altLang="ja-JP" dirty="0" err="1" smtClean="0"/>
              <a:t>bbqqqq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12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pic>
        <p:nvPicPr>
          <p:cNvPr id="6" name="図 5" descr="dmo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629400" cy="44958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98943" y="343084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42002" y="386477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6973" y="357113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60032" y="400506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13117" y="486727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ub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8184" y="48691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cb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Pol. Asymmetry</a:t>
            </a:r>
            <a:endParaRPr kumimoji="1"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482011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000"/>
                <a:gridCol w="936104"/>
                <a:gridCol w="1656184"/>
                <a:gridCol w="262011"/>
                <a:gridCol w="1580356"/>
                <a:gridCol w="1580356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Whizard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Phssim</a:t>
                      </a:r>
                      <a:r>
                        <a:rPr kumimoji="1" lang="en-US" altLang="ja-JP" dirty="0" smtClean="0"/>
                        <a:t>(w/o QCD)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Physsim</a:t>
                      </a:r>
                      <a:r>
                        <a:rPr kumimoji="1" lang="en-US" altLang="ja-JP" dirty="0" smtClean="0"/>
                        <a:t>(w/</a:t>
                      </a:r>
                      <a:r>
                        <a:rPr kumimoji="1" lang="en-US" altLang="ja-JP" baseline="0" dirty="0" smtClean="0"/>
                        <a:t> QCD)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baseline="0" dirty="0" err="1" smtClean="0">
                          <a:sym typeface="Wingdings" pitchFamily="2" charset="2"/>
                        </a:rPr>
                        <a:t>tt</a:t>
                      </a:r>
                      <a:r>
                        <a:rPr kumimoji="1" lang="en-US" altLang="ja-JP" baseline="0" dirty="0" smtClean="0">
                          <a:sym typeface="Wingdings" pitchFamily="2" charset="2"/>
                        </a:rPr>
                        <a:t> </a:t>
                      </a:r>
                      <a:r>
                        <a:rPr kumimoji="1" lang="en-US" altLang="ja-JP" baseline="0" dirty="0" err="1" smtClean="0">
                          <a:sym typeface="Wingdings" pitchFamily="2" charset="2"/>
                        </a:rPr>
                        <a:t>bbqqqq</a:t>
                      </a:r>
                      <a:r>
                        <a:rPr kumimoji="1" lang="en-US" altLang="ja-JP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fb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74.44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72.82</a:t>
                      </a:r>
                      <a:r>
                        <a:rPr kumimoji="1" lang="en-US" altLang="ja-JP" dirty="0" smtClean="0">
                          <a:sym typeface="Symbol"/>
                        </a:rPr>
                        <a:t>0.05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506.5</a:t>
                      </a:r>
                      <a:r>
                        <a:rPr kumimoji="1" lang="en-US" altLang="ja-JP" dirty="0" smtClean="0">
                          <a:sym typeface="Symbol"/>
                        </a:rPr>
                        <a:t>0.5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baseline="0" dirty="0" err="1" smtClean="0">
                          <a:sym typeface="Wingdings" pitchFamily="2" charset="2"/>
                        </a:rPr>
                        <a:t>ttbbqqqq</a:t>
                      </a:r>
                      <a:r>
                        <a:rPr kumimoji="1" lang="en-US" altLang="ja-JP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fb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24.88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28.39</a:t>
                      </a:r>
                      <a:r>
                        <a:rPr kumimoji="1" lang="en-US" altLang="ja-JP" dirty="0" smtClean="0">
                          <a:sym typeface="Symbol"/>
                        </a:rPr>
                        <a:t>0.02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200.4</a:t>
                      </a:r>
                      <a:r>
                        <a:rPr kumimoji="1" lang="en-US" altLang="ja-JP" dirty="0" smtClean="0">
                          <a:sym typeface="Symbol"/>
                        </a:rPr>
                        <a:t>0.2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Apol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0.499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0.439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0.433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1/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baseline="-25000" dirty="0" err="1" smtClean="0"/>
                        <a:t>QED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1/132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1/128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sin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q</a:t>
                      </a:r>
                      <a:r>
                        <a:rPr kumimoji="1" lang="en-US" altLang="ja-JP" baseline="-25000" dirty="0" err="1" smtClean="0"/>
                        <a:t>W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baseline="-250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0.22225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aseline="0" dirty="0" err="1" smtClean="0"/>
                        <a:t>Mz</a:t>
                      </a:r>
                      <a:endParaRPr kumimoji="1" lang="ja-JP" alt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GeV/c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91.1882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-25000" dirty="0" smtClean="0"/>
                        <a:t>W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GeV/c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80.419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13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of </a:t>
            </a:r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. Spectrum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 spectrum generator. </a:t>
            </a:r>
          </a:p>
          <a:p>
            <a:pPr lvl="1"/>
            <a:r>
              <a:rPr kumimoji="1" lang="en-US" altLang="ja-JP" dirty="0" smtClean="0"/>
              <a:t>Tim’s version: Using </a:t>
            </a:r>
            <a:r>
              <a:rPr kumimoji="1" lang="en-US" altLang="ja-JP" dirty="0" err="1" smtClean="0"/>
              <a:t>GunieaPig</a:t>
            </a:r>
            <a:r>
              <a:rPr kumimoji="1" lang="en-US" altLang="ja-JP" dirty="0" smtClean="0"/>
              <a:t>.  Used for </a:t>
            </a:r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event generation.</a:t>
            </a:r>
            <a:br>
              <a:rPr kumimoji="1" lang="en-US" altLang="ja-JP" dirty="0" smtClean="0"/>
            </a:br>
            <a:r>
              <a:rPr kumimoji="1" lang="en-US" altLang="ja-JP" dirty="0" smtClean="0"/>
              <a:t>Both Energy spread and </a:t>
            </a:r>
            <a:r>
              <a:rPr kumimoji="1" lang="en-US" altLang="ja-JP" dirty="0" err="1" smtClean="0"/>
              <a:t>Beamstrahlung</a:t>
            </a:r>
            <a:r>
              <a:rPr kumimoji="1" lang="en-US" altLang="ja-JP" dirty="0" smtClean="0"/>
              <a:t> are included.</a:t>
            </a:r>
            <a:br>
              <a:rPr kumimoji="1" lang="en-US" altLang="ja-JP" dirty="0" smtClean="0"/>
            </a:br>
            <a:r>
              <a:rPr kumimoji="1" lang="en-US" altLang="ja-JP" dirty="0" smtClean="0"/>
              <a:t>Fortran95</a:t>
            </a:r>
          </a:p>
          <a:p>
            <a:pPr lvl="1"/>
            <a:r>
              <a:rPr lang="en-US" altLang="ja-JP" dirty="0" smtClean="0"/>
              <a:t>BSGEN: Based on a fit to CAIN </a:t>
            </a:r>
            <a:r>
              <a:rPr lang="en-US" altLang="ja-JP" dirty="0" err="1" smtClean="0"/>
              <a:t>lum</a:t>
            </a:r>
            <a:r>
              <a:rPr lang="en-US" altLang="ja-JP" dirty="0" smtClean="0"/>
              <a:t> spectrum.  Only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 and energy spread can be given at generation time</a:t>
            </a:r>
            <a:r>
              <a:rPr kumimoji="1" lang="en-US" altLang="ja-JP" dirty="0" smtClean="0"/>
              <a:t> </a:t>
            </a:r>
            <a:br>
              <a:rPr kumimoji="1" lang="en-US" altLang="ja-JP" dirty="0" smtClean="0"/>
            </a:br>
            <a:r>
              <a:rPr kumimoji="1" lang="en-US" altLang="ja-JP" dirty="0" smtClean="0"/>
              <a:t>C++ &amp; ROOT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Beam parameters</a:t>
            </a:r>
          </a:p>
          <a:p>
            <a:pPr lvl="1"/>
            <a:r>
              <a:rPr lang="en-US" altLang="ja-JP" dirty="0" smtClean="0"/>
              <a:t>SB2009 500 </a:t>
            </a:r>
            <a:r>
              <a:rPr lang="en-US" altLang="ja-JP" dirty="0" err="1" smtClean="0"/>
              <a:t>wTF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SB2009 350 </a:t>
            </a:r>
            <a:r>
              <a:rPr lang="en-US" altLang="ja-JP" dirty="0" err="1" smtClean="0"/>
              <a:t>wTF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RDR_250(BSGEN) and Tim’s 250 GeV spectrum ( used for LOI)</a:t>
            </a:r>
          </a:p>
          <a:p>
            <a:pPr lvl="1"/>
            <a:endParaRPr lang="en-US" altLang="ja-JP" dirty="0" smtClean="0"/>
          </a:p>
          <a:p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 spectrum are generated by two programs and various spectrum </a:t>
            </a:r>
            <a:br>
              <a:rPr kumimoji="1" lang="en-US" altLang="ja-JP" dirty="0" smtClean="0"/>
            </a:br>
            <a:r>
              <a:rPr kumimoji="1" lang="en-US" altLang="ja-JP" dirty="0" smtClean="0"/>
              <a:t>are compared.  </a:t>
            </a:r>
          </a:p>
          <a:p>
            <a:pPr lvl="1"/>
            <a:r>
              <a:rPr lang="en-US" altLang="ja-JP" dirty="0" smtClean="0"/>
              <a:t>Generated events: 5M events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pic>
        <p:nvPicPr>
          <p:cNvPr id="7" name="図 6" descr="plot-m9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4525416" cy="3068960"/>
          </a:xfrm>
          <a:prstGeom prst="rect">
            <a:avLst/>
          </a:prstGeom>
        </p:spPr>
      </p:pic>
      <p:pic>
        <p:nvPicPr>
          <p:cNvPr id="9" name="図 8" descr="plot-m9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86336"/>
            <a:ext cx="4824318" cy="3271664"/>
          </a:xfrm>
          <a:prstGeom prst="rect">
            <a:avLst/>
          </a:prstGeom>
        </p:spPr>
      </p:pic>
      <p:pic>
        <p:nvPicPr>
          <p:cNvPr id="10" name="図 9" descr="plot-m9-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2656"/>
            <a:ext cx="4572000" cy="3100552"/>
          </a:xfrm>
          <a:prstGeom prst="rect">
            <a:avLst/>
          </a:prstGeom>
        </p:spPr>
      </p:pic>
      <p:pic>
        <p:nvPicPr>
          <p:cNvPr id="13" name="図 12" descr="plot-m9-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72024" y="3689648"/>
            <a:ext cx="4671976" cy="316835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763688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59832" y="0"/>
            <a:ext cx="2736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SB2009_500_wTF</a:t>
            </a:r>
            <a:endParaRPr kumimoji="1" lang="ja-JP" altLang="en-US" dirty="0" smtClean="0">
              <a:solidFill>
                <a:schemeClr val="accent3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404664"/>
            <a:ext cx="244827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e-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5576" y="357301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52120" y="33265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08104" y="357301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</a:t>
            </a:r>
            <a:r>
              <a:rPr kumimoji="1" lang="en-US" altLang="ja-JP" dirty="0" err="1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Pz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92080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63688" y="4077072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48264" y="414908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plot-m8-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548680"/>
            <a:ext cx="4482694" cy="3039988"/>
          </a:xfrm>
          <a:prstGeom prst="rect">
            <a:avLst/>
          </a:prstGeo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pic>
        <p:nvPicPr>
          <p:cNvPr id="7" name="コンテンツ プレースホルダ 6" descr="plot-m8-1.pn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0" y="548680"/>
            <a:ext cx="4499992" cy="3051719"/>
          </a:xfrm>
        </p:spPr>
      </p:pic>
      <p:pic>
        <p:nvPicPr>
          <p:cNvPr id="9" name="図 8" descr="plot-m8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06281"/>
            <a:ext cx="4499992" cy="3051719"/>
          </a:xfrm>
          <a:prstGeom prst="rect">
            <a:avLst/>
          </a:prstGeom>
        </p:spPr>
      </p:pic>
      <p:pic>
        <p:nvPicPr>
          <p:cNvPr id="13" name="図 12" descr="plot-m8-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3806281"/>
            <a:ext cx="4499992" cy="3051719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763688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59832" y="0"/>
            <a:ext cx="2736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SB2009_350_wTF</a:t>
            </a:r>
            <a:endParaRPr kumimoji="1" lang="ja-JP" altLang="en-US" dirty="0" smtClean="0">
              <a:solidFill>
                <a:schemeClr val="accent3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9552" y="404664"/>
            <a:ext cx="244827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e-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3568" y="3717032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52120" y="33265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36096" y="3717032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</a:t>
            </a:r>
            <a:r>
              <a:rPr kumimoji="1" lang="en-US" altLang="ja-JP" dirty="0" err="1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Pz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92080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63688" y="4077072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48264" y="414908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lot-m5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4575"/>
            <a:ext cx="4355976" cy="2954053"/>
          </a:xfrm>
          <a:prstGeom prst="rect">
            <a:avLst/>
          </a:prstGeom>
        </p:spPr>
      </p:pic>
      <p:pic>
        <p:nvPicPr>
          <p:cNvPr id="4" name="図 3" descr="plot-m5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4355976" cy="2954053"/>
          </a:xfrm>
          <a:prstGeom prst="rect">
            <a:avLst/>
          </a:prstGeom>
        </p:spPr>
      </p:pic>
      <p:pic>
        <p:nvPicPr>
          <p:cNvPr id="5" name="図 4" descr="plot-m5-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32656"/>
            <a:ext cx="4355976" cy="2954053"/>
          </a:xfrm>
          <a:prstGeom prst="rect">
            <a:avLst/>
          </a:prstGeom>
        </p:spPr>
      </p:pic>
      <p:pic>
        <p:nvPicPr>
          <p:cNvPr id="8" name="図 7" descr="plot-m5-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717032"/>
            <a:ext cx="4355976" cy="295405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63688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9832" y="0"/>
            <a:ext cx="2736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RDR_250</a:t>
            </a:r>
            <a:endParaRPr kumimoji="1" lang="ja-JP" altLang="en-US" dirty="0" smtClean="0">
              <a:solidFill>
                <a:schemeClr val="accent3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9552" y="404664"/>
            <a:ext cx="244827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e-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576" y="357301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52120" y="33265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CM energy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104" y="3573016"/>
            <a:ext cx="28803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Normalized </a:t>
            </a:r>
            <a:r>
              <a:rPr kumimoji="1" lang="en-US" altLang="ja-JP" dirty="0" err="1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Pz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92080" y="76470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63688" y="4077072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948264" y="414908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BSGEN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Tim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Energy spread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24744"/>
            <a:ext cx="584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Fit by a single Gaussian.  Fit range: 0.9985 to 1.0025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コンテンツ プレースホルダ 7" descr="plot-m9-4bsge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348880"/>
            <a:ext cx="5808786" cy="3939292"/>
          </a:xfrm>
        </p:spPr>
      </p:pic>
      <p:sp>
        <p:nvSpPr>
          <p:cNvPr id="9" name="テキスト ボックス 8"/>
          <p:cNvSpPr txBox="1"/>
          <p:nvPr/>
        </p:nvSpPr>
        <p:spPr>
          <a:xfrm>
            <a:off x="1979712" y="1772816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Fit Example: SB2009_500_wTF, BSGEN spectrum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Gaus</a:t>
            </a:r>
            <a:r>
              <a:rPr kumimoji="1" lang="en-US" altLang="ja-JP" dirty="0" smtClean="0"/>
              <a:t> fit summary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graphicFrame>
        <p:nvGraphicFramePr>
          <p:cNvPr id="9" name="コンテンツ プレースホルダ 8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51567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936"/>
                <a:gridCol w="1512168"/>
                <a:gridCol w="2520280"/>
                <a:gridCol w="259228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RDR_250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SB2009_350_wTF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SB2009_500_wTF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(</a:t>
                      </a: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e</a:t>
                      </a:r>
                      <a:r>
                        <a:rPr kumimoji="1" lang="en-US" altLang="ja-JP" sz="2400" baseline="30000" dirty="0" smtClean="0">
                          <a:solidFill>
                            <a:srgbClr val="23346C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-</a:t>
                      </a: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)</a:t>
                      </a:r>
                      <a:r>
                        <a:rPr kumimoji="1" lang="en-US" altLang="ja-JP" sz="2400" baseline="0" dirty="0" smtClean="0">
                          <a:solidFill>
                            <a:srgbClr val="23346C"/>
                          </a:solidFill>
                          <a:sym typeface="Symbol"/>
                        </a:rPr>
                        <a:t>  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0.272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0.281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0.207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(</a:t>
                      </a: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e</a:t>
                      </a:r>
                      <a:r>
                        <a:rPr kumimoji="1" lang="en-US" altLang="ja-JP" sz="2400" baseline="30000" dirty="0" smtClean="0">
                          <a:solidFill>
                            <a:srgbClr val="23346C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+</a:t>
                      </a: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)</a:t>
                      </a:r>
                      <a:r>
                        <a:rPr kumimoji="1" lang="en-US" altLang="ja-JP" sz="2400" baseline="0" dirty="0" smtClean="0">
                          <a:solidFill>
                            <a:srgbClr val="23346C"/>
                          </a:solidFill>
                          <a:sym typeface="Symbol"/>
                        </a:rPr>
                        <a:t>  </a:t>
                      </a:r>
                      <a:endParaRPr kumimoji="1" lang="ja-JP" altLang="en-US" sz="2400" dirty="0" smtClean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0.18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0.093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0.065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(Average)</a:t>
                      </a:r>
                      <a:r>
                        <a:rPr kumimoji="1" lang="en-US" altLang="ja-JP" sz="2400" baseline="0" dirty="0" smtClean="0">
                          <a:solidFill>
                            <a:srgbClr val="23346C"/>
                          </a:solidFill>
                          <a:sym typeface="Symbol"/>
                        </a:rPr>
                        <a:t>  </a:t>
                      </a:r>
                      <a:endParaRPr kumimoji="1" lang="ja-JP" altLang="en-US" sz="2400" dirty="0" smtClean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0.163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0.119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0.108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(</a:t>
                      </a:r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BSGEN)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0.1528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0.110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0.0986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  <a:sym typeface="Symbol"/>
                        </a:rPr>
                        <a:t>(Tim)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0.1735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0.126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23346C"/>
                          </a:solidFill>
                        </a:rPr>
                        <a:t>0.116</a:t>
                      </a:r>
                      <a:endParaRPr kumimoji="1" lang="ja-JP" altLang="en-US" sz="2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732240" y="458112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*) value in %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</a:t>
            </a:r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 comparison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Tim’s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function and BSGEN produce similar spectrum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In the region of large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, Tim’s spectrum is not smooth shape.  Probably because of low statistics.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Initial beam energy spread:  BSGEN produces narrower and Tim’s function produce wider spectrum.  In principle, BSGEN could change </a:t>
            </a:r>
            <a:br>
              <a:rPr lang="en-US" altLang="ja-JP" dirty="0" smtClean="0"/>
            </a:br>
            <a:r>
              <a:rPr lang="en-US" altLang="ja-JP" dirty="0" smtClean="0"/>
              <a:t>run parameter to produce similar width as Tim’s or those estimated by naive formula.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BSGEN seems to produce slightly unbalanced </a:t>
            </a:r>
            <a:r>
              <a:rPr lang="en-US" altLang="ja-JP" dirty="0" err="1" smtClean="0"/>
              <a:t>Pz</a:t>
            </a:r>
            <a:r>
              <a:rPr lang="en-US" altLang="ja-JP" dirty="0" smtClean="0"/>
              <a:t> spectrum.  </a:t>
            </a:r>
            <a:br>
              <a:rPr lang="en-US" altLang="ja-JP" dirty="0" smtClean="0"/>
            </a:br>
            <a:r>
              <a:rPr lang="en-US" altLang="ja-JP" dirty="0" smtClean="0"/>
              <a:t>Cause is not understood yet.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ttbar</a:t>
            </a:r>
            <a:r>
              <a:rPr kumimoji="1" lang="en-US" altLang="ja-JP" dirty="0" smtClean="0"/>
              <a:t> at 350 GeV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3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pic>
        <p:nvPicPr>
          <p:cNvPr id="8" name="図 7" descr="tt-totalcros-nrqcd-0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348880"/>
            <a:ext cx="6012160" cy="407721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1520" y="1052736"/>
            <a:ext cx="85924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Physsim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generator was modified to use Tim’s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function, and total cross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section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ttbar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at 350 GeV was calculated with QCD effect on(NRQCD=1)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and off(NRQCD=0). QCD effect enhances total cross section by about factor 8.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Whizard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calculation: Cross section of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bbcssc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was divided by branching ratio to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get total cross section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1663</TotalTime>
  <Words>533</Words>
  <Application>Microsoft Office PowerPoint</Application>
  <PresentationFormat>画面に合わせる (4:3)</PresentationFormat>
  <Paragraphs>200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白紙2</vt:lpstr>
      <vt:lpstr>Asian Physics and Software  meeting</vt:lpstr>
      <vt:lpstr>Comparison of Lum. Spectrum</vt:lpstr>
      <vt:lpstr>スライド 3</vt:lpstr>
      <vt:lpstr>スライド 4</vt:lpstr>
      <vt:lpstr>スライド 5</vt:lpstr>
      <vt:lpstr>Energy spread</vt:lpstr>
      <vt:lpstr>Gaus fit summary</vt:lpstr>
      <vt:lpstr>Summary of Lum comparison</vt:lpstr>
      <vt:lpstr>ttbar at 350 GeV</vt:lpstr>
      <vt:lpstr>Lum spectrum dependance </vt:lpstr>
      <vt:lpstr>Physsim cross sections</vt:lpstr>
      <vt:lpstr>Decay mode of tt-&gt;bbqqqq</vt:lpstr>
      <vt:lpstr>Beam Pol. Asymmetry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72</cp:revision>
  <dcterms:created xsi:type="dcterms:W3CDTF">2009-06-04T06:26:41Z</dcterms:created>
  <dcterms:modified xsi:type="dcterms:W3CDTF">2010-09-03T04:45:41Z</dcterms:modified>
</cp:coreProperties>
</file>