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77" r:id="rId2"/>
    <p:sldId id="327" r:id="rId3"/>
    <p:sldId id="328" r:id="rId4"/>
    <p:sldId id="320" r:id="rId5"/>
    <p:sldId id="329" r:id="rId6"/>
    <p:sldId id="330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68" d="100"/>
          <a:sy n="68" d="100"/>
        </p:scale>
        <p:origin x="-62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2010/9/8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8 September 2010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ILD Optimization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8 September 2010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ILD Optimization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8 September 2010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ILD Optimization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2500330"/>
          </a:xfrm>
        </p:spPr>
        <p:txBody>
          <a:bodyPr/>
          <a:lstStyle/>
          <a:p>
            <a:r>
              <a:rPr lang="en-US" altLang="ja-JP" sz="3600" dirty="0" smtClean="0"/>
              <a:t>Status of MC samples</a:t>
            </a:r>
            <a:br>
              <a:rPr lang="en-US" altLang="ja-JP" sz="3600" dirty="0" smtClean="0"/>
            </a:br>
            <a:r>
              <a:rPr lang="en-US" altLang="ja-JP" sz="2400" dirty="0" smtClean="0"/>
              <a:t>(progress since early July)</a:t>
            </a:r>
            <a:endParaRPr lang="en-US" altLang="ja-JP" sz="2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3212976"/>
            <a:ext cx="6400800" cy="2448272"/>
          </a:xfrm>
        </p:spPr>
        <p:txBody>
          <a:bodyPr/>
          <a:lstStyle/>
          <a:p>
            <a:r>
              <a:rPr kumimoji="0" lang="en-US" altLang="ja-JP" dirty="0" smtClean="0"/>
              <a:t>ILD Optimization meeting</a:t>
            </a:r>
          </a:p>
          <a:p>
            <a:endParaRPr kumimoji="0" lang="en-US" altLang="ja-JP" dirty="0" smtClean="0"/>
          </a:p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KEK</a:t>
            </a:r>
          </a:p>
          <a:p>
            <a:r>
              <a:rPr kumimoji="0" lang="en-US" altLang="ja-JP" dirty="0" smtClean="0"/>
              <a:t>8-September-2010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sb2009 350 GeV samples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142984"/>
            <a:ext cx="8659688" cy="5257816"/>
          </a:xfrm>
        </p:spPr>
        <p:txBody>
          <a:bodyPr/>
          <a:lstStyle/>
          <a:p>
            <a:r>
              <a:rPr lang="en-US" altLang="ja-JP" dirty="0" smtClean="0"/>
              <a:t>Generator: </a:t>
            </a:r>
            <a:r>
              <a:rPr lang="en-US" altLang="ja-JP" dirty="0" err="1" smtClean="0"/>
              <a:t>Whizard</a:t>
            </a:r>
            <a:r>
              <a:rPr lang="en-US" altLang="ja-JP" dirty="0" smtClean="0"/>
              <a:t> 1.40</a:t>
            </a:r>
          </a:p>
          <a:p>
            <a:r>
              <a:rPr kumimoji="1" lang="en-US" altLang="ja-JP" dirty="0" smtClean="0"/>
              <a:t>Beam parameter: sb2009_350_wTF</a:t>
            </a:r>
          </a:p>
          <a:p>
            <a:r>
              <a:rPr lang="en-US" altLang="ja-JP" dirty="0" smtClean="0"/>
              <a:t>Generator information is available at </a:t>
            </a:r>
            <a:br>
              <a:rPr lang="en-US" altLang="ja-JP" dirty="0" smtClean="0"/>
            </a:br>
            <a:r>
              <a:rPr lang="en-US" altLang="ja-JP" dirty="0" smtClean="0"/>
              <a:t>http://wiki.kek.jp/display/~miyamoto/ILC+Common+Generator+Samples</a:t>
            </a:r>
          </a:p>
          <a:p>
            <a:endParaRPr kumimoji="1" lang="en-US" altLang="ja-JP" dirty="0" smtClean="0"/>
          </a:p>
          <a:p>
            <a:r>
              <a:rPr lang="en-US" altLang="ja-JP" dirty="0" err="1" smtClean="0"/>
              <a:t>Mokka</a:t>
            </a:r>
            <a:r>
              <a:rPr lang="en-US" altLang="ja-JP" dirty="0" smtClean="0"/>
              <a:t>/Marlin: ilcsoft-v01-06, ILD_00 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Location of DST samples</a:t>
            </a:r>
          </a:p>
          <a:p>
            <a:pPr>
              <a:buNone/>
            </a:pPr>
            <a:r>
              <a:rPr kumimoji="1" lang="en-US" altLang="ja-JP" dirty="0" smtClean="0"/>
              <a:t>  </a:t>
            </a:r>
            <a:r>
              <a:rPr kumimoji="1" lang="en-US" altLang="ja-JP" dirty="0" err="1" smtClean="0"/>
              <a:t>lfn</a:t>
            </a:r>
            <a:r>
              <a:rPr kumimoji="1" lang="en-US" altLang="ja-JP" dirty="0" smtClean="0"/>
              <a:t>:/grid/</a:t>
            </a:r>
            <a:r>
              <a:rPr kumimoji="1" lang="en-US" altLang="ja-JP" dirty="0" err="1" smtClean="0"/>
              <a:t>ilc</a:t>
            </a:r>
            <a:r>
              <a:rPr kumimoji="1" lang="en-US" altLang="ja-JP" dirty="0" smtClean="0"/>
              <a:t>/users/miyamoto/CDS/reconstructed/ILD_00/CMS_350</a:t>
            </a:r>
          </a:p>
          <a:p>
            <a:pPr>
              <a:buNone/>
            </a:pPr>
            <a:r>
              <a:rPr lang="en-US" altLang="ja-JP" dirty="0" smtClean="0"/>
              <a:t>  </a:t>
            </a:r>
            <a:r>
              <a:rPr lang="en-US" altLang="ja-JP" dirty="0" err="1" smtClean="0"/>
              <a:t>lfn</a:t>
            </a:r>
            <a:r>
              <a:rPr lang="en-US" altLang="ja-JP" dirty="0" smtClean="0"/>
              <a:t>:/grid/</a:t>
            </a:r>
            <a:r>
              <a:rPr lang="en-US" altLang="ja-JP" dirty="0" err="1" smtClean="0"/>
              <a:t>ilc</a:t>
            </a:r>
            <a:r>
              <a:rPr lang="en-US" altLang="ja-JP" dirty="0" smtClean="0"/>
              <a:t>/users/miyamoto/CDS/reconstructed-100619/ILD_00/CMS_350</a:t>
            </a:r>
            <a:br>
              <a:rPr lang="en-US" altLang="ja-JP" dirty="0" smtClean="0"/>
            </a:br>
            <a:r>
              <a:rPr lang="en-US" altLang="ja-JP" dirty="0" smtClean="0"/>
              <a:t>( 1 DST file corresponds to 3~6 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 files ) 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8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ILD Optimization Meeting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Processes and statistics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Higgs processes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nnH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llH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qqH</a:t>
            </a:r>
            <a:r>
              <a:rPr kumimoji="1" lang="en-US" altLang="ja-JP" dirty="0" smtClean="0"/>
              <a:t> : about </a:t>
            </a:r>
            <a:r>
              <a:rPr kumimoji="1" lang="en-US" altLang="ja-JP" dirty="0" smtClean="0"/>
              <a:t>500fb-1 </a:t>
            </a:r>
            <a:r>
              <a:rPr kumimoji="1" lang="en-US" altLang="ja-JP" dirty="0" smtClean="0"/>
              <a:t>for each processes</a:t>
            </a:r>
          </a:p>
          <a:p>
            <a:pPr>
              <a:buNone/>
            </a:pPr>
            <a:endParaRPr kumimoji="1" lang="en-US" altLang="ja-JP" dirty="0" smtClean="0"/>
          </a:p>
          <a:p>
            <a:r>
              <a:rPr lang="en-US" altLang="ja-JP" dirty="0" smtClean="0"/>
              <a:t>SM processes:</a:t>
            </a:r>
          </a:p>
          <a:p>
            <a:pPr lvl="1"/>
            <a:r>
              <a:rPr kumimoji="1" lang="en-US" altLang="ja-JP" dirty="0" err="1" smtClean="0"/>
              <a:t>qqqq</a:t>
            </a:r>
            <a:endParaRPr kumimoji="1" lang="en-US" altLang="ja-JP" dirty="0" smtClean="0"/>
          </a:p>
          <a:p>
            <a:pPr lvl="1"/>
            <a:r>
              <a:rPr lang="en-US" altLang="ja-JP" dirty="0" err="1" smtClean="0">
                <a:latin typeface="Symbol" pitchFamily="18" charset="2"/>
              </a:rPr>
              <a:t>nn</a:t>
            </a:r>
            <a:r>
              <a:rPr lang="en-US" altLang="ja-JP" dirty="0" err="1" smtClean="0"/>
              <a:t>qq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l</a:t>
            </a:r>
            <a:r>
              <a:rPr lang="en-US" altLang="ja-JP" dirty="0" err="1" smtClean="0">
                <a:latin typeface="Symbol" pitchFamily="18" charset="2"/>
              </a:rPr>
              <a:t>n</a:t>
            </a:r>
            <a:r>
              <a:rPr kumimoji="1" lang="en-US" altLang="ja-JP" dirty="0" err="1" smtClean="0"/>
              <a:t>qq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l</a:t>
            </a:r>
            <a:r>
              <a:rPr lang="en-US" altLang="ja-JP" dirty="0" err="1" smtClean="0">
                <a:latin typeface="Symbol" pitchFamily="18" charset="2"/>
              </a:rPr>
              <a:t>n</a:t>
            </a:r>
            <a:r>
              <a:rPr lang="en-US" altLang="ja-JP" dirty="0" err="1" smtClean="0"/>
              <a:t>l</a:t>
            </a:r>
            <a:r>
              <a:rPr lang="en-US" altLang="ja-JP" dirty="0" err="1" smtClean="0">
                <a:latin typeface="Symbol" pitchFamily="18" charset="2"/>
              </a:rPr>
              <a:t>n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llll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eeffff</a:t>
            </a:r>
            <a:r>
              <a:rPr lang="en-US" altLang="ja-JP" dirty="0" smtClean="0"/>
              <a:t> </a:t>
            </a:r>
          </a:p>
          <a:p>
            <a:pPr lvl="1">
              <a:buFont typeface="Wingdings"/>
              <a:buChar char="è"/>
            </a:pPr>
            <a:r>
              <a:rPr lang="en-US" altLang="ja-JP" dirty="0" smtClean="0"/>
              <a:t>~50 </a:t>
            </a:r>
            <a:r>
              <a:rPr lang="en-US" altLang="ja-JP" dirty="0" smtClean="0"/>
              <a:t>fb-1.  See summary.txt</a:t>
            </a:r>
          </a:p>
          <a:p>
            <a:pPr lvl="1">
              <a:buFont typeface="Wingdings"/>
              <a:buChar char="è"/>
            </a:pPr>
            <a:r>
              <a:rPr lang="en-US" altLang="ja-JP" dirty="0" smtClean="0"/>
              <a:t>Need to produce more, if higher statistics are necessary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8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ILD Optimization Meeting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ttbar</a:t>
            </a:r>
            <a:r>
              <a:rPr kumimoji="1" lang="en-US" altLang="ja-JP" dirty="0" smtClean="0"/>
              <a:t> at 350 GeV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8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ILD Optimization Meeting</a:t>
            </a:r>
            <a:endParaRPr lang="ja-JP" altLang="en-US" dirty="0"/>
          </a:p>
        </p:txBody>
      </p:sp>
      <p:pic>
        <p:nvPicPr>
          <p:cNvPr id="8" name="図 7" descr="tt-totalcros-nrqcd-0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92896"/>
            <a:ext cx="6012160" cy="407721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51520" y="980728"/>
            <a:ext cx="85138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Whizard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No QCD enhancement</a:t>
            </a:r>
          </a:p>
          <a:p>
            <a:pPr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Physsim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developed by Keisuke, Sumino, using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Helas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ME calculator, including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QCD effect (NRQCD=1) and KM. 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Hadronize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by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Pythia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6.416,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tauola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2.5</a:t>
            </a: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QCD effect enhances the total cross section by about factor 8.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Apol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inconsistent</a:t>
            </a:r>
          </a:p>
          <a:p>
            <a:pPr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Stdhep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files by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Physsim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will be prepared soon.  Then produce DST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5921017" y="3108960"/>
          <a:ext cx="3096345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837"/>
                <a:gridCol w="737225"/>
                <a:gridCol w="1253283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br>
                        <a:rPr kumimoji="1" lang="en-US" altLang="ja-JP" sz="1600" dirty="0" smtClean="0">
                          <a:latin typeface="Symbol" pitchFamily="18" charset="2"/>
                        </a:rPr>
                      </a:br>
                      <a:r>
                        <a:rPr kumimoji="1" lang="en-US" altLang="ja-JP" sz="1600" dirty="0" smtClean="0"/>
                        <a:t>(</a:t>
                      </a:r>
                      <a:r>
                        <a:rPr kumimoji="1" lang="en-US" altLang="ja-JP" sz="1600" baseline="0" dirty="0" err="1" smtClean="0">
                          <a:sym typeface="Wingdings" pitchFamily="2" charset="2"/>
                        </a:rPr>
                        <a:t>tt</a:t>
                      </a:r>
                      <a:r>
                        <a:rPr kumimoji="1" lang="en-US" altLang="ja-JP" sz="1600" baseline="0" dirty="0" smtClean="0">
                          <a:sym typeface="Wingdings" pitchFamily="2" charset="2"/>
                        </a:rPr>
                        <a:t> </a:t>
                      </a:r>
                      <a:r>
                        <a:rPr kumimoji="1" lang="en-US" altLang="ja-JP" sz="1600" b="0" baseline="0" dirty="0" smtClean="0">
                          <a:sym typeface="Wingdings" pitchFamily="2" charset="2"/>
                        </a:rPr>
                        <a:t>2b4q)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Whiz.</a:t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(</a:t>
                      </a:r>
                      <a:r>
                        <a:rPr kumimoji="1" lang="en-US" altLang="ja-JP" sz="1600" dirty="0" err="1" smtClean="0"/>
                        <a:t>fb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Phssim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(w/o QCD)</a:t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(</a:t>
                      </a:r>
                      <a:r>
                        <a:rPr kumimoji="1" lang="en-US" altLang="ja-JP" sz="1600" dirty="0" err="1" smtClean="0"/>
                        <a:t>fb</a:t>
                      </a:r>
                      <a:r>
                        <a:rPr kumimoji="1" lang="en-US" altLang="ja-JP" sz="1600" dirty="0" smtClean="0"/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600" dirty="0" smtClean="0"/>
                        <a:t>(e</a:t>
                      </a:r>
                      <a:r>
                        <a:rPr kumimoji="1" lang="en-US" altLang="ja-JP" sz="1600" baseline="30000" dirty="0" smtClean="0"/>
                        <a:t>-</a:t>
                      </a:r>
                      <a:r>
                        <a:rPr kumimoji="1" lang="en-US" altLang="ja-JP" sz="1600" baseline="-25000" dirty="0" err="1" smtClean="0"/>
                        <a:t>L</a:t>
                      </a:r>
                      <a:r>
                        <a:rPr kumimoji="1" lang="en-US" altLang="ja-JP" sz="1600" dirty="0" err="1" smtClean="0"/>
                        <a:t>e</a:t>
                      </a:r>
                      <a:r>
                        <a:rPr kumimoji="1" lang="en-US" altLang="ja-JP" sz="1600" baseline="30000" dirty="0" err="1" smtClean="0"/>
                        <a:t>+</a:t>
                      </a:r>
                      <a:r>
                        <a:rPr kumimoji="1" lang="en-US" altLang="ja-JP" sz="1600" baseline="-25000" dirty="0" err="1" smtClean="0"/>
                        <a:t>R</a:t>
                      </a:r>
                      <a:r>
                        <a:rPr kumimoji="1" lang="en-US" altLang="ja-JP" sz="16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74.44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72.82</a:t>
                      </a:r>
                      <a:r>
                        <a:rPr kumimoji="1" lang="en-US" altLang="ja-JP" sz="1600" dirty="0" smtClean="0">
                          <a:sym typeface="Symbol"/>
                        </a:rPr>
                        <a:t>0.05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600" dirty="0" smtClean="0"/>
                        <a:t>(e</a:t>
                      </a:r>
                      <a:r>
                        <a:rPr kumimoji="1" lang="en-US" altLang="ja-JP" sz="1600" baseline="30000" dirty="0" smtClean="0"/>
                        <a:t>-</a:t>
                      </a:r>
                      <a:r>
                        <a:rPr kumimoji="1" lang="en-US" altLang="ja-JP" sz="1600" baseline="-25000" dirty="0" err="1" smtClean="0"/>
                        <a:t>R</a:t>
                      </a:r>
                      <a:r>
                        <a:rPr kumimoji="1" lang="en-US" altLang="ja-JP" sz="1600" dirty="0" err="1" smtClean="0"/>
                        <a:t>e</a:t>
                      </a:r>
                      <a:r>
                        <a:rPr kumimoji="1" lang="en-US" altLang="ja-JP" sz="1600" baseline="30000" dirty="0" err="1" smtClean="0"/>
                        <a:t>+</a:t>
                      </a:r>
                      <a:r>
                        <a:rPr kumimoji="1" lang="en-US" altLang="ja-JP" sz="1600" baseline="-25000" dirty="0" err="1" smtClean="0"/>
                        <a:t>L</a:t>
                      </a:r>
                      <a:r>
                        <a:rPr kumimoji="1" lang="en-US" altLang="ja-JP" sz="16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24.88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28.39</a:t>
                      </a:r>
                      <a:r>
                        <a:rPr kumimoji="1" lang="en-US" altLang="ja-JP" sz="1600" dirty="0" smtClean="0">
                          <a:sym typeface="Symbol"/>
                        </a:rPr>
                        <a:t>0.02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Apol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0.499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0.439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7020272" y="5157192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sin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kumimoji="1" lang="en-US" altLang="ja-JP" baseline="-25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=0.22225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27584" y="3501008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sb2009_350_wTF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Classification of </a:t>
            </a:r>
            <a:r>
              <a:rPr kumimoji="1" lang="en-US" altLang="ja-JP" dirty="0" err="1" smtClean="0"/>
              <a:t>ttbar</a:t>
            </a:r>
            <a:r>
              <a:rPr kumimoji="1" lang="en-US" altLang="ja-JP" dirty="0" smtClean="0"/>
              <a:t> final states</a:t>
            </a:r>
            <a:endParaRPr kumimoji="1"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ttbar</a:t>
            </a:r>
            <a:r>
              <a:rPr lang="en-US" altLang="ja-JP" dirty="0" smtClean="0"/>
              <a:t> final states will be categorized to following 10 states.</a:t>
            </a:r>
          </a:p>
          <a:p>
            <a:r>
              <a:rPr kumimoji="1" lang="en-US" altLang="ja-JP" dirty="0" err="1" smtClean="0"/>
              <a:t>bbqqqq</a:t>
            </a:r>
            <a:r>
              <a:rPr kumimoji="1" lang="en-US" altLang="ja-JP" dirty="0" smtClean="0"/>
              <a:t> final states contain several quark flavors.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8 September 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ILD Optimization Meeting</a:t>
            </a:r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395536" y="1988840"/>
          <a:ext cx="4464495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8165"/>
                <a:gridCol w="1488165"/>
                <a:gridCol w="1488165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dirty="0" smtClean="0"/>
                        <a:t>(e</a:t>
                      </a:r>
                      <a:r>
                        <a:rPr kumimoji="1" lang="en-US" altLang="ja-JP" baseline="30000" dirty="0" smtClean="0"/>
                        <a:t>-</a:t>
                      </a:r>
                      <a:r>
                        <a:rPr kumimoji="1" lang="en-US" altLang="ja-JP" baseline="-25000" dirty="0" err="1" smtClean="0"/>
                        <a:t>L</a:t>
                      </a:r>
                      <a:r>
                        <a:rPr kumimoji="1" lang="en-US" altLang="ja-JP" dirty="0" err="1" smtClean="0"/>
                        <a:t>e</a:t>
                      </a:r>
                      <a:r>
                        <a:rPr kumimoji="1" lang="en-US" altLang="ja-JP" baseline="30000" dirty="0" err="1" smtClean="0"/>
                        <a:t>+</a:t>
                      </a:r>
                      <a:r>
                        <a:rPr kumimoji="1" lang="en-US" altLang="ja-JP" baseline="-25000" dirty="0" err="1" smtClean="0"/>
                        <a:t>R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dirty="0" smtClean="0"/>
                        <a:t>(e</a:t>
                      </a:r>
                      <a:r>
                        <a:rPr kumimoji="1" lang="en-US" altLang="ja-JP" baseline="30000" dirty="0" smtClean="0"/>
                        <a:t>-</a:t>
                      </a:r>
                      <a:r>
                        <a:rPr kumimoji="1" lang="en-US" altLang="ja-JP" baseline="-25000" dirty="0" err="1" smtClean="0"/>
                        <a:t>R</a:t>
                      </a:r>
                      <a:r>
                        <a:rPr kumimoji="1" lang="en-US" altLang="ja-JP" dirty="0" err="1" smtClean="0"/>
                        <a:t>e</a:t>
                      </a:r>
                      <a:r>
                        <a:rPr kumimoji="1" lang="en-US" altLang="ja-JP" baseline="30000" dirty="0" err="1" smtClean="0"/>
                        <a:t>+</a:t>
                      </a:r>
                      <a:r>
                        <a:rPr kumimoji="1" lang="en-US" altLang="ja-JP" baseline="-25000" dirty="0" err="1" smtClean="0"/>
                        <a:t>L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bbqqqq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505.52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200.47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dirty="0" err="1" smtClean="0"/>
                        <a:t>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162.74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64.26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mn</a:t>
                      </a:r>
                      <a:r>
                        <a:rPr kumimoji="1" lang="en-US" altLang="ja-JP" dirty="0" err="1" smtClean="0"/>
                        <a:t>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162.81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64.14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tn</a:t>
                      </a:r>
                      <a:r>
                        <a:rPr kumimoji="1" lang="en-US" altLang="ja-JP" dirty="0" err="1" smtClean="0"/>
                        <a:t>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162.06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64.38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dirty="0" err="1" smtClean="0"/>
                        <a:t>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13.16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5.15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nmn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26.23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10.38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bbe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ntn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26.28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10.34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bb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mnmn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13.05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5.11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err="1" smtClean="0"/>
                        <a:t>bb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mntn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26.08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10.27</a:t>
                      </a:r>
                      <a:endParaRPr kumimoji="1" lang="ja-JP" alt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err="1" smtClean="0"/>
                        <a:t>bb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tntn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12.96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5.18</a:t>
                      </a:r>
                      <a:endParaRPr kumimoji="1" lang="ja-JP" alt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627784" y="6093296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 in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fb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unit)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9" name="図 8" descr="dmod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060848"/>
            <a:ext cx="4067944" cy="391973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005037" y="3631992"/>
            <a:ext cx="270697" cy="322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76907" y="4010322"/>
            <a:ext cx="262828" cy="322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13808" y="3754302"/>
            <a:ext cx="262828" cy="322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085679" y="4132632"/>
            <a:ext cx="254959" cy="322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609151" y="4884367"/>
            <a:ext cx="270697" cy="322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ub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925207" y="4886008"/>
            <a:ext cx="262828" cy="322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cb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Samples for DBD studies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1052736"/>
            <a:ext cx="8482042" cy="432048"/>
          </a:xfrm>
        </p:spPr>
        <p:txBody>
          <a:bodyPr/>
          <a:lstStyle/>
          <a:p>
            <a:r>
              <a:rPr kumimoji="1" lang="en-US" altLang="ja-JP" dirty="0" smtClean="0"/>
              <a:t>GDE released new beam parameters in August.  For DBD studies ?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8 September 2010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ILD Optimization Meeting</a:t>
            </a:r>
            <a:endParaRPr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899592" y="1556792"/>
          <a:ext cx="7200798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792088"/>
                <a:gridCol w="1224136"/>
                <a:gridCol w="1296144"/>
                <a:gridCol w="1224136"/>
                <a:gridCol w="86409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200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250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350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1000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Rate (Hz)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(5)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D</a:t>
                      </a:r>
                      <a:r>
                        <a:rPr kumimoji="1" lang="en-US" altLang="ja-JP" sz="1400" dirty="0" err="1" smtClean="0"/>
                        <a:t>p</a:t>
                      </a:r>
                      <a:r>
                        <a:rPr kumimoji="1" lang="en-US" altLang="ja-JP" sz="1400" dirty="0" smtClean="0"/>
                        <a:t>/p(e-)(%)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0.22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0.22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(0.220)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0.22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(0.218)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0.21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(0.207)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0.11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D</a:t>
                      </a:r>
                      <a:r>
                        <a:rPr kumimoji="1" lang="en-US" altLang="ja-JP" sz="1400" dirty="0" err="1" smtClean="0"/>
                        <a:t>p</a:t>
                      </a:r>
                      <a:r>
                        <a:rPr kumimoji="1" lang="en-US" altLang="ja-JP" sz="1400" dirty="0" smtClean="0"/>
                        <a:t>/p(e+)(%)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0.17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0.14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(0.130)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0.10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(0.093)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0.07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(0.065)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0.04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b</a:t>
                      </a:r>
                      <a:r>
                        <a:rPr kumimoji="1" lang="en-US" altLang="ja-JP" sz="1400" baseline="-25000" dirty="0" err="1" smtClean="0"/>
                        <a:t>x</a:t>
                      </a:r>
                      <a:r>
                        <a:rPr kumimoji="1" lang="en-US" altLang="ja-JP" sz="1400" dirty="0" smtClean="0"/>
                        <a:t>*(mm)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12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(21)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baseline="-25000" dirty="0" err="1" smtClean="0"/>
                        <a:t>x</a:t>
                      </a:r>
                      <a:r>
                        <a:rPr kumimoji="1" lang="en-US" altLang="ja-JP" sz="1400" dirty="0" smtClean="0"/>
                        <a:t>*(mm)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904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700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(927)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662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474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554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baseline="-25000" dirty="0" err="1" smtClean="0">
                          <a:latin typeface="+mn-lt"/>
                        </a:rPr>
                        <a:t>y</a:t>
                      </a:r>
                      <a:r>
                        <a:rPr kumimoji="1" lang="en-US" altLang="ja-JP" sz="1400" dirty="0" smtClean="0"/>
                        <a:t>*(mm), </a:t>
                      </a:r>
                      <a:r>
                        <a:rPr kumimoji="1" lang="en-US" altLang="ja-JP" sz="1400" dirty="0" err="1" smtClean="0"/>
                        <a:t>wTF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5.3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(6.4)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4.5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(5.0)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3.8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2.7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L(x10</a:t>
                      </a:r>
                      <a:r>
                        <a:rPr kumimoji="1" lang="en-US" altLang="ja-JP" sz="1400" baseline="30000" dirty="0" smtClean="0"/>
                        <a:t>34</a:t>
                      </a:r>
                      <a:r>
                        <a:rPr kumimoji="1" lang="en-US" altLang="ja-JP" sz="1400" dirty="0" smtClean="0"/>
                        <a:t>cm</a:t>
                      </a:r>
                      <a:r>
                        <a:rPr kumimoji="1" lang="en-US" altLang="ja-JP" sz="1400" baseline="30000" dirty="0" smtClean="0"/>
                        <a:t>-2</a:t>
                      </a:r>
                      <a:r>
                        <a:rPr kumimoji="1" lang="en-US" altLang="ja-JP" sz="1400" dirty="0" smtClean="0"/>
                        <a:t>s</a:t>
                      </a:r>
                      <a:r>
                        <a:rPr kumimoji="1" lang="en-US" altLang="ja-JP" sz="1400" baseline="30000" dirty="0" smtClean="0"/>
                        <a:t>-1</a:t>
                      </a:r>
                      <a:r>
                        <a:rPr kumimoji="1" lang="en-US" altLang="ja-JP" sz="1400" dirty="0" smtClean="0"/>
                        <a:t>),</a:t>
                      </a:r>
                      <a:r>
                        <a:rPr kumimoji="1" lang="en-US" altLang="ja-JP" sz="1400" dirty="0" err="1" smtClean="0"/>
                        <a:t>wTF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0.8</a:t>
                      </a:r>
                      <a:r>
                        <a:rPr kumimoji="1" lang="en-US" altLang="ja-JP" sz="1400" dirty="0" smtClean="0">
                          <a:solidFill>
                            <a:srgbClr val="C00000"/>
                          </a:solidFill>
                        </a:rPr>
                        <a:t>(0.27)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2.8</a:t>
                      </a:r>
                      <a:r>
                        <a:rPr kumimoji="1" lang="en-US" altLang="ja-JP" sz="1400" baseline="30000" dirty="0" smtClean="0"/>
                        <a:t>[2]</a:t>
                      </a:r>
                      <a:endParaRPr kumimoji="1" lang="ja-JP" altLang="en-US" sz="1400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コンテンツ プレースホルダ 2"/>
          <p:cNvSpPr txBox="1">
            <a:spLocks/>
          </p:cNvSpPr>
          <p:nvPr/>
        </p:nvSpPr>
        <p:spPr bwMode="auto">
          <a:xfrm>
            <a:off x="467544" y="5013176"/>
            <a:ext cx="792088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23346C"/>
              </a:buClr>
              <a:buSzTx/>
              <a:buFont typeface="Wingdings" pitchFamily="2" charset="2"/>
              <a:buChar char="n"/>
              <a:tabLst/>
              <a:defRPr/>
            </a:pPr>
            <a:r>
              <a:rPr lang="en-US" altLang="ja-JP" sz="2000" kern="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Possible plan to </a:t>
            </a:r>
            <a:r>
              <a:rPr lang="en-US" altLang="ja-JP" sz="2000" kern="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Whizard</a:t>
            </a:r>
            <a:r>
              <a:rPr lang="en-US" altLang="ja-JP" sz="2000" kern="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sample productions 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Clr>
                <a:srgbClr val="23346C"/>
              </a:buClr>
              <a:buFont typeface="Wingdings" pitchFamily="2" charset="2"/>
              <a:buChar char="n"/>
            </a:pPr>
            <a:r>
              <a:rPr kumimoji="1" lang="en-US" altLang="ja-JP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</a:t>
            </a:r>
            <a:r>
              <a:rPr kumimoji="1" lang="en-US" altLang="ja-JP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b="0" i="0" u="none" strike="noStrike" kern="0" cap="none" spc="0" normalizeH="0" noProof="0" dirty="0" err="1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Whizard</a:t>
            </a:r>
            <a:r>
              <a:rPr kumimoji="1" lang="en-US" altLang="ja-JP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1.95, revised interface to </a:t>
            </a:r>
            <a:r>
              <a:rPr kumimoji="1" lang="en-US" altLang="ja-JP" b="0" i="0" u="none" strike="noStrike" kern="0" cap="none" spc="0" normalizeH="0" noProof="0" dirty="0" err="1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tauoka</a:t>
            </a:r>
            <a:r>
              <a:rPr kumimoji="1" lang="en-US" altLang="ja-JP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newer </a:t>
            </a:r>
            <a:r>
              <a:rPr kumimoji="1" lang="en-US" altLang="ja-JP" b="0" i="0" u="none" strike="noStrike" kern="0" cap="none" spc="0" normalizeH="0" noProof="0" dirty="0" err="1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hadronization</a:t>
            </a:r>
            <a:r>
              <a:rPr lang="en-US" altLang="ja-JP" kern="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Clr>
                <a:srgbClr val="23346C"/>
              </a:buClr>
              <a:buFont typeface="Wingdings"/>
              <a:buChar char="è"/>
            </a:pPr>
            <a:r>
              <a:rPr lang="en-US" altLang="ja-JP" kern="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Update of code in progress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23346C"/>
              </a:buClr>
              <a:buFont typeface="Wingdings" pitchFamily="2" charset="2"/>
              <a:buChar char="n"/>
            </a:pPr>
            <a:r>
              <a:rPr lang="en-US" altLang="ja-JP" kern="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Question: Do we need another energy points, ex. 230 GeV ?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Clr>
                <a:srgbClr val="23346C"/>
              </a:buClr>
              <a:buFont typeface="Wingdings"/>
              <a:buChar char="è"/>
            </a:pPr>
            <a:endParaRPr lang="en-US" altLang="ja-JP" kern="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itchFamily="2" charset="2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23346C"/>
              </a:buClr>
              <a:buFont typeface="Wingdings" pitchFamily="2" charset="2"/>
              <a:buChar char="n"/>
            </a:pPr>
            <a:endParaRPr kumimoji="1" lang="en-US" altLang="ja-JP" sz="2000" b="0" i="0" u="none" strike="noStrike" kern="0" cap="none" spc="0" normalizeH="0" noProof="0" dirty="0" smtClean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15616" y="4509120"/>
            <a:ext cx="7455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kumimoji="1"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[1]parameters different from sb2009 are listed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 Values in ( ) are SB2009 values.</a:t>
            </a:r>
          </a:p>
          <a:p>
            <a:pPr marL="342900" indent="-342900"/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[2] Luminosity without traveling focus.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1746</TotalTime>
  <Words>351</Words>
  <Application>Microsoft Office PowerPoint</Application>
  <PresentationFormat>画面に合わせる (4:3)</PresentationFormat>
  <Paragraphs>161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白紙2</vt:lpstr>
      <vt:lpstr>Status of MC samples (progress since early July)</vt:lpstr>
      <vt:lpstr>sb2009 350 GeV samples</vt:lpstr>
      <vt:lpstr>Processes and statistics</vt:lpstr>
      <vt:lpstr>ttbar at 350 GeV</vt:lpstr>
      <vt:lpstr>Classification of ttbar final states</vt:lpstr>
      <vt:lpstr>Samples for DBD studies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77</cp:revision>
  <dcterms:created xsi:type="dcterms:W3CDTF">2009-06-04T06:26:41Z</dcterms:created>
  <dcterms:modified xsi:type="dcterms:W3CDTF">2010-09-08T12:00:12Z</dcterms:modified>
</cp:coreProperties>
</file>