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6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137" d="100"/>
          <a:sy n="137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B66A8-2975-1744-8909-4BFC2261EE96}" type="datetimeFigureOut">
              <a:rPr lang="en-US" smtClean="0"/>
              <a:t>9/15/10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0E9AF-1CE2-F24C-B4AC-658F4BE48B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Does 230</a:t>
            </a:r>
            <a:r>
              <a:rPr lang="en-US" baseline="0" dirty="0" smtClean="0"/>
              <a:t> replace 200?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0E9AF-1CE2-F24C-B4AC-658F4BE48B2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</a:t>
            </a:r>
            <a:r>
              <a:rPr lang="en-US" baseline="0" dirty="0" smtClean="0"/>
              <a:t> this be agreed to at this ADI meeting?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0E9AF-1CE2-F24C-B4AC-658F4BE48B2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CFS is missing here!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0E9AF-1CE2-F24C-B4AC-658F4BE48B22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C90647D-34BF-4034-9AF2-5BA5F3920A6F}" type="datetimeFigureOut">
              <a:rPr lang="en-US" smtClean="0"/>
              <a:pPr/>
              <a:t>9/15/10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20BCE1-F44A-49CB-BD9F-D464D52B9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Assumptions and questions needing work before BAW-2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BAW-2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Low Beam Power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err="1" smtClean="0">
                <a:solidFill>
                  <a:srgbClr val="7030A0"/>
                </a:solidFill>
              </a:rPr>
              <a:t>Undulator</a:t>
            </a:r>
            <a:r>
              <a:rPr lang="en-US" sz="3600" dirty="0" smtClean="0">
                <a:solidFill>
                  <a:srgbClr val="7030A0"/>
                </a:solidFill>
              </a:rPr>
              <a:t> Source Relocation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1455" y="5228675"/>
            <a:ext cx="3388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Ewan Paterson</a:t>
            </a:r>
          </a:p>
          <a:p>
            <a:r>
              <a:rPr lang="en-US" dirty="0" smtClean="0"/>
              <a:t>Nick Walker</a:t>
            </a:r>
          </a:p>
          <a:p>
            <a:r>
              <a:rPr lang="en-US" dirty="0" smtClean="0"/>
              <a:t>AD&amp;I WebEx Meeting 15.09.10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026"/>
            <a:ext cx="8229600" cy="307618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Do we have a satisfactory E-DR design </a:t>
            </a:r>
            <a:r>
              <a:rPr lang="en-US" sz="2000" dirty="0" smtClean="0">
                <a:solidFill>
                  <a:srgbClr val="FF0000"/>
                </a:solidFill>
              </a:rPr>
              <a:t>for 10Hz including modulated high power RF system which could share a tunnel with 2 E+ standard rings?</a:t>
            </a:r>
          </a:p>
          <a:p>
            <a:pPr lvl="1"/>
            <a:r>
              <a:rPr lang="en-US" sz="2000" dirty="0" smtClean="0"/>
              <a:t>Not at this time</a:t>
            </a:r>
          </a:p>
          <a:p>
            <a:pPr lvl="1"/>
            <a:r>
              <a:rPr lang="en-US" sz="2000" dirty="0" smtClean="0"/>
              <a:t>Requires study and ideas on how best to approach this problem</a:t>
            </a:r>
          </a:p>
          <a:p>
            <a:pPr lvl="1"/>
            <a:r>
              <a:rPr lang="en-US" sz="2000" dirty="0" smtClean="0"/>
              <a:t>Producing one (or more) cost-effective schemes for the RF should be a priority goal for this year (and before the January BAW)</a:t>
            </a:r>
            <a:endParaRPr lang="en-US" sz="2000" dirty="0" smtClean="0"/>
          </a:p>
          <a:p>
            <a:pPr marL="514350" indent="-514350">
              <a:buNone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236531" y="4542643"/>
            <a:ext cx="370855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Action item for Geneva Workshop!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Power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9681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AAP/PAC – allow path back to 2600 bunches as</a:t>
            </a:r>
          </a:p>
          <a:p>
            <a:pPr lvl="1"/>
            <a:r>
              <a:rPr lang="en-US" dirty="0" smtClean="0"/>
              <a:t>risk mitigation or</a:t>
            </a:r>
          </a:p>
          <a:p>
            <a:pPr lvl="1"/>
            <a:r>
              <a:rPr lang="en-US" dirty="0" smtClean="0"/>
              <a:t>possible </a:t>
            </a:r>
            <a:r>
              <a:rPr lang="en-US" dirty="0" err="1" smtClean="0"/>
              <a:t>lumi</a:t>
            </a:r>
            <a:r>
              <a:rPr lang="en-US" dirty="0" smtClean="0"/>
              <a:t> upgrade</a:t>
            </a:r>
          </a:p>
          <a:p>
            <a:r>
              <a:rPr lang="en-US" dirty="0" smtClean="0"/>
              <a:t>Need to understand the scope of this statement (for costing)</a:t>
            </a:r>
          </a:p>
          <a:p>
            <a:pPr lvl="1"/>
            <a:r>
              <a:rPr lang="en-US" dirty="0" smtClean="0"/>
              <a:t>Already WA is to leave room for second </a:t>
            </a:r>
            <a:r>
              <a:rPr lang="en-US" dirty="0" err="1" smtClean="0"/>
              <a:t>e</a:t>
            </a:r>
            <a:r>
              <a:rPr lang="en-US" dirty="0" smtClean="0"/>
              <a:t>+ DR</a:t>
            </a:r>
          </a:p>
          <a:p>
            <a:pPr lvl="1"/>
            <a:r>
              <a:rPr lang="en-US" dirty="0" smtClean="0"/>
              <a:t>CFS support for additional RF power?</a:t>
            </a:r>
          </a:p>
          <a:p>
            <a:pPr lvl="2"/>
            <a:r>
              <a:rPr lang="en-US" dirty="0" smtClean="0"/>
              <a:t>different scope for KCS, DRFS, RDR HLRF Tech.</a:t>
            </a:r>
          </a:p>
          <a:p>
            <a:r>
              <a:rPr lang="en-US" dirty="0" smtClean="0"/>
              <a:t>Needs some guidelines for this discussion</a:t>
            </a:r>
          </a:p>
          <a:p>
            <a:pPr lvl="1"/>
            <a:r>
              <a:rPr lang="en-US" dirty="0" smtClean="0"/>
              <a:t>e.g. include additional CFS upfront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 (Studies)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6244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Travelling Focus requires more study (AAP)</a:t>
            </a:r>
          </a:p>
          <a:p>
            <a:pPr lvl="1"/>
            <a:r>
              <a:rPr lang="en-US" dirty="0" smtClean="0"/>
              <a:t>simulation work</a:t>
            </a:r>
          </a:p>
          <a:p>
            <a:pPr lvl="1"/>
            <a:r>
              <a:rPr lang="en-US" dirty="0" smtClean="0"/>
              <a:t>Understanding better the tolerances / stability</a:t>
            </a:r>
          </a:p>
          <a:p>
            <a:pPr lvl="2"/>
            <a:r>
              <a:rPr lang="en-US" dirty="0" smtClean="0"/>
              <a:t>requirements for feedbacks etc.</a:t>
            </a:r>
          </a:p>
          <a:p>
            <a:pPr lvl="1"/>
            <a:r>
              <a:rPr lang="en-US" dirty="0" smtClean="0"/>
              <a:t>Particle tracking (not just Guinea Pig)</a:t>
            </a:r>
          </a:p>
          <a:p>
            <a:pPr lvl="1"/>
            <a:r>
              <a:rPr lang="en-US" dirty="0" smtClean="0"/>
              <a:t>Understanding how to tune-up the TF by adjusting the crab cavities</a:t>
            </a:r>
          </a:p>
          <a:p>
            <a:pPr lvl="2"/>
            <a:r>
              <a:rPr lang="en-US" dirty="0" smtClean="0"/>
              <a:t>relationship / dependence on other FF tuning</a:t>
            </a:r>
          </a:p>
          <a:p>
            <a:r>
              <a:rPr lang="en-US" dirty="0" smtClean="0"/>
              <a:t>Consolidation of parameter tables</a:t>
            </a:r>
          </a:p>
          <a:p>
            <a:pPr lvl="1"/>
            <a:r>
              <a:rPr lang="en-US" dirty="0" smtClean="0"/>
              <a:t>cross-check numbers (add GUINEAPIG simulations)</a:t>
            </a:r>
          </a:p>
          <a:p>
            <a:pPr lvl="1"/>
            <a:r>
              <a:rPr lang="en-US" dirty="0" smtClean="0"/>
              <a:t>Fill in existing gaps (missing numbers)</a:t>
            </a:r>
          </a:p>
          <a:p>
            <a:pPr lvl="1"/>
            <a:r>
              <a:rPr lang="en-US" dirty="0" smtClean="0"/>
              <a:t>Add additional parameter sets (identified in this talk)</a:t>
            </a:r>
          </a:p>
          <a:p>
            <a:pPr lvl="1"/>
            <a:r>
              <a:rPr lang="en-US" dirty="0" smtClean="0"/>
              <a:t>Begin to add machine sub-system detailed parameter tables</a:t>
            </a:r>
          </a:p>
          <a:p>
            <a:pPr lvl="2"/>
            <a:r>
              <a:rPr lang="en-US" dirty="0" smtClean="0"/>
              <a:t>consisted with IP parameters</a:t>
            </a:r>
          </a:p>
          <a:p>
            <a:r>
              <a:rPr lang="en-US" dirty="0" smtClean="0"/>
              <a:t>Feasibility of Final Doublet concept?</a:t>
            </a:r>
          </a:p>
          <a:p>
            <a:pPr lvl="1"/>
            <a:r>
              <a:rPr lang="en-US" dirty="0" smtClean="0"/>
              <a:t>R&amp;D plan?</a:t>
            </a:r>
          </a:p>
        </p:txBody>
      </p:sp>
      <p:sp>
        <p:nvSpPr>
          <p:cNvPr id="4" name="TextBox 3"/>
          <p:cNvSpPr txBox="1"/>
          <p:nvPr/>
        </p:nvSpPr>
        <p:spPr>
          <a:xfrm rot="19912759">
            <a:off x="6707532" y="5108215"/>
            <a:ext cx="2000718" cy="523220"/>
          </a:xfrm>
          <a:prstGeom prst="rect">
            <a:avLst/>
          </a:prstGeom>
          <a:solidFill>
            <a:srgbClr val="C0504D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Resources!</a:t>
            </a:r>
            <a:endParaRPr lang="en-US" sz="28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611" y="1056860"/>
            <a:ext cx="7772400" cy="525648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Consolidation of formal </a:t>
            </a:r>
            <a:r>
              <a:rPr lang="en-US" dirty="0" err="1" smtClean="0"/>
              <a:t>Ecm</a:t>
            </a:r>
            <a:r>
              <a:rPr lang="en-US" dirty="0" smtClean="0"/>
              <a:t> parameter sets (NW, JMP, AS + P&amp;D)</a:t>
            </a:r>
          </a:p>
          <a:p>
            <a:pPr lvl="1"/>
            <a:r>
              <a:rPr lang="en-US" dirty="0" smtClean="0"/>
              <a:t>clearly not all permutations!</a:t>
            </a:r>
          </a:p>
          <a:p>
            <a:pPr lvl="1"/>
            <a:r>
              <a:rPr lang="en-US" dirty="0" smtClean="0"/>
              <a:t>will define scope of studies</a:t>
            </a:r>
          </a:p>
          <a:p>
            <a:pPr lvl="1"/>
            <a:r>
              <a:rPr lang="en-US" dirty="0" smtClean="0"/>
              <a:t>Add GP numbers to tables</a:t>
            </a:r>
          </a:p>
          <a:p>
            <a:endParaRPr lang="en-US" dirty="0" smtClean="0"/>
          </a:p>
          <a:p>
            <a:r>
              <a:rPr lang="en-US" dirty="0" smtClean="0"/>
              <a:t>RF </a:t>
            </a:r>
            <a:r>
              <a:rPr lang="en-US" dirty="0" err="1" smtClean="0"/>
              <a:t>Solution(s</a:t>
            </a:r>
            <a:r>
              <a:rPr lang="en-US" dirty="0" smtClean="0"/>
              <a:t>) for 50% duty cycle in </a:t>
            </a:r>
            <a:r>
              <a:rPr lang="en-US" dirty="0" err="1" smtClean="0"/>
              <a:t>e</a:t>
            </a:r>
            <a:r>
              <a:rPr lang="en-US" dirty="0" smtClean="0"/>
              <a:t>+ DR (S. </a:t>
            </a:r>
            <a:r>
              <a:rPr lang="en-US" dirty="0" err="1" smtClean="0"/>
              <a:t>Guiducci</a:t>
            </a:r>
            <a:r>
              <a:rPr lang="en-US" dirty="0" smtClean="0"/>
              <a:t> et al)</a:t>
            </a:r>
          </a:p>
          <a:p>
            <a:endParaRPr lang="en-US" dirty="0" smtClean="0"/>
          </a:p>
          <a:p>
            <a:r>
              <a:rPr lang="en-US" dirty="0" smtClean="0"/>
              <a:t>Further simulation studies of Travelling Focus operation and performance</a:t>
            </a:r>
            <a:br>
              <a:rPr lang="en-US" dirty="0" smtClean="0"/>
            </a:br>
            <a:r>
              <a:rPr lang="en-US" dirty="0" smtClean="0"/>
              <a:t>(K. Kubo et al)</a:t>
            </a:r>
          </a:p>
          <a:p>
            <a:endParaRPr lang="en-US" dirty="0" smtClean="0"/>
          </a:p>
          <a:p>
            <a:r>
              <a:rPr lang="en-US" dirty="0" smtClean="0"/>
              <a:t>Parameter sets (ranges) for </a:t>
            </a:r>
            <a:r>
              <a:rPr lang="en-US" dirty="0" err="1" smtClean="0"/>
              <a:t>undulator</a:t>
            </a:r>
            <a:r>
              <a:rPr lang="en-US" dirty="0" smtClean="0"/>
              <a:t> </a:t>
            </a:r>
            <a:r>
              <a:rPr lang="en-US" dirty="0" smtClean="0"/>
              <a:t>source (J. Clarke et al)</a:t>
            </a:r>
          </a:p>
          <a:p>
            <a:pPr lvl="1"/>
            <a:r>
              <a:rPr lang="en-US" dirty="0" smtClean="0"/>
              <a:t>particular for ‘gray zone’ (200-300 </a:t>
            </a:r>
            <a:r>
              <a:rPr lang="en-US" dirty="0" err="1" smtClean="0"/>
              <a:t>GeV</a:t>
            </a:r>
            <a:r>
              <a:rPr lang="en-US" dirty="0" smtClean="0"/>
              <a:t>) operation</a:t>
            </a:r>
          </a:p>
          <a:p>
            <a:pPr lvl="1"/>
            <a:r>
              <a:rPr lang="en-US" dirty="0" smtClean="0"/>
              <a:t>include FC (as well as QWT)</a:t>
            </a:r>
          </a:p>
          <a:p>
            <a:pPr lvl="1"/>
            <a:r>
              <a:rPr lang="en-US" dirty="0" smtClean="0"/>
              <a:t>Initial estimates of Nb</a:t>
            </a:r>
            <a:r>
              <a:rPr lang="en-US" baseline="-25000" dirty="0" smtClean="0"/>
              <a:t>3</a:t>
            </a:r>
            <a:r>
              <a:rPr lang="en-US" dirty="0" smtClean="0"/>
              <a:t>Sn-based </a:t>
            </a:r>
            <a:r>
              <a:rPr lang="en-US" dirty="0" smtClean="0"/>
              <a:t>solution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Consolidate HLRF parameters / requirements for reduced </a:t>
            </a:r>
            <a:r>
              <a:rPr lang="en-US" dirty="0" err="1" smtClean="0"/>
              <a:t>nb</a:t>
            </a:r>
            <a:r>
              <a:rPr lang="en-US" dirty="0" smtClean="0"/>
              <a:t> solutions</a:t>
            </a:r>
          </a:p>
          <a:p>
            <a:pPr lvl="1"/>
            <a:r>
              <a:rPr lang="en-US" sz="2364" dirty="0" smtClean="0"/>
              <a:t>this must include an assessment of supporting the proposed gradient spread from BAW-1</a:t>
            </a:r>
          </a:p>
          <a:p>
            <a:endParaRPr lang="en-US" dirty="0" smtClean="0"/>
          </a:p>
          <a:p>
            <a:r>
              <a:rPr lang="en-US" dirty="0" smtClean="0"/>
              <a:t>Refinement of cost increments (</a:t>
            </a:r>
            <a:r>
              <a:rPr lang="en-US" dirty="0" err="1" smtClean="0"/>
              <a:t>PMs</a:t>
            </a:r>
            <a:r>
              <a:rPr lang="en-US" dirty="0" smtClean="0"/>
              <a:t> and PHG)</a:t>
            </a:r>
          </a:p>
          <a:p>
            <a:pPr lvl="1"/>
            <a:r>
              <a:rPr lang="en-US" dirty="0" smtClean="0"/>
              <a:t>Re-analysis of cost of supporting 10Hz operation</a:t>
            </a:r>
          </a:p>
          <a:p>
            <a:pPr lvl="1"/>
            <a:r>
              <a:rPr lang="en-US" dirty="0" smtClean="0"/>
              <a:t>DR RF configuration (update) and incl. of 50% duty cycle solution</a:t>
            </a:r>
          </a:p>
          <a:p>
            <a:pPr lvl="1"/>
            <a:r>
              <a:rPr lang="en-US" dirty="0" smtClean="0"/>
              <a:t>Consolidate cost impact for reduced HLRF solutions (KCS, DRFS, RDR HLRF Tech.)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Straw-man Schedule (TBC)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76205" y="1395734"/>
          <a:ext cx="8527023" cy="395223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071955"/>
                <a:gridCol w="1403120"/>
                <a:gridCol w="50519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AD&amp;I </a:t>
                      </a:r>
                      <a:r>
                        <a:rPr lang="en-US" dirty="0" err="1" smtClean="0"/>
                        <a:t>webex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13.10.10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Formal parameters</a:t>
                      </a:r>
                      <a:r>
                        <a:rPr lang="en-US" baseline="0" dirty="0" smtClean="0"/>
                        <a:t> consolidation (scope)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Geneva Workshop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19-22.10.10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 RF</a:t>
                      </a:r>
                      <a:r>
                        <a:rPr lang="en-US" baseline="0" dirty="0" smtClean="0"/>
                        <a:t> solution; </a:t>
                      </a:r>
                      <a:r>
                        <a:rPr lang="en-US" baseline="0" dirty="0" err="1" smtClean="0"/>
                        <a:t>Undulator</a:t>
                      </a:r>
                      <a:r>
                        <a:rPr lang="en-US" baseline="0" dirty="0" smtClean="0"/>
                        <a:t> parameters; ML HLRF parameters; DR </a:t>
                      </a:r>
                      <a:r>
                        <a:rPr lang="en-US" baseline="0" dirty="0" err="1" smtClean="0"/>
                        <a:t>e</a:t>
                      </a:r>
                      <a:r>
                        <a:rPr lang="en-US" baseline="0" dirty="0" smtClean="0"/>
                        <a:t>-cloud recommendation; cost increment review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AD&amp;I </a:t>
                      </a:r>
                      <a:r>
                        <a:rPr lang="en-US" dirty="0" err="1" smtClean="0"/>
                        <a:t>webex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10.11.10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TF simulations; P&amp;D studies 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AD&amp;I </a:t>
                      </a:r>
                      <a:r>
                        <a:rPr lang="en-US" dirty="0" err="1" smtClean="0"/>
                        <a:t>webex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08.12.10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</a:t>
                      </a:r>
                      <a:r>
                        <a:rPr lang="en-US" baseline="0" dirty="0" smtClean="0"/>
                        <a:t> of upgrade/risk mitigation scenarios (including cost impact). CFS status.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AD&amp;I </a:t>
                      </a:r>
                      <a:r>
                        <a:rPr lang="en-US" dirty="0" err="1" smtClean="0"/>
                        <a:t>webex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05.01.11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review of parameters and cost. Preparation for BAW (</a:t>
                      </a:r>
                      <a:r>
                        <a:rPr lang="en-US" dirty="0" err="1" smtClean="0"/>
                        <a:t>programme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proposal drafts etc.)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BAW-II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18-21.01.11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</a:t>
                      </a:r>
                      <a:r>
                        <a:rPr lang="en-US" baseline="0" dirty="0" smtClean="0"/>
                        <a:t> late!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95503" y="5655127"/>
            <a:ext cx="4906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Clearly subject to change as we move forward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708"/>
            <a:ext cx="8229600" cy="5577779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1312 bunches with 2x10*10 per bunch up to 500 </a:t>
            </a:r>
            <a:r>
              <a:rPr lang="en-US" sz="2000" dirty="0" err="1" smtClean="0">
                <a:solidFill>
                  <a:srgbClr val="0070C0"/>
                </a:solidFill>
              </a:rPr>
              <a:t>GeV</a:t>
            </a:r>
            <a:r>
              <a:rPr lang="en-US" sz="2000" dirty="0" smtClean="0">
                <a:solidFill>
                  <a:srgbClr val="0070C0"/>
                </a:solidFill>
              </a:rPr>
              <a:t>?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Low energies use 5 + 5Hz mode </a:t>
            </a:r>
            <a:r>
              <a:rPr lang="en-US" sz="2000" dirty="0" smtClean="0">
                <a:solidFill>
                  <a:srgbClr val="FF0000"/>
                </a:solidFill>
              </a:rPr>
              <a:t>or new </a:t>
            </a:r>
            <a:r>
              <a:rPr lang="en-US" sz="2000" dirty="0" err="1" smtClean="0">
                <a:solidFill>
                  <a:srgbClr val="FF0000"/>
                </a:solidFill>
              </a:rPr>
              <a:t>undulator</a:t>
            </a:r>
            <a:r>
              <a:rPr lang="en-US" sz="2000" dirty="0" smtClean="0">
                <a:solidFill>
                  <a:srgbClr val="FF0000"/>
                </a:solidFill>
              </a:rPr>
              <a:t>? The latter is knew but has many benefits both technical and cost!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Have parameters for all energies?? </a:t>
            </a:r>
            <a:r>
              <a:rPr lang="en-US" sz="2000" dirty="0" smtClean="0">
                <a:solidFill>
                  <a:srgbClr val="FF0000"/>
                </a:solidFill>
              </a:rPr>
              <a:t>What about 5Hz and shorter period </a:t>
            </a:r>
            <a:r>
              <a:rPr lang="en-US" sz="2000" dirty="0" err="1" smtClean="0">
                <a:solidFill>
                  <a:srgbClr val="FF0000"/>
                </a:solidFill>
              </a:rPr>
              <a:t>undulator</a:t>
            </a:r>
            <a:r>
              <a:rPr lang="en-US" sz="2000" dirty="0" smtClean="0">
                <a:solidFill>
                  <a:srgbClr val="FF0000"/>
                </a:solidFill>
              </a:rPr>
              <a:t>?  Or 1TeV with only 1312 bunches?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Assume 2 X 3.2 km DR’s in tunnel designed for</a:t>
            </a: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 3 rings? </a:t>
            </a:r>
            <a:r>
              <a:rPr lang="en-US" sz="2000" dirty="0" smtClean="0">
                <a:solidFill>
                  <a:srgbClr val="FF0000"/>
                </a:solidFill>
              </a:rPr>
              <a:t>Or is it 4?  Need answer to whether a single E- ring can handle 2625 bunches and have 3ns kickers?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Operation at all energies uses TF and multipart Q1?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1 </a:t>
            </a:r>
            <a:r>
              <a:rPr lang="en-US" sz="2000" dirty="0" err="1" smtClean="0">
                <a:solidFill>
                  <a:srgbClr val="00B050"/>
                </a:solidFill>
              </a:rPr>
              <a:t>Tev</a:t>
            </a:r>
            <a:r>
              <a:rPr lang="en-US" sz="2000" dirty="0" smtClean="0">
                <a:solidFill>
                  <a:srgbClr val="00B050"/>
                </a:solidFill>
              </a:rPr>
              <a:t> needs discussion and work! </a:t>
            </a:r>
            <a:r>
              <a:rPr lang="en-US" sz="2000" dirty="0" smtClean="0">
                <a:solidFill>
                  <a:srgbClr val="FF0000"/>
                </a:solidFill>
              </a:rPr>
              <a:t>Separate upgrades in energy or luminosity or consider only one combined?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Do we have a satisfactory E-DR design </a:t>
            </a:r>
            <a:r>
              <a:rPr lang="en-US" sz="2000" dirty="0" smtClean="0">
                <a:solidFill>
                  <a:srgbClr val="FF0000"/>
                </a:solidFill>
              </a:rPr>
              <a:t>for 10Hz including modulated high power RF system which could share a tunnel with 2 E+ rings?</a:t>
            </a:r>
          </a:p>
          <a:p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836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1792"/>
            <a:ext cx="8229600" cy="582469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1312 bunches with 2x10*10 per bunch up to 500 </a:t>
            </a:r>
            <a:r>
              <a:rPr lang="en-US" sz="2000" dirty="0" err="1" smtClean="0">
                <a:solidFill>
                  <a:srgbClr val="0070C0"/>
                </a:solidFill>
              </a:rPr>
              <a:t>GeV</a:t>
            </a:r>
            <a:r>
              <a:rPr lang="en-US" sz="2000" dirty="0" smtClean="0">
                <a:solidFill>
                  <a:srgbClr val="0070C0"/>
                </a:solidFill>
              </a:rPr>
              <a:t>?</a:t>
            </a:r>
          </a:p>
          <a:p>
            <a:pPr lvl="1"/>
            <a:r>
              <a:rPr lang="en-US" sz="1800" dirty="0" smtClean="0"/>
              <a:t>Our focus is now on the agreed </a:t>
            </a:r>
            <a:r>
              <a:rPr lang="en-US" sz="1800" dirty="0" err="1" smtClean="0"/>
              <a:t>Ecm</a:t>
            </a:r>
            <a:r>
              <a:rPr lang="en-US" sz="1800" dirty="0" smtClean="0"/>
              <a:t> values of</a:t>
            </a:r>
          </a:p>
          <a:p>
            <a:pPr lvl="2"/>
            <a:r>
              <a:rPr lang="en-US" sz="1400" dirty="0" smtClean="0"/>
              <a:t>200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pPr lvl="2"/>
            <a:r>
              <a:rPr lang="en-US" sz="1400" dirty="0" smtClean="0"/>
              <a:t>230 </a:t>
            </a:r>
            <a:r>
              <a:rPr lang="en-US" sz="1400" dirty="0" err="1" smtClean="0"/>
              <a:t>GeV</a:t>
            </a:r>
            <a:r>
              <a:rPr lang="en-US" sz="1400" dirty="0" smtClean="0"/>
              <a:t> – recently requested (to be added to tables</a:t>
            </a:r>
            <a:r>
              <a:rPr lang="en-US" sz="1400" dirty="0" smtClean="0"/>
              <a:t>)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2"/>
            <a:r>
              <a:rPr lang="en-US" sz="1400" dirty="0" smtClean="0"/>
              <a:t>250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pPr lvl="2"/>
            <a:r>
              <a:rPr lang="en-US" sz="1400" dirty="0" smtClean="0"/>
              <a:t>350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pPr lvl="2"/>
            <a:r>
              <a:rPr lang="en-US" sz="1400" dirty="0" smtClean="0"/>
              <a:t>500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pPr lvl="1"/>
            <a:r>
              <a:rPr lang="en-US" sz="1800" dirty="0" smtClean="0"/>
              <a:t>Our goal (Working Assumption) is to provide a constant (positron) bunch charge across this region</a:t>
            </a:r>
          </a:p>
          <a:p>
            <a:pPr lvl="2"/>
            <a:r>
              <a:rPr lang="en-US" sz="1400" dirty="0" smtClean="0"/>
              <a:t>unlike 2009 December proposal</a:t>
            </a:r>
          </a:p>
          <a:p>
            <a:pPr lvl="1"/>
            <a:r>
              <a:rPr lang="en-US" sz="1800" dirty="0" smtClean="0"/>
              <a:t>This is still assuming the </a:t>
            </a:r>
            <a:r>
              <a:rPr lang="en-US" sz="1800" dirty="0" err="1" smtClean="0"/>
              <a:t>e</a:t>
            </a:r>
            <a:r>
              <a:rPr lang="en-US" sz="1800" dirty="0" smtClean="0"/>
              <a:t>+ source to be located at the end of the electron Main Linac</a:t>
            </a:r>
          </a:p>
          <a:p>
            <a:pPr lvl="2"/>
            <a:r>
              <a:rPr lang="en-US" sz="1400" dirty="0" smtClean="0"/>
              <a:t>as part of the central campus integration / consolidation</a:t>
            </a:r>
          </a:p>
          <a:p>
            <a:pPr lvl="1"/>
            <a:r>
              <a:rPr lang="en-US" sz="1800" dirty="0" smtClean="0"/>
              <a:t>For the 200, 230 and 250 </a:t>
            </a:r>
            <a:r>
              <a:rPr lang="en-US" sz="1800" dirty="0" err="1" smtClean="0"/>
              <a:t>GeV</a:t>
            </a:r>
            <a:r>
              <a:rPr lang="en-US" sz="1800" dirty="0" smtClean="0"/>
              <a:t> parameter sets, this will require adoption of</a:t>
            </a:r>
          </a:p>
          <a:p>
            <a:pPr lvl="2"/>
            <a:r>
              <a:rPr lang="en-US" sz="1400" dirty="0" smtClean="0"/>
              <a:t>10Hz alternate pulsing </a:t>
            </a:r>
            <a:r>
              <a:rPr lang="en-US" sz="1400" dirty="0" smtClean="0"/>
              <a:t>scheme</a:t>
            </a:r>
          </a:p>
          <a:p>
            <a:pPr lvl="2"/>
            <a:r>
              <a:rPr lang="en-US" sz="1400" dirty="0" smtClean="0"/>
              <a:t>Adjustment (</a:t>
            </a:r>
            <a:r>
              <a:rPr lang="en-US" sz="1400" dirty="0" err="1" smtClean="0"/>
              <a:t>optimisation</a:t>
            </a:r>
            <a:r>
              <a:rPr lang="en-US" sz="1400" dirty="0" smtClean="0"/>
              <a:t>) of </a:t>
            </a:r>
            <a:r>
              <a:rPr lang="en-US" sz="1400" dirty="0" err="1" smtClean="0"/>
              <a:t>undulator</a:t>
            </a:r>
            <a:r>
              <a:rPr lang="en-US" sz="1400" dirty="0" smtClean="0"/>
              <a:t> </a:t>
            </a:r>
            <a:r>
              <a:rPr lang="en-US" sz="1400" dirty="0" smtClean="0"/>
              <a:t>parameters</a:t>
            </a:r>
            <a:endParaRPr lang="en-US" sz="1600" dirty="0" smtClean="0">
              <a:solidFill>
                <a:srgbClr val="00B050"/>
              </a:solidFill>
            </a:endParaRPr>
          </a:p>
          <a:p>
            <a:pPr lvl="2"/>
            <a:r>
              <a:rPr lang="en-US" sz="1400" dirty="0" smtClean="0"/>
              <a:t>Possible high field / short wavelength </a:t>
            </a:r>
            <a:r>
              <a:rPr lang="en-US" sz="1400" dirty="0" err="1" smtClean="0"/>
              <a:t>undulator</a:t>
            </a:r>
            <a:r>
              <a:rPr lang="en-US" sz="1400" dirty="0" smtClean="0"/>
              <a:t> (Nb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 technology → R&amp;D)</a:t>
            </a:r>
          </a:p>
          <a:p>
            <a:pPr lvl="1"/>
            <a:r>
              <a:rPr lang="en-US" sz="1800" dirty="0" smtClean="0"/>
              <a:t>Incremental cost estimation requires review before January BAW</a:t>
            </a:r>
          </a:p>
          <a:p>
            <a:pPr lvl="2"/>
            <a:r>
              <a:rPr lang="en-US" sz="1400" dirty="0" smtClean="0"/>
              <a:t>currently 1.9% RDR TPC (mostly DR)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744" y="850420"/>
            <a:ext cx="8449056" cy="5577779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Low energies use 5 + 5Hz mode </a:t>
            </a:r>
            <a:r>
              <a:rPr lang="en-US" sz="2000" dirty="0" smtClean="0">
                <a:solidFill>
                  <a:srgbClr val="FF0000"/>
                </a:solidFill>
              </a:rPr>
              <a:t>or new </a:t>
            </a:r>
            <a:r>
              <a:rPr lang="en-US" sz="2000" dirty="0" err="1" smtClean="0">
                <a:solidFill>
                  <a:srgbClr val="FF0000"/>
                </a:solidFill>
              </a:rPr>
              <a:t>undulator</a:t>
            </a:r>
            <a:r>
              <a:rPr lang="en-US" sz="2000" dirty="0" smtClean="0">
                <a:solidFill>
                  <a:srgbClr val="FF0000"/>
                </a:solidFill>
              </a:rPr>
              <a:t>? The latter is knew but has many benefits both technical and cost!</a:t>
            </a:r>
          </a:p>
          <a:p>
            <a:pPr lvl="1"/>
            <a:r>
              <a:rPr lang="en-US" sz="1600" dirty="0" smtClean="0"/>
              <a:t>Already briefly mentioned in previous slide.</a:t>
            </a:r>
          </a:p>
          <a:p>
            <a:pPr lvl="1"/>
            <a:r>
              <a:rPr lang="en-US" sz="1600" dirty="0" smtClean="0"/>
              <a:t>Goal is to produce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capable of producing a yield of 1.5 at 100 </a:t>
            </a:r>
            <a:r>
              <a:rPr lang="en-US" sz="1600" dirty="0" err="1" smtClean="0"/>
              <a:t>GeV</a:t>
            </a:r>
            <a:r>
              <a:rPr lang="en-US" sz="1600" dirty="0" smtClean="0"/>
              <a:t> beam energy (200 </a:t>
            </a:r>
            <a:r>
              <a:rPr lang="en-US" sz="1600" dirty="0" err="1" smtClean="0"/>
              <a:t>GeV</a:t>
            </a:r>
            <a:r>
              <a:rPr lang="en-US" sz="1600" dirty="0" smtClean="0"/>
              <a:t> CM).</a:t>
            </a:r>
          </a:p>
          <a:p>
            <a:pPr lvl="1"/>
            <a:r>
              <a:rPr lang="en-US" sz="1600" dirty="0" smtClean="0"/>
              <a:t>No need for 10Hz operation to produce positrons BUT</a:t>
            </a:r>
          </a:p>
          <a:p>
            <a:pPr lvl="1"/>
            <a:r>
              <a:rPr lang="en-US" sz="1600" dirty="0" smtClean="0"/>
              <a:t>10Hz concept could be used to effectively double the luminosity at low </a:t>
            </a:r>
            <a:r>
              <a:rPr lang="en-US" sz="1600" dirty="0" err="1" smtClean="0"/>
              <a:t>Ecm</a:t>
            </a:r>
            <a:r>
              <a:rPr lang="en-US" sz="1600" dirty="0" smtClean="0"/>
              <a:t> (no 50% DR duty cycle problem) </a:t>
            </a:r>
            <a:r>
              <a:rPr lang="en-US" sz="1600" i="1" dirty="0" smtClean="0"/>
              <a:t>interesting concept!  </a:t>
            </a:r>
            <a:r>
              <a:rPr lang="en-US" sz="1600" i="1" dirty="0" smtClean="0">
                <a:solidFill>
                  <a:srgbClr val="00B050"/>
                </a:solidFill>
              </a:rPr>
              <a:t>But </a:t>
            </a:r>
            <a:r>
              <a:rPr lang="en-US" sz="1600" i="1" dirty="0" err="1" smtClean="0">
                <a:solidFill>
                  <a:srgbClr val="00B050"/>
                </a:solidFill>
              </a:rPr>
              <a:t>stll</a:t>
            </a:r>
            <a:r>
              <a:rPr lang="en-US" sz="1600" i="1" dirty="0" smtClean="0">
                <a:solidFill>
                  <a:srgbClr val="00B050"/>
                </a:solidFill>
              </a:rPr>
              <a:t> needs short damping T</a:t>
            </a:r>
            <a:endParaRPr lang="en-US" sz="1600" dirty="0" smtClean="0">
              <a:solidFill>
                <a:srgbClr val="00B050"/>
              </a:solidFill>
            </a:endParaRPr>
          </a:p>
          <a:p>
            <a:pPr lvl="1"/>
            <a:endParaRPr lang="en-US" sz="1600" dirty="0" smtClean="0"/>
          </a:p>
          <a:p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505200"/>
            <a:ext cx="476720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38800" y="5486400"/>
            <a:ext cx="2717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100GeV drive beam (Wei </a:t>
            </a:r>
            <a:r>
              <a:rPr lang="en-US" sz="1400" dirty="0" err="1" smtClean="0"/>
              <a:t>Gai</a:t>
            </a:r>
            <a:r>
              <a:rPr lang="en-US" sz="1400" dirty="0" smtClean="0"/>
              <a:t>, ANL)</a:t>
            </a:r>
            <a:endParaRPr lang="en-US" sz="1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419600" y="4743450"/>
            <a:ext cx="4038600" cy="1588"/>
          </a:xfrm>
          <a:prstGeom prst="line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16350" y="4832350"/>
            <a:ext cx="889000" cy="222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68550" y="4495800"/>
            <a:ext cx="1860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9mm pitch probably the minimum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70450" y="4749800"/>
            <a:ext cx="1225550" cy="298450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endCxn id="14" idx="1"/>
          </p:cNvCxnSpPr>
          <p:nvPr/>
        </p:nvCxnSpPr>
        <p:spPr>
          <a:xfrm>
            <a:off x="4083050" y="4076700"/>
            <a:ext cx="966878" cy="7168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05150" y="3721100"/>
            <a:ext cx="1860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Most likely parameter region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4676" y="5006178"/>
            <a:ext cx="68465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Proof of principle R&amp;D required (STFC)</a:t>
            </a:r>
          </a:p>
          <a:p>
            <a:r>
              <a:rPr lang="en-US" dirty="0" smtClean="0"/>
              <a:t>Possible (attractive) alternative</a:t>
            </a:r>
          </a:p>
          <a:p>
            <a:pPr lvl="1"/>
            <a:r>
              <a:rPr lang="en-US" i="1" dirty="0" smtClean="0"/>
              <a:t>but too immature right now</a:t>
            </a:r>
          </a:p>
          <a:p>
            <a:r>
              <a:rPr lang="en-US" i="1" dirty="0" smtClean="0"/>
              <a:t>Need possible (realistic) parameters</a:t>
            </a:r>
            <a:endParaRPr lang="en-US" i="1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(</a:t>
            </a:r>
            <a:r>
              <a:rPr lang="en-US" i="1" dirty="0" smtClean="0">
                <a:solidFill>
                  <a:srgbClr val="00B050"/>
                </a:solidFill>
              </a:rPr>
              <a:t>not the only example in machine of solutions still requiring R&amp;D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  <a:endParaRPr lang="en-US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679"/>
            <a:ext cx="8229600" cy="5577779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Have parameters for all energies??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What about 5Hz and shorter period </a:t>
            </a:r>
            <a:r>
              <a:rPr lang="en-US" sz="1800" dirty="0" err="1" smtClean="0">
                <a:solidFill>
                  <a:srgbClr val="FF0000"/>
                </a:solidFill>
              </a:rPr>
              <a:t>undulator</a:t>
            </a:r>
            <a:r>
              <a:rPr lang="en-US" sz="1800" dirty="0" smtClean="0">
                <a:solidFill>
                  <a:srgbClr val="FF0000"/>
                </a:solidFill>
              </a:rPr>
              <a:t>?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To first order will impact energy spread and possible reduce bunch charge (</a:t>
            </a:r>
            <a:r>
              <a:rPr lang="en-US" sz="1400" dirty="0" err="1" smtClean="0">
                <a:solidFill>
                  <a:srgbClr val="000000"/>
                </a:solidFill>
              </a:rPr>
              <a:t>tbc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We can produce alternative parameter sets (across range) when </a:t>
            </a:r>
            <a:r>
              <a:rPr lang="en-US" sz="1400" dirty="0" err="1" smtClean="0">
                <a:solidFill>
                  <a:srgbClr val="000000"/>
                </a:solidFill>
              </a:rPr>
              <a:t>undulator</a:t>
            </a:r>
            <a:r>
              <a:rPr lang="en-US" sz="1400" dirty="0" smtClean="0">
                <a:solidFill>
                  <a:srgbClr val="000000"/>
                </a:solidFill>
              </a:rPr>
              <a:t> parameters are settled.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But given risk in very novel technology, should we propose this as our TDR baseline?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Or 1TeV with only 1312 bunches?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1312 bunches would be a conservative approach, if we assume the reduction in L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Parameter set with TF has already been requested; linked to the question above?</a:t>
            </a:r>
          </a:p>
          <a:p>
            <a:pPr lvl="2"/>
            <a:r>
              <a:rPr lang="en-US" sz="1100" dirty="0" smtClean="0">
                <a:solidFill>
                  <a:srgbClr val="000000"/>
                </a:solidFill>
              </a:rPr>
              <a:t>if we believe it works for the current 500 </a:t>
            </a:r>
            <a:r>
              <a:rPr lang="en-US" sz="1100" dirty="0" err="1" smtClean="0">
                <a:solidFill>
                  <a:srgbClr val="000000"/>
                </a:solidFill>
              </a:rPr>
              <a:t>GeV</a:t>
            </a:r>
            <a:r>
              <a:rPr lang="en-US" sz="1100" dirty="0" smtClean="0">
                <a:solidFill>
                  <a:srgbClr val="000000"/>
                </a:solidFill>
              </a:rPr>
              <a:t> parameters, why will it not work for 1TeV?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Current </a:t>
            </a:r>
            <a:r>
              <a:rPr lang="en-US" sz="1400" dirty="0" err="1" smtClean="0">
                <a:solidFill>
                  <a:srgbClr val="000000"/>
                </a:solidFill>
              </a:rPr>
              <a:t>TeV</a:t>
            </a:r>
            <a:r>
              <a:rPr lang="en-US" sz="1400" dirty="0" smtClean="0">
                <a:solidFill>
                  <a:srgbClr val="000000"/>
                </a:solidFill>
              </a:rPr>
              <a:t> parameter set assumed beam power upgrade, either already before upgrade, or as part of the </a:t>
            </a:r>
            <a:r>
              <a:rPr lang="en-US" sz="1400" dirty="0" err="1" smtClean="0">
                <a:solidFill>
                  <a:srgbClr val="000000"/>
                </a:solidFill>
              </a:rPr>
              <a:t>TeV</a:t>
            </a:r>
            <a:r>
              <a:rPr lang="en-US" sz="1400" dirty="0" smtClean="0">
                <a:solidFill>
                  <a:srgbClr val="000000"/>
                </a:solidFill>
              </a:rPr>
              <a:t> upgrade (see later question)</a:t>
            </a:r>
          </a:p>
          <a:p>
            <a:pPr lvl="1"/>
            <a:r>
              <a:rPr lang="en-US" sz="1400" dirty="0" err="1" smtClean="0">
                <a:solidFill>
                  <a:srgbClr val="000000"/>
                </a:solidFill>
              </a:rPr>
              <a:t>TeV</a:t>
            </a:r>
            <a:r>
              <a:rPr lang="en-US" sz="1400" dirty="0" smtClean="0">
                <a:solidFill>
                  <a:srgbClr val="000000"/>
                </a:solidFill>
              </a:rPr>
              <a:t> parameter set is “far reaching”. We can be aggressively optimistic and accept a high-risk at this time</a:t>
            </a:r>
          </a:p>
          <a:p>
            <a:pPr lvl="2"/>
            <a:r>
              <a:rPr lang="en-US" sz="1100" dirty="0" smtClean="0">
                <a:solidFill>
                  <a:srgbClr val="000000"/>
                </a:solidFill>
              </a:rPr>
              <a:t>We will understand the performance and limitations  of our machine much better when we finally begin to plan the energy upgrade</a:t>
            </a:r>
          </a:p>
          <a:p>
            <a:pPr lvl="1"/>
            <a:r>
              <a:rPr lang="en-US" sz="1800" dirty="0" smtClean="0"/>
              <a:t>To do: produce additional parameter sets</a:t>
            </a:r>
          </a:p>
          <a:p>
            <a:pPr lvl="2"/>
            <a:r>
              <a:rPr lang="en-US" sz="1400" dirty="0" smtClean="0"/>
              <a:t>note possible combinations will generate several new sets</a:t>
            </a:r>
          </a:p>
          <a:p>
            <a:pPr lvl="3"/>
            <a:r>
              <a:rPr lang="en-US" sz="1100" dirty="0" smtClean="0"/>
              <a:t>and possible confusion and much work!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After first round of discussion, publish guidelines  defining limited subset of parameters to be studied for BAW-2</a:t>
            </a:r>
            <a:endParaRPr lang="en-US" sz="1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Parameter sets accounting:</a:t>
            </a:r>
          </a:p>
          <a:p>
            <a:pPr lvl="1"/>
            <a:r>
              <a:rPr lang="en-US" sz="2000" dirty="0" smtClean="0"/>
              <a:t>6 centre-of-mass energies (incl. 1TeV upgrade)</a:t>
            </a:r>
          </a:p>
          <a:p>
            <a:pPr lvl="1"/>
            <a:r>
              <a:rPr lang="en-US" sz="2000" dirty="0" smtClean="0"/>
              <a:t>With or without Travelling Focus 			(x2=12!)</a:t>
            </a:r>
          </a:p>
          <a:p>
            <a:pPr lvl="1"/>
            <a:r>
              <a:rPr lang="en-US" sz="2000" dirty="0" smtClean="0"/>
              <a:t>With or without beam-power ‘upgrade’ 		(x2=24!!)</a:t>
            </a:r>
          </a:p>
          <a:p>
            <a:pPr lvl="1"/>
            <a:r>
              <a:rPr lang="en-US" sz="2000" dirty="0" smtClean="0"/>
              <a:t>Various other ‘scenarios’				(x2=48!!!)</a:t>
            </a:r>
            <a:br>
              <a:rPr lang="en-US" sz="2000" dirty="0" smtClean="0"/>
            </a:br>
            <a:r>
              <a:rPr lang="en-US" sz="2000" dirty="0" smtClean="0"/>
              <a:t>(e.g. positron source, say two options)</a:t>
            </a:r>
          </a:p>
          <a:p>
            <a:pPr lvl="1"/>
            <a:endParaRPr lang="en-US" sz="2000" dirty="0" smtClean="0"/>
          </a:p>
          <a:p>
            <a:r>
              <a:rPr lang="en-US" dirty="0" smtClean="0"/>
              <a:t>Clearly some “management” required here!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048"/>
            <a:ext cx="8229600" cy="4536871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Assume 2 X 3.2 km DR’s in tunnel designed for 3 rings? </a:t>
            </a:r>
            <a:r>
              <a:rPr lang="en-US" sz="2000" dirty="0" smtClean="0">
                <a:solidFill>
                  <a:srgbClr val="FF0000"/>
                </a:solidFill>
              </a:rPr>
              <a:t>Or is it 4?  Need answer to whether a single E- ring can handle 2625 bunches and have 3ns kickers?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Working assumption is design for 3 rings in a single 3.2km tunnel and initially install 2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Space for third ring can be consider as (a) risk mitigation if design luminosity is not achieved, (</a:t>
            </a:r>
            <a:r>
              <a:rPr lang="en-US" sz="1600" dirty="0" err="1" smtClean="0">
                <a:solidFill>
                  <a:srgbClr val="000000"/>
                </a:solidFill>
              </a:rPr>
              <a:t>b</a:t>
            </a:r>
            <a:r>
              <a:rPr lang="en-US" sz="1600" dirty="0" smtClean="0">
                <a:solidFill>
                  <a:srgbClr val="000000"/>
                </a:solidFill>
              </a:rPr>
              <a:t>) possible </a:t>
            </a:r>
            <a:r>
              <a:rPr lang="en-US" sz="1600" dirty="0" err="1" smtClean="0">
                <a:solidFill>
                  <a:srgbClr val="000000"/>
                </a:solidFill>
              </a:rPr>
              <a:t>lumi</a:t>
            </a:r>
            <a:r>
              <a:rPr lang="en-US" sz="1600" dirty="0" smtClean="0">
                <a:solidFill>
                  <a:srgbClr val="000000"/>
                </a:solidFill>
              </a:rPr>
              <a:t> upgrade path, if original goal performance is achieved.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we assume that doubling the current in the 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dirty="0" smtClean="0">
                <a:solidFill>
                  <a:srgbClr val="000000"/>
                </a:solidFill>
              </a:rPr>
              <a:t>- ring is acceptable (needs study of collective effects – on-going), and that the DR kicker is available by that time,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and that a doubling of the 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dirty="0" smtClean="0">
                <a:solidFill>
                  <a:srgbClr val="000000"/>
                </a:solidFill>
              </a:rPr>
              <a:t>+ current is constrained due to </a:t>
            </a:r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dirty="0" smtClean="0">
                <a:solidFill>
                  <a:srgbClr val="000000"/>
                </a:solidFill>
              </a:rPr>
              <a:t>-cloud (risk mitigation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695" y="1173101"/>
            <a:ext cx="8229600" cy="4746796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Operation at all energies uses TF and multipart Q1?</a:t>
            </a:r>
          </a:p>
          <a:p>
            <a:pPr lvl="1"/>
            <a:r>
              <a:rPr lang="en-US" sz="2000" dirty="0" smtClean="0"/>
              <a:t>Partly covered in previous answers</a:t>
            </a:r>
          </a:p>
          <a:p>
            <a:pPr lvl="1"/>
            <a:r>
              <a:rPr lang="en-US" sz="2000" dirty="0" smtClean="0"/>
              <a:t>If we believe these options to be feasible, then there is no reason to assume they cannot be applied across the board</a:t>
            </a:r>
          </a:p>
          <a:p>
            <a:pPr lvl="1"/>
            <a:r>
              <a:rPr lang="en-US" sz="2000" dirty="0" smtClean="0"/>
              <a:t>Acknowledged risk in TF is why we have produced parameter sets without using it (lower luminosity); these should be considered as more conservative options.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Risk in </a:t>
            </a:r>
            <a:r>
              <a:rPr lang="en-US" sz="2000" dirty="0" smtClean="0">
                <a:solidFill>
                  <a:srgbClr val="00B050"/>
                </a:solidFill>
              </a:rPr>
              <a:t>new Q1 configuration still requires qualification</a:t>
            </a:r>
          </a:p>
          <a:p>
            <a:pPr lvl="2"/>
            <a:r>
              <a:rPr lang="en-US" sz="1600" dirty="0" smtClean="0">
                <a:solidFill>
                  <a:srgbClr val="00B050"/>
                </a:solidFill>
              </a:rPr>
              <a:t>note this solution is specific to Low </a:t>
            </a:r>
            <a:r>
              <a:rPr lang="en-US" sz="1600" dirty="0" err="1" smtClean="0">
                <a:solidFill>
                  <a:srgbClr val="00B050"/>
                </a:solidFill>
              </a:rPr>
              <a:t>Ecm</a:t>
            </a:r>
            <a:r>
              <a:rPr lang="en-US" sz="1600" dirty="0" smtClean="0">
                <a:solidFill>
                  <a:srgbClr val="00B050"/>
                </a:solidFill>
              </a:rPr>
              <a:t> running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Low P Questions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5" y="1089130"/>
            <a:ext cx="8229600" cy="509317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1 </a:t>
            </a:r>
            <a:r>
              <a:rPr lang="en-US" sz="2000" dirty="0" err="1" smtClean="0">
                <a:solidFill>
                  <a:srgbClr val="00B050"/>
                </a:solidFill>
              </a:rPr>
              <a:t>Tev</a:t>
            </a:r>
            <a:r>
              <a:rPr lang="en-US" sz="2000" dirty="0" smtClean="0">
                <a:solidFill>
                  <a:srgbClr val="00B050"/>
                </a:solidFill>
              </a:rPr>
              <a:t> needs discussion and work! </a:t>
            </a:r>
            <a:r>
              <a:rPr lang="en-US" sz="2000" dirty="0" smtClean="0">
                <a:solidFill>
                  <a:srgbClr val="FF0000"/>
                </a:solidFill>
              </a:rPr>
              <a:t>Separate upgrades in energy or luminosity or consider only one combined?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A focused study of the energy upgrade is still to do and is planned for </a:t>
            </a:r>
            <a:r>
              <a:rPr lang="en-US" sz="2000" dirty="0" smtClean="0">
                <a:solidFill>
                  <a:srgbClr val="000000"/>
                </a:solidFill>
              </a:rPr>
              <a:t>2011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</a:rPr>
              <a:t>leading to white paper (input to TDR)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The parameter sets can be aggressive but should be treated </a:t>
            </a:r>
            <a:r>
              <a:rPr lang="en-US" sz="2000" dirty="0" smtClean="0">
                <a:solidFill>
                  <a:srgbClr val="000000"/>
                </a:solidFill>
              </a:rPr>
              <a:t>cautiously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</a:rPr>
              <a:t>Upgrade will be after several years of operation and experience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Upgrading the beam power (</a:t>
            </a:r>
            <a:r>
              <a:rPr lang="en-US" sz="2000" dirty="0" err="1" smtClean="0">
                <a:solidFill>
                  <a:srgbClr val="000000"/>
                </a:solidFill>
              </a:rPr>
              <a:t>lumi</a:t>
            </a:r>
            <a:r>
              <a:rPr lang="en-US" sz="2000" dirty="0" smtClean="0">
                <a:solidFill>
                  <a:srgbClr val="000000"/>
                </a:solidFill>
              </a:rPr>
              <a:t>) can be treated </a:t>
            </a:r>
            <a:r>
              <a:rPr lang="en-US" sz="2000" dirty="0" smtClean="0">
                <a:solidFill>
                  <a:srgbClr val="000000"/>
                </a:solidFill>
              </a:rPr>
              <a:t>separately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smtClean="0">
                <a:solidFill>
                  <a:srgbClr val="000000"/>
                </a:solidFill>
              </a:rPr>
              <a:t>see later)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However, </a:t>
            </a:r>
            <a:r>
              <a:rPr lang="en-US" sz="2000" i="1" dirty="0" smtClean="0">
                <a:solidFill>
                  <a:srgbClr val="000000"/>
                </a:solidFill>
              </a:rPr>
              <a:t>when </a:t>
            </a:r>
            <a:r>
              <a:rPr lang="en-US" sz="2000" dirty="0" smtClean="0">
                <a:solidFill>
                  <a:srgbClr val="000000"/>
                </a:solidFill>
              </a:rPr>
              <a:t>it happens is an open question. Current </a:t>
            </a:r>
            <a:r>
              <a:rPr lang="en-US" sz="2000" dirty="0" err="1" smtClean="0">
                <a:solidFill>
                  <a:srgbClr val="000000"/>
                </a:solidFill>
              </a:rPr>
              <a:t>TeV</a:t>
            </a:r>
            <a:r>
              <a:rPr lang="en-US" sz="2000" dirty="0" smtClean="0">
                <a:solidFill>
                  <a:srgbClr val="000000"/>
                </a:solidFill>
              </a:rPr>
              <a:t> parameter set assumes it happens, but says nothing about when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</a:rPr>
              <a:t>at the latest as part of the energy upgrade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Note we have already proposed to generate a </a:t>
            </a:r>
            <a:r>
              <a:rPr lang="en-US" sz="2000" dirty="0" err="1" smtClean="0">
                <a:solidFill>
                  <a:srgbClr val="000000"/>
                </a:solidFill>
              </a:rPr>
              <a:t>TeV</a:t>
            </a:r>
            <a:r>
              <a:rPr lang="en-US" sz="2000" dirty="0" smtClean="0">
                <a:solidFill>
                  <a:srgbClr val="000000"/>
                </a:solidFill>
              </a:rPr>
              <a:t> parameter </a:t>
            </a:r>
            <a:r>
              <a:rPr lang="en-US" sz="2000" dirty="0" err="1" smtClean="0">
                <a:solidFill>
                  <a:srgbClr val="000000"/>
                </a:solidFill>
              </a:rPr>
              <a:t>set(s</a:t>
            </a:r>
            <a:r>
              <a:rPr lang="en-US" sz="2000" dirty="0" smtClean="0">
                <a:solidFill>
                  <a:srgbClr val="000000"/>
                </a:solidFill>
              </a:rPr>
              <a:t>) based on the reduce bunch </a:t>
            </a:r>
            <a:r>
              <a:rPr lang="en-US" sz="2000" dirty="0" smtClean="0">
                <a:solidFill>
                  <a:srgbClr val="000000"/>
                </a:solidFill>
              </a:rPr>
              <a:t>number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</a:rPr>
              <a:t>i.e. no beam-power upgrade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2"/>
            <a:endParaRPr lang="en-US" sz="12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497</TotalTime>
  <Words>1795</Words>
  <Application>Microsoft Macintosh PowerPoint</Application>
  <PresentationFormat>On-screen Show (4:3)</PresentationFormat>
  <Paragraphs>190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Theme</vt:lpstr>
      <vt:lpstr>BAW-2  Low Beam Power Undulator Source Relocation</vt:lpstr>
      <vt:lpstr>Low P Questions</vt:lpstr>
      <vt:lpstr>Low P Questions</vt:lpstr>
      <vt:lpstr>Low P Questions</vt:lpstr>
      <vt:lpstr>Low P Questions</vt:lpstr>
      <vt:lpstr>Low P Questions</vt:lpstr>
      <vt:lpstr>Low P Questions</vt:lpstr>
      <vt:lpstr>Low P Questions</vt:lpstr>
      <vt:lpstr>Low P Questions</vt:lpstr>
      <vt:lpstr>Low P Questions</vt:lpstr>
      <vt:lpstr>Beam Power Upgrade</vt:lpstr>
      <vt:lpstr>Other Issues (Studies)</vt:lpstr>
      <vt:lpstr>Summary of Action Items</vt:lpstr>
      <vt:lpstr>Straw-man Schedule (TBC)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BAW-2   LowP</dc:title>
  <dc:creator>Ewan Paterson</dc:creator>
  <cp:lastModifiedBy>Nicholas Walker</cp:lastModifiedBy>
  <cp:revision>32</cp:revision>
  <dcterms:created xsi:type="dcterms:W3CDTF">2010-09-15T10:06:21Z</dcterms:created>
  <dcterms:modified xsi:type="dcterms:W3CDTF">2010-09-15T11:13:17Z</dcterms:modified>
</cp:coreProperties>
</file>