
<file path=[Content_Types].xml><?xml version="1.0" encoding="utf-8"?>
<Types xmlns="http://schemas.openxmlformats.org/package/2006/content-types">
  <Override PartName="/ppt/slideMasters/slideMaster4.xml" ContentType="application/vnd.openxmlformats-officedocument.presentationml.slideMaster+xml"/>
  <Override PartName="/ppt/slides/slide1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4.xml" ContentType="application/vnd.openxmlformats-officedocument.theme+xml"/>
  <Override PartName="/ppt/slideMasters/slideMaster3.xml" ContentType="application/vnd.openxmlformats-officedocument.presentationml.slideMaster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docProps/app.xml" ContentType="application/vnd.openxmlformats-officedocument.extended-properties+xml"/>
  <Override PartName="/ppt/theme/theme6.xml" ContentType="application/vnd.openxmlformats-officedocument.them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7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wmf" ContentType="image/x-wmf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40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Default Extension="pict" ContentType="image/pict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Masters/slideMaster5.xml" ContentType="application/vnd.openxmlformats-officedocument.presentationml.slideMaster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slideLayouts/slideLayout14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theme/theme5.xml" ContentType="application/vnd.openxmlformats-officedocument.theme+xml"/>
  <Default Extension="vml" ContentType="application/vnd.openxmlformats-officedocument.vmlDrawin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Default Extension="tiff" ContentType="image/tiff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theme/theme7.xml" ContentType="application/vnd.openxmlformats-officedocument.them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  <Override PartName="/ppt/slides/slide41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62" r:id="rId2"/>
    <p:sldMasterId id="2147483664" r:id="rId3"/>
    <p:sldMasterId id="2147483672" r:id="rId4"/>
    <p:sldMasterId id="2147483674" r:id="rId5"/>
  </p:sldMasterIdLst>
  <p:notesMasterIdLst>
    <p:notesMasterId r:id="rId47"/>
  </p:notesMasterIdLst>
  <p:handoutMasterIdLst>
    <p:handoutMasterId r:id="rId48"/>
  </p:handoutMasterIdLst>
  <p:sldIdLst>
    <p:sldId id="297" r:id="rId6"/>
    <p:sldId id="282" r:id="rId7"/>
    <p:sldId id="302" r:id="rId8"/>
    <p:sldId id="289" r:id="rId9"/>
    <p:sldId id="295" r:id="rId10"/>
    <p:sldId id="296" r:id="rId11"/>
    <p:sldId id="272" r:id="rId12"/>
    <p:sldId id="273" r:id="rId13"/>
    <p:sldId id="311" r:id="rId14"/>
    <p:sldId id="326" r:id="rId15"/>
    <p:sldId id="327" r:id="rId16"/>
    <p:sldId id="312" r:id="rId17"/>
    <p:sldId id="313" r:id="rId18"/>
    <p:sldId id="328" r:id="rId19"/>
    <p:sldId id="314" r:id="rId20"/>
    <p:sldId id="274" r:id="rId21"/>
    <p:sldId id="275" r:id="rId22"/>
    <p:sldId id="318" r:id="rId23"/>
    <p:sldId id="319" r:id="rId24"/>
    <p:sldId id="321" r:id="rId25"/>
    <p:sldId id="320" r:id="rId26"/>
    <p:sldId id="324" r:id="rId27"/>
    <p:sldId id="325" r:id="rId28"/>
    <p:sldId id="316" r:id="rId29"/>
    <p:sldId id="279" r:id="rId30"/>
    <p:sldId id="278" r:id="rId31"/>
    <p:sldId id="280" r:id="rId32"/>
    <p:sldId id="322" r:id="rId33"/>
    <p:sldId id="323" r:id="rId34"/>
    <p:sldId id="281" r:id="rId35"/>
    <p:sldId id="294" r:id="rId36"/>
    <p:sldId id="329" r:id="rId37"/>
    <p:sldId id="317" r:id="rId38"/>
    <p:sldId id="306" r:id="rId39"/>
    <p:sldId id="307" r:id="rId40"/>
    <p:sldId id="305" r:id="rId41"/>
    <p:sldId id="310" r:id="rId42"/>
    <p:sldId id="308" r:id="rId43"/>
    <p:sldId id="301" r:id="rId44"/>
    <p:sldId id="315" r:id="rId45"/>
    <p:sldId id="293" r:id="rId4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9007" autoAdjust="0"/>
  </p:normalViewPr>
  <p:slideViewPr>
    <p:cSldViewPr snapToGrid="0" snapToObjects="1">
      <p:cViewPr varScale="1">
        <p:scale>
          <a:sx n="56" d="100"/>
          <a:sy n="56" d="100"/>
        </p:scale>
        <p:origin x="-7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1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9" Type="http://schemas.openxmlformats.org/officeDocument/2006/relationships/slide" Target="slides/slide34.xml"/><Relationship Id="rId7" Type="http://schemas.openxmlformats.org/officeDocument/2006/relationships/slide" Target="slides/slide2.xml"/><Relationship Id="rId43" Type="http://schemas.openxmlformats.org/officeDocument/2006/relationships/slide" Target="slides/slide38.xml"/><Relationship Id="rId25" Type="http://schemas.openxmlformats.org/officeDocument/2006/relationships/slide" Target="slides/slide20.xml"/><Relationship Id="rId10" Type="http://schemas.openxmlformats.org/officeDocument/2006/relationships/slide" Target="slides/slide5.xml"/><Relationship Id="rId50" Type="http://schemas.openxmlformats.org/officeDocument/2006/relationships/presProps" Target="presProps.xml"/><Relationship Id="rId17" Type="http://schemas.openxmlformats.org/officeDocument/2006/relationships/slide" Target="slides/slide12.xml"/><Relationship Id="rId9" Type="http://schemas.openxmlformats.org/officeDocument/2006/relationships/slide" Target="slides/slide4.xml"/><Relationship Id="rId18" Type="http://schemas.openxmlformats.org/officeDocument/2006/relationships/slide" Target="slides/slide13.xml"/><Relationship Id="rId27" Type="http://schemas.openxmlformats.org/officeDocument/2006/relationships/slide" Target="slides/slide22.xml"/><Relationship Id="rId14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28" Type="http://schemas.openxmlformats.org/officeDocument/2006/relationships/slide" Target="slides/slide23.xml"/><Relationship Id="rId45" Type="http://schemas.openxmlformats.org/officeDocument/2006/relationships/slide" Target="slides/slide40.xml"/><Relationship Id="rId42" Type="http://schemas.openxmlformats.org/officeDocument/2006/relationships/slide" Target="slides/slide37.xml"/><Relationship Id="rId6" Type="http://schemas.openxmlformats.org/officeDocument/2006/relationships/slide" Target="slides/slide1.xml"/><Relationship Id="rId49" Type="http://schemas.openxmlformats.org/officeDocument/2006/relationships/printerSettings" Target="printerSettings/printerSettings1.bin"/><Relationship Id="rId44" Type="http://schemas.openxmlformats.org/officeDocument/2006/relationships/slide" Target="slides/slide39.xml"/><Relationship Id="rId19" Type="http://schemas.openxmlformats.org/officeDocument/2006/relationships/slide" Target="slides/slide14.xml"/><Relationship Id="rId38" Type="http://schemas.openxmlformats.org/officeDocument/2006/relationships/slide" Target="slides/slide33.xml"/><Relationship Id="rId20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46" Type="http://schemas.openxmlformats.org/officeDocument/2006/relationships/slide" Target="slides/slide41.xml"/><Relationship Id="rId35" Type="http://schemas.openxmlformats.org/officeDocument/2006/relationships/slide" Target="slides/slide30.xml"/><Relationship Id="rId51" Type="http://schemas.openxmlformats.org/officeDocument/2006/relationships/viewProps" Target="viewProps.xml"/><Relationship Id="rId31" Type="http://schemas.openxmlformats.org/officeDocument/2006/relationships/slide" Target="slides/slide26.xml"/><Relationship Id="rId34" Type="http://schemas.openxmlformats.org/officeDocument/2006/relationships/slide" Target="slides/slide29.xml"/><Relationship Id="rId40" Type="http://schemas.openxmlformats.org/officeDocument/2006/relationships/slide" Target="slides/slide35.xml"/><Relationship Id="rId36" Type="http://schemas.openxmlformats.org/officeDocument/2006/relationships/slide" Target="slides/slide3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19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52" Type="http://schemas.openxmlformats.org/officeDocument/2006/relationships/theme" Target="theme/theme1.xml"/><Relationship Id="rId12" Type="http://schemas.openxmlformats.org/officeDocument/2006/relationships/slide" Target="slides/slide7.xml"/><Relationship Id="rId3" Type="http://schemas.openxmlformats.org/officeDocument/2006/relationships/slideMaster" Target="slideMasters/slideMaster3.xml"/><Relationship Id="rId23" Type="http://schemas.openxmlformats.org/officeDocument/2006/relationships/slide" Target="slides/slide18.xml"/><Relationship Id="rId53" Type="http://schemas.openxmlformats.org/officeDocument/2006/relationships/tableStyles" Target="tableStyles.xml"/><Relationship Id="rId26" Type="http://schemas.openxmlformats.org/officeDocument/2006/relationships/slide" Target="slides/slide21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29" Type="http://schemas.openxmlformats.org/officeDocument/2006/relationships/slide" Target="slides/slide24.xml"/><Relationship Id="rId16" Type="http://schemas.openxmlformats.org/officeDocument/2006/relationships/slide" Target="slides/slide11.xml"/><Relationship Id="rId33" Type="http://schemas.openxmlformats.org/officeDocument/2006/relationships/slide" Target="slides/slide28.xml"/><Relationship Id="rId41" Type="http://schemas.openxmlformats.org/officeDocument/2006/relationships/slide" Target="slides/slide3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2" Type="http://schemas.openxmlformats.org/officeDocument/2006/relationships/slide" Target="slides/slide17.xml"/><Relationship Id="rId21" Type="http://schemas.openxmlformats.org/officeDocument/2006/relationships/slide" Target="slides/slide1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F44D9E-C671-704E-86B7-250C30307B36}" type="datetimeFigureOut">
              <a:rPr lang="ja-JP" altLang="en-US" smtClean="0"/>
              <a:pPr/>
              <a:t>10.9.10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EEAEC-B672-774A-A6D9-9FE509DDA6E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64CEA-1EEB-7741-9C62-36E92D491ECE}" type="datetimeFigureOut">
              <a:rPr lang="ja-JP" altLang="en-US" smtClean="0"/>
              <a:pPr/>
              <a:t>10.9.10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26F3EF-DB3B-D549-B774-B229065C1CE3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20F22C-1D2D-054A-8445-F1647FB508D0}" type="slidenum">
              <a:rPr lang="en-US" altLang="ja-JP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pPr/>
              <a:t>3</a:t>
            </a:fld>
            <a:endParaRPr lang="en-US" altLang="ja-JP">
              <a:solidFill>
                <a:srgbClr val="000000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kumimoji="0" lang="ja-JP" alt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6F3EF-DB3B-D549-B774-B229065C1CE3}" type="slidenum">
              <a:rPr lang="ja-JP" altLang="en-US" smtClean="0"/>
              <a:pPr/>
              <a:t>7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6F3EF-DB3B-D549-B774-B229065C1CE3}" type="slidenum">
              <a:rPr lang="ja-JP" altLang="en-US" smtClean="0"/>
              <a:pPr/>
              <a:t>8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6F3EF-DB3B-D549-B774-B229065C1CE3}" type="slidenum">
              <a:rPr lang="ja-JP" altLang="en-US" smtClean="0"/>
              <a:pPr/>
              <a:t>16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6F3EF-DB3B-D549-B774-B229065C1CE3}" type="slidenum">
              <a:rPr lang="ja-JP" altLang="en-US" smtClean="0"/>
              <a:pPr/>
              <a:t>17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6F3EF-DB3B-D549-B774-B229065C1CE3}" type="slidenum">
              <a:rPr lang="ja-JP" altLang="en-US" smtClean="0"/>
              <a:pPr/>
              <a:t>20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26F3EF-DB3B-D549-B774-B229065C1CE3}" type="slidenum">
              <a:rPr lang="ja-JP" altLang="en-US" smtClean="0"/>
              <a:pPr/>
              <a:t>30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137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en-US">
              <a:latin typeface="Arial" charset="0"/>
              <a:ea typeface="ＭＳ Ｐ明朝" charset="-128"/>
            </a:endParaRPr>
          </a:p>
        </p:txBody>
      </p:sp>
      <p:sp>
        <p:nvSpPr>
          <p:cNvPr id="10138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12813"/>
            <a:fld id="{27787095-EA46-2849-B481-9BB580836854}" type="slidenum">
              <a:rPr lang="ja-JP" altLang="en-US">
                <a:latin typeface="Arial" charset="0"/>
              </a:rPr>
              <a:pPr defTabSz="912813"/>
              <a:t>38</a:t>
            </a:fld>
            <a:endParaRPr lang="en-US" altLang="ja-JP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en-US" altLang="ja-JP" smtClean="0"/>
              <a:t>10-9-10, A. Yamamoto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BAW1 Summary 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D2A2812A-392B-4046-812E-48FB12EAC0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10-9-10, A. Yamamoto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BAW1 Summary 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10-9-10, A. Yamamoto</a:t>
            </a:r>
            <a:endParaRPr lang="en-US" altLang="ja-JP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BAW1 Summary </a:t>
            </a:r>
            <a:endParaRPr lang="en-US" altLang="ja-JP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C833EE-4CB6-3448-8B51-56FAD6AE7F6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10-9-10, A. Yamamoto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BAW1 Summary 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847A1F-1617-B341-AB0C-4A849C0BCB3C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ja-JP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C03699-0243-134A-9801-4B0F577E489B}" type="slidenum">
              <a:rPr lang="en-US" altLang="ja-JP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ilccolo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1024_greendot_divid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en-GB" sz="2400">
              <a:solidFill>
                <a:srgbClr val="000000"/>
              </a:solidFill>
              <a:latin typeface="Arial" charset="0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en-GB" sz="2400">
              <a:solidFill>
                <a:srgbClr val="000000"/>
              </a:solidFill>
              <a:latin typeface="Arial" charset="0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8" name="Picture 12" descr="1024_greendot_divide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altLang="ja-JP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altLang="ja-JP"/>
              <a:t>Click to edit Master title style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E9C5076-CD95-3146-A9CF-D29B3B34865F}" type="slidenum">
              <a:rPr lang="ja-JP" altLang="en-US">
                <a:solidFill>
                  <a:srgbClr val="000000"/>
                </a:solidFill>
              </a:rPr>
              <a:pPr/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/>
              <a:t>BAW1.DRFS (S. Fukuda)</a:t>
            </a:r>
          </a:p>
        </p:txBody>
      </p:sp>
      <p:sp>
        <p:nvSpPr>
          <p:cNvPr id="11" name="Rectangle 1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altLang="ja-JP">
                <a:solidFill>
                  <a:srgbClr val="000000"/>
                </a:solidFill>
              </a:rPr>
              <a:t>8/09/2010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3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5.xml"/><Relationship Id="rId2" Type="http://schemas.openxmlformats.org/officeDocument/2006/relationships/theme" Target="../theme/theme3.xml"/><Relationship Id="rId3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70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10-9-10, A. Yamamoto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BAW1 Summary 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71" r:id="rId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>
                <a:latin typeface="Arial" pitchFamily="34" charset="0"/>
              </a:defRPr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mtClean="0">
                <a:solidFill>
                  <a:srgbClr val="000000"/>
                </a:solidFill>
              </a:rPr>
              <a:t>10-9-10, A. Yamamoto</a:t>
            </a:r>
            <a:endParaRPr kumimoji="0"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  <a:latin typeface="Arial" pitchFamily="34" charset="0"/>
              </a:defRPr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altLang="ja-JP" smtClean="0"/>
              <a:t>BAW1 Summary </a:t>
            </a:r>
            <a:endParaRPr kumimoji="0"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fld id="{2238625A-277A-1E4E-B6BA-E8D7CED81DA6}" type="slidenum">
              <a:rPr kumimoji="0" lang="en-US" altLang="ja-JP">
                <a:solidFill>
                  <a:srgbClr val="000000"/>
                </a:solidFill>
              </a:rPr>
              <a:pPr defTabSz="914400" eaLnBrk="0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0" lang="en-US" altLang="ja-JP">
              <a:solidFill>
                <a:srgbClr val="000000"/>
              </a:solidFill>
            </a:endParaRPr>
          </a:p>
        </p:txBody>
      </p:sp>
      <p:pic>
        <p:nvPicPr>
          <p:cNvPr id="2054" name="Picture 15" descr="ilccolor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6" descr="1024_greendot_divider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</a:pPr>
            <a:endParaRPr kumimoji="0" lang="ja-JP" alt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</a:pPr>
            <a:endParaRPr kumimoji="0" lang="ja-JP" altLang="en-US" sz="240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058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2059" name="Picture 21" descr="1024_greendot_divider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chemeClr val="folHlink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charset="-128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charset="-128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243D7D95-4F04-4E42-B18F-61217B15CEA1}" type="slidenum">
              <a:rPr kumimoji="0" lang="en-US" altLang="ja-JP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0" lang="en-US" altLang="ja-JP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90805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2056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1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>
                <a:solidFill>
                  <a:schemeClr val="tx1"/>
                </a:solidFill>
              </a:defRPr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fld id="{88CD951A-F19C-334C-963F-F994189EF05B}" type="slidenum">
              <a:rPr kumimoji="0" lang="ja-JP" altLang="en-US"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rPr>
              <a:pPr defTabSz="914400" eaLnBrk="0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kumimoji="0" lang="en-US" altLang="ja-JP">
              <a:solidFill>
                <a:srgbClr val="000000"/>
              </a:solidFill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18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43213" y="6237288"/>
            <a:ext cx="4105275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/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>
                <a:solidFill>
                  <a:srgbClr val="23346C"/>
                </a:solidFill>
                <a:latin typeface="Arial" charset="0"/>
                <a:ea typeface="Arial Unicode MS" charset="0"/>
                <a:cs typeface="Arial Unicode MS" charset="0"/>
              </a:rPr>
              <a:t>BAW1.DRFS (S. Fukuda)</a:t>
            </a:r>
          </a:p>
        </p:txBody>
      </p:sp>
      <p:sp>
        <p:nvSpPr>
          <p:cNvPr id="19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0825" y="6453188"/>
            <a:ext cx="1728788" cy="2413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>
                <a:solidFill>
                  <a:schemeClr val="tx1"/>
                </a:solidFill>
              </a:defRPr>
            </a:lvl1pPr>
          </a:lstStyle>
          <a:p>
            <a:pPr defTabSz="914400" eaLnBrk="0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altLang="ja-JP">
                <a:solidFill>
                  <a:srgbClr val="000000"/>
                </a:solidFill>
                <a:latin typeface="Arial" charset="0"/>
                <a:ea typeface="Arial Unicode MS" charset="0"/>
                <a:cs typeface="Arial Unicode MS" charset="0"/>
              </a:rPr>
              <a:t>8/09/2010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50" charset="-128"/>
          <a:cs typeface="Arial Unicode MS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 b="1">
          <a:solidFill>
            <a:schemeClr val="folHlink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3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oleObject" Target="Macintosh%20HD:Users:yamamotoakira:Akira-MacBook:Akira-0908:ILC:RD-Plan-Rel5:TDP-RD-Plan-R5-Draft-100630.doc!OLE_LINK1" TargetMode="Externa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tif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9"/>
          <p:cNvSpPr>
            <a:spLocks noGrp="1"/>
          </p:cNvSpPr>
          <p:nvPr>
            <p:ph type="ctrTitle"/>
          </p:nvPr>
        </p:nvSpPr>
        <p:spPr>
          <a:xfrm>
            <a:off x="685800" y="1197139"/>
            <a:ext cx="7772400" cy="2000098"/>
          </a:xfrm>
          <a:solidFill>
            <a:srgbClr val="CCFFCC"/>
          </a:solidFill>
        </p:spPr>
        <p:txBody>
          <a:bodyPr>
            <a:noAutofit/>
          </a:bodyPr>
          <a:lstStyle/>
          <a:p>
            <a:r>
              <a:rPr lang="en-US" altLang="ja-JP" sz="4000" b="1" dirty="0" smtClean="0">
                <a:solidFill>
                  <a:srgbClr val="3366FF"/>
                </a:solidFill>
              </a:rPr>
              <a:t>ILC-BAW1</a:t>
            </a:r>
            <a:r>
              <a:rPr lang="en-US" altLang="ja-JP" sz="4800" b="1" dirty="0" smtClean="0"/>
              <a:t/>
            </a:r>
            <a:br>
              <a:rPr lang="en-US" altLang="ja-JP" sz="4800" b="1" dirty="0" smtClean="0"/>
            </a:br>
            <a:r>
              <a:rPr lang="en-US" altLang="ja-JP" sz="3600" b="1" dirty="0" smtClean="0"/>
              <a:t>Summary and Recommendations</a:t>
            </a:r>
            <a:r>
              <a:rPr lang="en-US" altLang="ja-JP" sz="4000" b="1" dirty="0" smtClean="0"/>
              <a:t> </a:t>
            </a:r>
            <a:endParaRPr lang="ja-JP" altLang="en-US" sz="4800" b="1" dirty="0"/>
          </a:p>
        </p:txBody>
      </p:sp>
      <p:sp>
        <p:nvSpPr>
          <p:cNvPr id="11" name="サブタイトル 10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ja-JP" dirty="0" smtClean="0">
                <a:solidFill>
                  <a:srgbClr val="000090"/>
                </a:solidFill>
              </a:rPr>
              <a:t>Akira Yamamoto, Marc Ross and </a:t>
            </a:r>
          </a:p>
          <a:p>
            <a:r>
              <a:rPr lang="en-US" altLang="ja-JP" dirty="0" smtClean="0">
                <a:solidFill>
                  <a:srgbClr val="000090"/>
                </a:solidFill>
              </a:rPr>
              <a:t>Nick Walker</a:t>
            </a:r>
          </a:p>
          <a:p>
            <a:r>
              <a:rPr lang="en-US" altLang="ja-JP" dirty="0" smtClean="0">
                <a:solidFill>
                  <a:srgbClr val="000090"/>
                </a:solidFill>
              </a:rPr>
              <a:t>GDE Project Managers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Reported at BAW1, held at KEK, Sept. 10, 2010 </a:t>
            </a:r>
            <a:endParaRPr lang="ja-JP" altLang="en-US" dirty="0">
              <a:solidFill>
                <a:srgbClr val="3366FF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Line 2"/>
          <p:cNvSpPr>
            <a:spLocks noChangeShapeType="1"/>
          </p:cNvSpPr>
          <p:nvPr/>
        </p:nvSpPr>
        <p:spPr bwMode="auto">
          <a:xfrm flipV="1">
            <a:off x="1524000" y="5791200"/>
            <a:ext cx="0" cy="152400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20483" name="Rectangle 4"/>
          <p:cNvSpPr>
            <a:spLocks noChangeArrowheads="1"/>
          </p:cNvSpPr>
          <p:nvPr/>
        </p:nvSpPr>
        <p:spPr bwMode="auto">
          <a:xfrm>
            <a:off x="228600" y="2606675"/>
            <a:ext cx="8372475" cy="1539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0484" name="Line 5"/>
          <p:cNvSpPr>
            <a:spLocks noChangeShapeType="1"/>
          </p:cNvSpPr>
          <p:nvPr/>
        </p:nvSpPr>
        <p:spPr bwMode="auto">
          <a:xfrm flipV="1">
            <a:off x="381000" y="2149475"/>
            <a:ext cx="0" cy="457200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20485" name="Line 6"/>
          <p:cNvSpPr>
            <a:spLocks noChangeShapeType="1"/>
          </p:cNvSpPr>
          <p:nvPr/>
        </p:nvSpPr>
        <p:spPr bwMode="auto">
          <a:xfrm flipH="1" flipV="1">
            <a:off x="152400" y="2378075"/>
            <a:ext cx="15240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20486" name="Oval 7"/>
          <p:cNvSpPr>
            <a:spLocks noChangeArrowheads="1"/>
          </p:cNvSpPr>
          <p:nvPr/>
        </p:nvSpPr>
        <p:spPr bwMode="auto">
          <a:xfrm flipH="1">
            <a:off x="304800" y="2301875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0487" name="Rectangle 8"/>
          <p:cNvSpPr>
            <a:spLocks noChangeArrowheads="1"/>
          </p:cNvSpPr>
          <p:nvPr/>
        </p:nvSpPr>
        <p:spPr bwMode="auto">
          <a:xfrm>
            <a:off x="304800" y="2530475"/>
            <a:ext cx="152400" cy="304800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0488" name="Text Box 9"/>
          <p:cNvSpPr txBox="1">
            <a:spLocks noChangeArrowheads="1"/>
          </p:cNvSpPr>
          <p:nvPr/>
        </p:nvSpPr>
        <p:spPr bwMode="auto">
          <a:xfrm>
            <a:off x="3238500" y="1525588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kumimoji="0" lang="en-US" altLang="ja-JP" sz="2400">
                <a:solidFill>
                  <a:srgbClr val="0000FF"/>
                </a:solidFill>
              </a:rPr>
              <a:t>Resonant Line</a:t>
            </a:r>
          </a:p>
        </p:txBody>
      </p:sp>
      <p:sp>
        <p:nvSpPr>
          <p:cNvPr id="20489" name="AutoShape 10"/>
          <p:cNvSpPr>
            <a:spLocks noChangeArrowheads="1"/>
          </p:cNvSpPr>
          <p:nvPr/>
        </p:nvSpPr>
        <p:spPr bwMode="auto">
          <a:xfrm flipV="1">
            <a:off x="228600" y="1920875"/>
            <a:ext cx="304800" cy="3048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0490" name="Text Box 11"/>
          <p:cNvSpPr txBox="1">
            <a:spLocks noChangeArrowheads="1"/>
          </p:cNvSpPr>
          <p:nvPr/>
        </p:nvSpPr>
        <p:spPr bwMode="auto">
          <a:xfrm>
            <a:off x="0" y="1566863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kumimoji="0" lang="en-US" altLang="ja-JP">
                <a:solidFill>
                  <a:srgbClr val="000000"/>
                </a:solidFill>
              </a:rPr>
              <a:t>5.0 MW</a:t>
            </a:r>
          </a:p>
        </p:txBody>
      </p:sp>
      <p:sp>
        <p:nvSpPr>
          <p:cNvPr id="20491" name="Line 12"/>
          <p:cNvSpPr>
            <a:spLocks noChangeShapeType="1"/>
          </p:cNvSpPr>
          <p:nvPr/>
        </p:nvSpPr>
        <p:spPr bwMode="auto">
          <a:xfrm>
            <a:off x="3333750" y="2911475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lg" len="med"/>
            <a:tailEnd type="stealth" w="lg" len="med"/>
          </a:ln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20492" name="Text Box 13"/>
          <p:cNvSpPr txBox="1">
            <a:spLocks noChangeArrowheads="1"/>
          </p:cNvSpPr>
          <p:nvPr/>
        </p:nvSpPr>
        <p:spPr bwMode="auto">
          <a:xfrm>
            <a:off x="3771900" y="29718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kumimoji="0" lang="en-US" altLang="ja-JP">
                <a:solidFill>
                  <a:srgbClr val="FF3300"/>
                </a:solidFill>
              </a:rPr>
              <a:t>350 MW</a:t>
            </a:r>
          </a:p>
        </p:txBody>
      </p:sp>
      <p:sp>
        <p:nvSpPr>
          <p:cNvPr id="20493" name="Text Box 15"/>
          <p:cNvSpPr txBox="1">
            <a:spLocks noChangeArrowheads="1"/>
          </p:cNvSpPr>
          <p:nvPr/>
        </p:nvSpPr>
        <p:spPr bwMode="auto">
          <a:xfrm>
            <a:off x="3276600" y="2225675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kumimoji="0" lang="en-US" altLang="ja-JP">
                <a:solidFill>
                  <a:srgbClr val="000000"/>
                </a:solidFill>
              </a:rPr>
              <a:t>80 m of WC1890</a:t>
            </a:r>
          </a:p>
        </p:txBody>
      </p:sp>
      <p:sp>
        <p:nvSpPr>
          <p:cNvPr id="20494" name="Text Box 16"/>
          <p:cNvSpPr txBox="1">
            <a:spLocks noChangeArrowheads="1"/>
          </p:cNvSpPr>
          <p:nvPr/>
        </p:nvSpPr>
        <p:spPr bwMode="auto">
          <a:xfrm>
            <a:off x="838200" y="1906588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kumimoji="0" lang="en-US" altLang="ja-JP">
                <a:solidFill>
                  <a:srgbClr val="008000"/>
                </a:solidFill>
              </a:rPr>
              <a:t>back-shorted tap-in</a:t>
            </a:r>
          </a:p>
        </p:txBody>
      </p:sp>
      <p:sp>
        <p:nvSpPr>
          <p:cNvPr id="20495" name="Line 17"/>
          <p:cNvSpPr>
            <a:spLocks noChangeShapeType="1"/>
          </p:cNvSpPr>
          <p:nvPr/>
        </p:nvSpPr>
        <p:spPr bwMode="auto">
          <a:xfrm flipH="1">
            <a:off x="533400" y="2363788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20496" name="Rectangle 18"/>
          <p:cNvSpPr>
            <a:spLocks noChangeArrowheads="1"/>
          </p:cNvSpPr>
          <p:nvPr/>
        </p:nvSpPr>
        <p:spPr bwMode="auto">
          <a:xfrm>
            <a:off x="457200" y="5943600"/>
            <a:ext cx="82296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0497" name="Line 19"/>
          <p:cNvSpPr>
            <a:spLocks noChangeShapeType="1"/>
          </p:cNvSpPr>
          <p:nvPr/>
        </p:nvSpPr>
        <p:spPr bwMode="auto">
          <a:xfrm flipV="1">
            <a:off x="1371600" y="5486400"/>
            <a:ext cx="0" cy="457200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20498" name="Line 20"/>
          <p:cNvSpPr>
            <a:spLocks noChangeShapeType="1"/>
          </p:cNvSpPr>
          <p:nvPr/>
        </p:nvSpPr>
        <p:spPr bwMode="auto">
          <a:xfrm flipH="1" flipV="1">
            <a:off x="1143000" y="5715000"/>
            <a:ext cx="15240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20499" name="Oval 21"/>
          <p:cNvSpPr>
            <a:spLocks noChangeArrowheads="1"/>
          </p:cNvSpPr>
          <p:nvPr/>
        </p:nvSpPr>
        <p:spPr bwMode="auto">
          <a:xfrm flipH="1">
            <a:off x="1295400" y="5638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0500" name="Rectangle 22"/>
          <p:cNvSpPr>
            <a:spLocks noChangeArrowheads="1"/>
          </p:cNvSpPr>
          <p:nvPr/>
        </p:nvSpPr>
        <p:spPr bwMode="auto">
          <a:xfrm>
            <a:off x="1295400" y="5867400"/>
            <a:ext cx="304800" cy="304800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0501" name="Text Box 23"/>
          <p:cNvSpPr txBox="1">
            <a:spLocks noChangeArrowheads="1"/>
          </p:cNvSpPr>
          <p:nvPr/>
        </p:nvSpPr>
        <p:spPr bwMode="auto">
          <a:xfrm>
            <a:off x="3162300" y="45720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kumimoji="0" lang="en-US" altLang="ja-JP" sz="2400">
                <a:solidFill>
                  <a:srgbClr val="0000FF"/>
                </a:solidFill>
              </a:rPr>
              <a:t>Resonant Ring</a:t>
            </a:r>
          </a:p>
        </p:txBody>
      </p:sp>
      <p:sp>
        <p:nvSpPr>
          <p:cNvPr id="20502" name="AutoShape 24"/>
          <p:cNvSpPr>
            <a:spLocks noChangeArrowheads="1"/>
          </p:cNvSpPr>
          <p:nvPr/>
        </p:nvSpPr>
        <p:spPr bwMode="auto">
          <a:xfrm flipV="1">
            <a:off x="1219200" y="5257800"/>
            <a:ext cx="304800" cy="304800"/>
          </a:xfrm>
          <a:prstGeom prst="triangle">
            <a:avLst>
              <a:gd name="adj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0503" name="Text Box 25"/>
          <p:cNvSpPr txBox="1">
            <a:spLocks noChangeArrowheads="1"/>
          </p:cNvSpPr>
          <p:nvPr/>
        </p:nvSpPr>
        <p:spPr bwMode="auto">
          <a:xfrm>
            <a:off x="955675" y="4872038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kumimoji="0" lang="en-US" altLang="ja-JP">
                <a:solidFill>
                  <a:srgbClr val="000000"/>
                </a:solidFill>
              </a:rPr>
              <a:t>5.0 MW</a:t>
            </a:r>
          </a:p>
        </p:txBody>
      </p:sp>
      <p:sp>
        <p:nvSpPr>
          <p:cNvPr id="20504" name="Line 26"/>
          <p:cNvSpPr>
            <a:spLocks noChangeShapeType="1"/>
          </p:cNvSpPr>
          <p:nvPr/>
        </p:nvSpPr>
        <p:spPr bwMode="auto">
          <a:xfrm>
            <a:off x="3276600" y="6149975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none" w="lg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20505" name="Text Box 27"/>
          <p:cNvSpPr txBox="1">
            <a:spLocks noChangeArrowheads="1"/>
          </p:cNvSpPr>
          <p:nvPr/>
        </p:nvSpPr>
        <p:spPr bwMode="auto">
          <a:xfrm>
            <a:off x="3771900" y="6067425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kumimoji="0" lang="en-US" altLang="ja-JP">
                <a:solidFill>
                  <a:srgbClr val="FF3300"/>
                </a:solidFill>
              </a:rPr>
              <a:t>350 MW</a:t>
            </a:r>
          </a:p>
        </p:txBody>
      </p:sp>
      <p:sp>
        <p:nvSpPr>
          <p:cNvPr id="20506" name="Text Box 29"/>
          <p:cNvSpPr txBox="1">
            <a:spLocks noChangeArrowheads="1"/>
          </p:cNvSpPr>
          <p:nvPr/>
        </p:nvSpPr>
        <p:spPr bwMode="auto">
          <a:xfrm>
            <a:off x="3276600" y="5562600"/>
            <a:ext cx="2209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kumimoji="0" lang="en-US" altLang="ja-JP">
                <a:solidFill>
                  <a:srgbClr val="000000"/>
                </a:solidFill>
              </a:rPr>
              <a:t>160 m of WC1890</a:t>
            </a:r>
          </a:p>
        </p:txBody>
      </p:sp>
      <p:sp>
        <p:nvSpPr>
          <p:cNvPr id="20507" name="Rectangle 30"/>
          <p:cNvSpPr>
            <a:spLocks noChangeArrowheads="1"/>
          </p:cNvSpPr>
          <p:nvPr/>
        </p:nvSpPr>
        <p:spPr bwMode="auto">
          <a:xfrm>
            <a:off x="457200" y="6400800"/>
            <a:ext cx="82296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0508" name="Line 31"/>
          <p:cNvSpPr>
            <a:spLocks noChangeShapeType="1"/>
          </p:cNvSpPr>
          <p:nvPr/>
        </p:nvSpPr>
        <p:spPr bwMode="auto">
          <a:xfrm>
            <a:off x="3276600" y="635635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20509" name="AutoShape 32"/>
          <p:cNvSpPr>
            <a:spLocks noChangeArrowheads="1"/>
          </p:cNvSpPr>
          <p:nvPr/>
        </p:nvSpPr>
        <p:spPr bwMode="auto">
          <a:xfrm rot="5400000">
            <a:off x="8343900" y="5905500"/>
            <a:ext cx="609600" cy="6858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20510" name="AutoShape 33"/>
          <p:cNvSpPr>
            <a:spLocks noChangeArrowheads="1"/>
          </p:cNvSpPr>
          <p:nvPr/>
        </p:nvSpPr>
        <p:spPr bwMode="auto">
          <a:xfrm rot="16200000" flipH="1">
            <a:off x="190500" y="5905500"/>
            <a:ext cx="609600" cy="685800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7713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5400" y="10800"/>
                </a:moveTo>
                <a:cubicBezTo>
                  <a:pt x="5400" y="7817"/>
                  <a:pt x="7817" y="5400"/>
                  <a:pt x="10800" y="5400"/>
                </a:cubicBezTo>
                <a:cubicBezTo>
                  <a:pt x="13782" y="5399"/>
                  <a:pt x="16199" y="7817"/>
                  <a:pt x="16200" y="10799"/>
                </a:cubicBezTo>
                <a:lnTo>
                  <a:pt x="21600" y="10800"/>
                </a:lnTo>
                <a:cubicBezTo>
                  <a:pt x="21600" y="4835"/>
                  <a:pt x="16764" y="0"/>
                  <a:pt x="10800" y="0"/>
                </a:cubicBezTo>
                <a:cubicBezTo>
                  <a:pt x="4835" y="0"/>
                  <a:pt x="0" y="4835"/>
                  <a:pt x="0" y="10800"/>
                </a:cubicBez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20511" name="Text Box 34"/>
          <p:cNvSpPr txBox="1">
            <a:spLocks noChangeArrowheads="1"/>
          </p:cNvSpPr>
          <p:nvPr/>
        </p:nvSpPr>
        <p:spPr bwMode="auto">
          <a:xfrm>
            <a:off x="1905000" y="5257800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>
                <a:solidFill>
                  <a:srgbClr val="008000"/>
                </a:solidFill>
              </a:rPr>
              <a:t>directional coupler</a:t>
            </a:r>
          </a:p>
        </p:txBody>
      </p:sp>
      <p:sp>
        <p:nvSpPr>
          <p:cNvPr id="20512" name="Line 35"/>
          <p:cNvSpPr>
            <a:spLocks noChangeShapeType="1"/>
          </p:cNvSpPr>
          <p:nvPr/>
        </p:nvSpPr>
        <p:spPr bwMode="auto">
          <a:xfrm flipH="1">
            <a:off x="1676400" y="57150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20513" name="Text Box 36"/>
          <p:cNvSpPr txBox="1">
            <a:spLocks noChangeArrowheads="1"/>
          </p:cNvSpPr>
          <p:nvPr/>
        </p:nvSpPr>
        <p:spPr bwMode="auto">
          <a:xfrm>
            <a:off x="211138" y="277813"/>
            <a:ext cx="8686800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kumimoji="0" lang="en-US" altLang="ja-JP" sz="2200">
                <a:solidFill>
                  <a:srgbClr val="FF3300"/>
                </a:solidFill>
              </a:rPr>
              <a:t>In FY11:</a:t>
            </a:r>
            <a:r>
              <a:rPr kumimoji="0" lang="en-US" altLang="ja-JP" sz="2200">
                <a:solidFill>
                  <a:srgbClr val="000000"/>
                </a:solidFill>
              </a:rPr>
              <a:t>  Also extend pipe system to 80 m and add bend prototype</a:t>
            </a:r>
          </a:p>
        </p:txBody>
      </p:sp>
      <p:sp>
        <p:nvSpPr>
          <p:cNvPr id="20514" name="Rectangle 37"/>
          <p:cNvSpPr>
            <a:spLocks noChangeArrowheads="1"/>
          </p:cNvSpPr>
          <p:nvPr/>
        </p:nvSpPr>
        <p:spPr bwMode="auto">
          <a:xfrm>
            <a:off x="6324600" y="5867400"/>
            <a:ext cx="152400" cy="304800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0515" name="Rectangle 38"/>
          <p:cNvSpPr>
            <a:spLocks noChangeArrowheads="1"/>
          </p:cNvSpPr>
          <p:nvPr/>
        </p:nvSpPr>
        <p:spPr bwMode="auto">
          <a:xfrm>
            <a:off x="7162800" y="5867400"/>
            <a:ext cx="152400" cy="304800"/>
          </a:xfrm>
          <a:prstGeom prst="rect">
            <a:avLst/>
          </a:prstGeom>
          <a:solidFill>
            <a:srgbClr val="0080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0516" name="Line 39"/>
          <p:cNvSpPr>
            <a:spLocks noChangeShapeType="1"/>
          </p:cNvSpPr>
          <p:nvPr/>
        </p:nvSpPr>
        <p:spPr bwMode="auto">
          <a:xfrm flipV="1">
            <a:off x="6400800" y="5562600"/>
            <a:ext cx="0" cy="304800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20517" name="Line 40"/>
          <p:cNvSpPr>
            <a:spLocks noChangeShapeType="1"/>
          </p:cNvSpPr>
          <p:nvPr/>
        </p:nvSpPr>
        <p:spPr bwMode="auto">
          <a:xfrm flipV="1">
            <a:off x="7239000" y="5562600"/>
            <a:ext cx="0" cy="304800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20518" name="Line 41"/>
          <p:cNvSpPr>
            <a:spLocks noChangeShapeType="1"/>
          </p:cNvSpPr>
          <p:nvPr/>
        </p:nvSpPr>
        <p:spPr bwMode="auto">
          <a:xfrm flipV="1">
            <a:off x="6400800" y="5562600"/>
            <a:ext cx="838200" cy="0"/>
          </a:xfrm>
          <a:prstGeom prst="line">
            <a:avLst/>
          </a:prstGeom>
          <a:noFill/>
          <a:ln w="44450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20519" name="Rectangle 42"/>
          <p:cNvSpPr>
            <a:spLocks noChangeArrowheads="1"/>
          </p:cNvSpPr>
          <p:nvPr/>
        </p:nvSpPr>
        <p:spPr bwMode="auto">
          <a:xfrm>
            <a:off x="6553200" y="5519738"/>
            <a:ext cx="2286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0520" name="Rectangle 43"/>
          <p:cNvSpPr>
            <a:spLocks noChangeArrowheads="1"/>
          </p:cNvSpPr>
          <p:nvPr/>
        </p:nvSpPr>
        <p:spPr bwMode="auto">
          <a:xfrm>
            <a:off x="6858000" y="5519738"/>
            <a:ext cx="2286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0521" name="Rectangle 44"/>
          <p:cNvSpPr>
            <a:spLocks noChangeArrowheads="1"/>
          </p:cNvSpPr>
          <p:nvPr/>
        </p:nvSpPr>
        <p:spPr bwMode="auto">
          <a:xfrm>
            <a:off x="6900863" y="5443538"/>
            <a:ext cx="1524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0522" name="Oval 45"/>
          <p:cNvSpPr>
            <a:spLocks noChangeArrowheads="1"/>
          </p:cNvSpPr>
          <p:nvPr/>
        </p:nvSpPr>
        <p:spPr bwMode="auto">
          <a:xfrm>
            <a:off x="6553200" y="5519738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0523" name="Oval 46"/>
          <p:cNvSpPr>
            <a:spLocks noChangeArrowheads="1"/>
          </p:cNvSpPr>
          <p:nvPr/>
        </p:nvSpPr>
        <p:spPr bwMode="auto">
          <a:xfrm>
            <a:off x="6705600" y="5519738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0524" name="Line 47"/>
          <p:cNvSpPr>
            <a:spLocks noChangeShapeType="1"/>
          </p:cNvSpPr>
          <p:nvPr/>
        </p:nvSpPr>
        <p:spPr bwMode="auto">
          <a:xfrm flipH="1" flipV="1">
            <a:off x="1524000" y="5791200"/>
            <a:ext cx="15240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20525" name="Text Box 48"/>
          <p:cNvSpPr txBox="1">
            <a:spLocks noChangeArrowheads="1"/>
          </p:cNvSpPr>
          <p:nvPr/>
        </p:nvSpPr>
        <p:spPr bwMode="auto">
          <a:xfrm>
            <a:off x="5410200" y="5486400"/>
            <a:ext cx="838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>
                <a:solidFill>
                  <a:srgbClr val="008000"/>
                </a:solidFill>
              </a:rPr>
              <a:t>tap-off</a:t>
            </a:r>
          </a:p>
        </p:txBody>
      </p:sp>
      <p:sp>
        <p:nvSpPr>
          <p:cNvPr id="20526" name="Text Box 49"/>
          <p:cNvSpPr txBox="1">
            <a:spLocks noChangeArrowheads="1"/>
          </p:cNvSpPr>
          <p:nvPr/>
        </p:nvSpPr>
        <p:spPr bwMode="auto">
          <a:xfrm>
            <a:off x="7315200" y="5462588"/>
            <a:ext cx="838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>
                <a:solidFill>
                  <a:srgbClr val="008000"/>
                </a:solidFill>
              </a:rPr>
              <a:t>tap-in</a:t>
            </a:r>
          </a:p>
        </p:txBody>
      </p:sp>
      <p:sp>
        <p:nvSpPr>
          <p:cNvPr id="20527" name="Text Box 52"/>
          <p:cNvSpPr txBox="1">
            <a:spLocks noChangeArrowheads="1"/>
          </p:cNvSpPr>
          <p:nvPr/>
        </p:nvSpPr>
        <p:spPr bwMode="auto">
          <a:xfrm>
            <a:off x="7010400" y="4800600"/>
            <a:ext cx="762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ja-JP" sz="1600">
                <a:solidFill>
                  <a:srgbClr val="000000"/>
                </a:solidFill>
              </a:rPr>
              <a:t>phase shifter</a:t>
            </a:r>
          </a:p>
        </p:txBody>
      </p:sp>
      <p:sp>
        <p:nvSpPr>
          <p:cNvPr id="20528" name="Line 53"/>
          <p:cNvSpPr>
            <a:spLocks noChangeShapeType="1"/>
          </p:cNvSpPr>
          <p:nvPr/>
        </p:nvSpPr>
        <p:spPr bwMode="auto">
          <a:xfrm flipH="1">
            <a:off x="7010400" y="5257800"/>
            <a:ext cx="76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20529" name="Line 54"/>
          <p:cNvSpPr>
            <a:spLocks noChangeShapeType="1"/>
          </p:cNvSpPr>
          <p:nvPr/>
        </p:nvSpPr>
        <p:spPr bwMode="auto">
          <a:xfrm flipH="1" flipV="1">
            <a:off x="6477000" y="5715000"/>
            <a:ext cx="152400" cy="0"/>
          </a:xfrm>
          <a:prstGeom prst="line">
            <a:avLst/>
          </a:prstGeom>
          <a:noFill/>
          <a:ln w="44450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 smtClean="0">
              <a:solidFill>
                <a:srgbClr val="000000"/>
              </a:solidFill>
            </a:endParaRPr>
          </a:p>
        </p:txBody>
      </p:sp>
      <p:sp>
        <p:nvSpPr>
          <p:cNvPr id="20530" name="Oval 55"/>
          <p:cNvSpPr>
            <a:spLocks noChangeArrowheads="1"/>
          </p:cNvSpPr>
          <p:nvPr/>
        </p:nvSpPr>
        <p:spPr bwMode="auto">
          <a:xfrm flipH="1">
            <a:off x="6324600" y="56388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kumimoji="0" lang="ja-JP" altLang="en-US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20531" name="Text Box 56"/>
          <p:cNvSpPr txBox="1">
            <a:spLocks noChangeArrowheads="1"/>
          </p:cNvSpPr>
          <p:nvPr/>
        </p:nvSpPr>
        <p:spPr bwMode="auto">
          <a:xfrm>
            <a:off x="152400" y="3876675"/>
            <a:ext cx="86868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kumimoji="0" lang="en-US" altLang="ja-JP" sz="2200">
                <a:solidFill>
                  <a:srgbClr val="FF3300"/>
                </a:solidFill>
              </a:rPr>
              <a:t>In FY12</a:t>
            </a:r>
            <a:r>
              <a:rPr kumimoji="0" lang="en-US" altLang="ja-JP" sz="2200">
                <a:solidFill>
                  <a:srgbClr val="000000"/>
                </a:solidFill>
              </a:rPr>
              <a:t>: Use resonant ring to test ‘final design’ bends and tap-in/off</a:t>
            </a:r>
          </a:p>
        </p:txBody>
      </p:sp>
      <p:sp>
        <p:nvSpPr>
          <p:cNvPr id="55" name="Block Arc 54"/>
          <p:cNvSpPr/>
          <p:nvPr/>
        </p:nvSpPr>
        <p:spPr>
          <a:xfrm rot="5400000">
            <a:off x="8348662" y="2589213"/>
            <a:ext cx="474663" cy="522288"/>
          </a:xfrm>
          <a:prstGeom prst="blockArc">
            <a:avLst>
              <a:gd name="adj1" fmla="val 10800000"/>
              <a:gd name="adj2" fmla="val 16361045"/>
              <a:gd name="adj3" fmla="val 29204"/>
            </a:avLst>
          </a:prstGeom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kumimoji="0"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/>
          <a:p>
            <a:fld id="{26C658FF-E05F-944E-8195-83D37BB7C0A3}" type="slidenum">
              <a:rPr lang="ja-JP" altLang="en-US">
                <a:solidFill>
                  <a:srgbClr val="000000"/>
                </a:solidFill>
              </a:rPr>
              <a:pPr/>
              <a:t>11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BAW1.DRFS (S. Fukuda)</a:t>
            </a:r>
          </a:p>
        </p:txBody>
      </p:sp>
      <p:sp>
        <p:nvSpPr>
          <p:cNvPr id="8" name="Rectangle 1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 altLang="ja-JP">
                <a:solidFill>
                  <a:srgbClr val="000000"/>
                </a:solidFill>
              </a:rPr>
              <a:t>8/09/2010</a:t>
            </a:r>
          </a:p>
        </p:txBody>
      </p:sp>
      <p:sp>
        <p:nvSpPr>
          <p:cNvPr id="160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47813" y="274638"/>
            <a:ext cx="7416800" cy="561975"/>
          </a:xfrm>
        </p:spPr>
        <p:txBody>
          <a:bodyPr/>
          <a:lstStyle/>
          <a:p>
            <a:r>
              <a:rPr lang="en-US" altLang="ja-JP" sz="2800" b="1" i="1">
                <a:solidFill>
                  <a:srgbClr val="A50021"/>
                </a:solidFill>
                <a:latin typeface="Arial" charset="0"/>
                <a:ea typeface="Arial Unicode MS" charset="0"/>
                <a:cs typeface="Arial Unicode MS" charset="0"/>
              </a:rPr>
              <a:t>Task and R &amp; D schedule of DRFS in KEK</a:t>
            </a:r>
          </a:p>
        </p:txBody>
      </p:sp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611188" y="908050"/>
            <a:ext cx="7777162" cy="493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88900" indent="-88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2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R&amp;D study is easy since the DRFS system is not large.</a:t>
            </a:r>
          </a:p>
          <a:p>
            <a:pPr marL="88900" indent="-88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Task force team of DRFS starts and try to solve the  problems of DRFS.</a:t>
            </a:r>
          </a:p>
          <a:p>
            <a:pPr marL="88900" indent="-88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Prototype RF unit is manufactured in FY09</a:t>
            </a:r>
          </a:p>
          <a:p>
            <a:pPr marL="88900" indent="-88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Further R&amp;D required for the DRFS RF system is continued from FY09. Three year R&amp;D budget was approved. </a:t>
            </a:r>
          </a:p>
          <a:p>
            <a:pPr marL="88900" indent="-88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Permanent magnet, high voltage SW </a:t>
            </a:r>
          </a:p>
          <a:p>
            <a:pPr marL="88900" indent="-8890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and IGBT will be studied intensively.</a:t>
            </a:r>
          </a:p>
          <a:p>
            <a:pPr marL="88900" indent="-88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Prototype will be evaluated in the S1 </a:t>
            </a:r>
          </a:p>
          <a:p>
            <a:pPr marL="88900" indent="-8890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global test (</a:t>
            </a:r>
            <a:r>
              <a:rPr lang="en-US" altLang="ja-JP" sz="2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2 Klystron DRFS</a:t>
            </a:r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)</a:t>
            </a:r>
          </a:p>
          <a:p>
            <a:pPr marL="88900" indent="-88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And then installed in the buncher </a:t>
            </a:r>
          </a:p>
          <a:p>
            <a:pPr marL="88900" indent="-8890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section of STF-II aiming for the realistic </a:t>
            </a:r>
          </a:p>
          <a:p>
            <a:pPr marL="88900" indent="-8890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operation. </a:t>
            </a:r>
          </a:p>
          <a:p>
            <a:pPr marL="88900" indent="-88900" defTabSz="91440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More large scale of DRFS (</a:t>
            </a:r>
            <a:r>
              <a:rPr lang="en-US" altLang="ja-JP" sz="2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4~5 Klystron </a:t>
            </a:r>
          </a:p>
          <a:p>
            <a:pPr marL="88900" indent="-8890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 DRFS</a:t>
            </a:r>
            <a:r>
              <a:rPr lang="en-US" altLang="ja-JP" sz="2000" b="1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) is planed for  STF-II in KEK.</a:t>
            </a:r>
          </a:p>
          <a:p>
            <a:pPr marL="88900" indent="-88900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>
                <a:solidFill>
                  <a:srgbClr val="000000"/>
                </a:solidFill>
                <a:latin typeface="Arial" charset="0"/>
                <a:ea typeface="ＭＳ Ｐゴシック" charset="-128"/>
                <a:cs typeface="ＭＳ Ｐゴシック" charset="-128"/>
              </a:rPr>
              <a:t>l</a:t>
            </a:r>
          </a:p>
        </p:txBody>
      </p:sp>
      <p:sp>
        <p:nvSpPr>
          <p:cNvPr id="160775" name="Text Box 7"/>
          <p:cNvSpPr txBox="1">
            <a:spLocks noChangeArrowheads="1"/>
          </p:cNvSpPr>
          <p:nvPr/>
        </p:nvSpPr>
        <p:spPr bwMode="auto">
          <a:xfrm>
            <a:off x="6443663" y="5373688"/>
            <a:ext cx="19446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ja-JP">
                <a:solidFill>
                  <a:srgbClr val="23346C"/>
                </a:solidFill>
                <a:latin typeface="Arial" charset="0"/>
                <a:ea typeface="Arial Unicode MS" charset="0"/>
                <a:cs typeface="Arial Unicode MS" charset="0"/>
              </a:rPr>
              <a:t>S1-Global   Plan</a:t>
            </a:r>
          </a:p>
        </p:txBody>
      </p:sp>
      <p:pic>
        <p:nvPicPr>
          <p:cNvPr id="160781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2997200"/>
            <a:ext cx="2617787" cy="196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Single Tunnel Proposal: intro 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5291667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Both these issues were addressed during the 2009 and the successful results reported in the SB2009 proposal.</a:t>
            </a:r>
          </a:p>
          <a:p>
            <a:pPr lvl="1"/>
            <a:r>
              <a:rPr lang="en-US" dirty="0" smtClean="0"/>
              <a:t>The conclusions of these studies were later accepted by both AAP and PAC</a:t>
            </a:r>
          </a:p>
          <a:p>
            <a:r>
              <a:rPr lang="en-US" dirty="0" smtClean="0"/>
              <a:t>The remaining identified issues were with the technical feasibility and cost of the HLRF solutions upon which the single-tunnel proposal was based.</a:t>
            </a:r>
          </a:p>
          <a:p>
            <a:r>
              <a:rPr lang="en-US" dirty="0" smtClean="0"/>
              <a:t>Two components to successful adoption were identified</a:t>
            </a:r>
          </a:p>
          <a:p>
            <a:pPr lvl="1"/>
            <a:r>
              <a:rPr lang="en-US" dirty="0" smtClean="0"/>
              <a:t>Definition of acceptance criteria for TD Phase R&amp;D for successful demonstration of one or more of the novel proposed schemes</a:t>
            </a:r>
          </a:p>
          <a:p>
            <a:pPr lvl="1"/>
            <a:r>
              <a:rPr lang="en-US" dirty="0" smtClean="0"/>
              <a:t>Inclusion in the designs of a risk-mitigation strategy,  whereby a fall-back to the RDR HLRF Technical Solution (in a single-tunnel) could be adopted, should the associated R&amp;D not be considered successful.</a:t>
            </a:r>
          </a:p>
          <a:p>
            <a:r>
              <a:rPr lang="en-US" dirty="0" smtClean="0"/>
              <a:t>The remainder of these slides deals with these two additional points</a:t>
            </a:r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12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17560"/>
          </a:xfrm>
        </p:spPr>
        <p:txBody>
          <a:bodyPr/>
          <a:lstStyle/>
          <a:p>
            <a:r>
              <a:rPr lang="en-US" dirty="0" smtClean="0"/>
              <a:t>RDR HLRF Tech. Solution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92198"/>
            <a:ext cx="7772400" cy="5181600"/>
          </a:xfrm>
        </p:spPr>
        <p:txBody>
          <a:bodyPr>
            <a:noAutofit/>
          </a:bodyPr>
          <a:lstStyle/>
          <a:p>
            <a:r>
              <a:rPr lang="en-US" sz="1600" dirty="0" smtClean="0"/>
              <a:t>Two scenarios have been cursorily studied for support of </a:t>
            </a:r>
            <a:r>
              <a:rPr lang="en-US" sz="1600" u="sng" dirty="0" smtClean="0"/>
              <a:t>an RDR-like HLRF solution in a single-tunnel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600" dirty="0" smtClean="0">
                <a:solidFill>
                  <a:srgbClr val="3366FF"/>
                </a:solidFill>
              </a:rPr>
              <a:t>10MW MBK + (Marx) Modulator in the tunnel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600" dirty="0" smtClean="0">
                <a:solidFill>
                  <a:srgbClr val="3366FF"/>
                </a:solidFill>
              </a:rPr>
              <a:t>XFEL-like solution with modulators (low-voltage) accessible in </a:t>
            </a:r>
            <a:r>
              <a:rPr lang="en-US" sz="1600" dirty="0" err="1" smtClean="0">
                <a:solidFill>
                  <a:srgbClr val="3366FF"/>
                </a:solidFill>
              </a:rPr>
              <a:t>cryo</a:t>
            </a:r>
            <a:r>
              <a:rPr lang="en-US" sz="1600" dirty="0" smtClean="0">
                <a:solidFill>
                  <a:srgbClr val="3366FF"/>
                </a:solidFill>
              </a:rPr>
              <a:t> refrigeration builds/caverns, with long pulsed cables feeding 10MW </a:t>
            </a:r>
            <a:r>
              <a:rPr lang="en-US" sz="1600" dirty="0" err="1" smtClean="0">
                <a:solidFill>
                  <a:srgbClr val="3366FF"/>
                </a:solidFill>
              </a:rPr>
              <a:t>MBKs</a:t>
            </a:r>
            <a:r>
              <a:rPr lang="en-US" sz="1600" dirty="0" smtClean="0">
                <a:solidFill>
                  <a:srgbClr val="3366FF"/>
                </a:solidFill>
              </a:rPr>
              <a:t> (via a pulse transformer) in the tunnel.</a:t>
            </a:r>
          </a:p>
          <a:p>
            <a:r>
              <a:rPr lang="en-US" sz="1600" dirty="0" smtClean="0">
                <a:solidFill>
                  <a:srgbClr val="008000"/>
                </a:solidFill>
              </a:rPr>
              <a:t>Both are considered technically feasible.</a:t>
            </a:r>
          </a:p>
          <a:p>
            <a:endParaRPr lang="en-US" sz="1600" dirty="0" smtClean="0"/>
          </a:p>
          <a:p>
            <a:r>
              <a:rPr lang="en-US" sz="1600" dirty="0" smtClean="0"/>
              <a:t>For 1, early investigations show the tunnel diameter would need to increase to 6.5m</a:t>
            </a:r>
          </a:p>
          <a:p>
            <a:pPr lvl="1"/>
            <a:r>
              <a:rPr lang="en-US" sz="1600" dirty="0" smtClean="0"/>
              <a:t>This represents an estimated 10% increase in cost/unit tunnel length (~0.5% TPC) considered acceptable.</a:t>
            </a:r>
          </a:p>
          <a:p>
            <a:pPr lvl="1"/>
            <a:r>
              <a:rPr lang="en-US" sz="1600" dirty="0" smtClean="0"/>
              <a:t>Current availability* simulations (</a:t>
            </a:r>
            <a:r>
              <a:rPr lang="en-US" sz="1600" dirty="0" err="1" smtClean="0"/>
              <a:t>cf</a:t>
            </a:r>
            <a:r>
              <a:rPr lang="en-US" sz="1600" dirty="0" smtClean="0"/>
              <a:t> SB2009 proposal) suggest an additional ~5% linac overhead (~2.5% TPC)</a:t>
            </a:r>
          </a:p>
          <a:p>
            <a:r>
              <a:rPr lang="en-US" sz="1600" dirty="0" smtClean="0"/>
              <a:t>For 2:</a:t>
            </a:r>
          </a:p>
          <a:p>
            <a:pPr lvl="1"/>
            <a:r>
              <a:rPr lang="en-US" sz="1600" dirty="0" smtClean="0"/>
              <a:t>additional space for modulators in halls/caverns is required.</a:t>
            </a:r>
          </a:p>
          <a:p>
            <a:pPr lvl="1"/>
            <a:r>
              <a:rPr lang="en-US" sz="1600" dirty="0" smtClean="0"/>
              <a:t>Cost of 3000 km of pulsed cable will be required.</a:t>
            </a:r>
          </a:p>
          <a:p>
            <a:pPr lvl="1"/>
            <a:r>
              <a:rPr lang="en-US" sz="1600" dirty="0" smtClean="0"/>
              <a:t>Re-design of tunnel cross-section needed to accommodate cables.</a:t>
            </a:r>
          </a:p>
          <a:p>
            <a:pPr lvl="1"/>
            <a:r>
              <a:rPr lang="en-US" sz="1600" dirty="0" smtClean="0"/>
              <a:t>Current availability* simulations (</a:t>
            </a:r>
            <a:r>
              <a:rPr lang="en-US" sz="1600" dirty="0" err="1" smtClean="0"/>
              <a:t>cf</a:t>
            </a:r>
            <a:r>
              <a:rPr lang="en-US" sz="1600" dirty="0" smtClean="0"/>
              <a:t> SB2009 proposal) suggest an additional ~2.5% linac overhead (~1.3% TPC)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46100" y="6458464"/>
            <a:ext cx="3400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 see later comments on availability</a:t>
            </a:r>
            <a:endParaRPr lang="en-US" sz="1600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13</a:t>
            </a:fld>
            <a:endParaRPr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altLang="ja-JP"/>
              <a:t>BAW1 RDR Confg For Mntn Rgn </a:t>
            </a:r>
          </a:p>
          <a:p>
            <a:r>
              <a:rPr kumimoji="0" lang="en-US" altLang="ja-JP"/>
              <a:t> (S. Fukuda)</a:t>
            </a:r>
          </a:p>
          <a:p>
            <a:endParaRPr lang="ja-JP" altLang="en-US"/>
          </a:p>
        </p:txBody>
      </p:sp>
      <p:sp>
        <p:nvSpPr>
          <p:cNvPr id="1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9C82EE-B973-0B4F-ACEF-9EF5BFA4C8CB}" type="slidenum">
              <a:rPr lang="en-US" altLang="ja-JP"/>
              <a:pPr/>
              <a:t>14</a:t>
            </a:fld>
            <a:endParaRPr lang="en-US" altLang="ja-JP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450" y="188913"/>
            <a:ext cx="6862763" cy="792162"/>
          </a:xfrm>
        </p:spPr>
        <p:txBody>
          <a:bodyPr>
            <a:normAutofit fontScale="90000"/>
          </a:bodyPr>
          <a:lstStyle/>
          <a:p>
            <a:r>
              <a:rPr lang="en-US" altLang="ja-JP" sz="2800"/>
              <a:t>3D of RDR single tunnel plan ( Bouncer Modulator)-(1)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1844675"/>
            <a:ext cx="2927350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859338" y="1700213"/>
            <a:ext cx="4033837" cy="3457575"/>
            <a:chOff x="3061" y="1071"/>
            <a:chExt cx="2541" cy="2178"/>
          </a:xfrm>
        </p:grpSpPr>
        <p:pic>
          <p:nvPicPr>
            <p:cNvPr id="14340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061" y="1071"/>
              <a:ext cx="2359" cy="2012"/>
            </a:xfrm>
            <a:prstGeom prst="rect">
              <a:avLst/>
            </a:prstGeom>
            <a:noFill/>
            <a:ln>
              <a:noFill/>
            </a:ln>
            <a:effectLst/>
          </p:spPr>
        </p:pic>
        <p:sp>
          <p:nvSpPr>
            <p:cNvPr id="14342" name="Rectangle 6"/>
            <p:cNvSpPr>
              <a:spLocks noChangeArrowheads="1"/>
            </p:cNvSpPr>
            <p:nvPr/>
          </p:nvSpPr>
          <p:spPr bwMode="auto">
            <a:xfrm>
              <a:off x="4967" y="2750"/>
              <a:ext cx="635" cy="49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3348038" y="1355725"/>
            <a:ext cx="234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/>
              <a:t>Cross Sectional View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1239838" y="4730750"/>
            <a:ext cx="6861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ja-JP" altLang="en-US"/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539750" y="5084763"/>
            <a:ext cx="824865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/>
              <a:t>Cryomodule is installed on the floor to avoid the vibration problem which </a:t>
            </a:r>
          </a:p>
          <a:p>
            <a:r>
              <a:rPr lang="en-US" altLang="ja-JP"/>
              <a:t>possibly affects to the beam instability.</a:t>
            </a:r>
          </a:p>
          <a:p>
            <a:r>
              <a:rPr lang="en-US" altLang="ja-JP"/>
              <a:t>RF Power distribution system are under the passage in the middle of the tunnel.</a:t>
            </a:r>
          </a:p>
        </p:txBody>
      </p:sp>
      <p:sp>
        <p:nvSpPr>
          <p:cNvPr id="14347" name="Line 11"/>
          <p:cNvSpPr>
            <a:spLocks noChangeShapeType="1"/>
          </p:cNvSpPr>
          <p:nvPr/>
        </p:nvSpPr>
        <p:spPr bwMode="auto">
          <a:xfrm>
            <a:off x="1403350" y="3357563"/>
            <a:ext cx="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>
            <a:off x="4211638" y="3213100"/>
            <a:ext cx="0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2555875" y="4581525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/>
              <a:t>6.5m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RDR HLRF Tech. Solution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92198"/>
            <a:ext cx="7772400" cy="5181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It is proposed that these RDR-like single-tunnel solutions be carried forward in parallel, to enough detail to support a cost estimate (incremental)</a:t>
            </a:r>
          </a:p>
          <a:p>
            <a:r>
              <a:rPr lang="en-US" dirty="0" smtClean="0"/>
              <a:t>This estimate – together with the scope of the necessary re-design work to adopt one of the scenarios, will be factored into the TDR Risk Assessment</a:t>
            </a:r>
          </a:p>
          <a:p>
            <a:r>
              <a:rPr lang="en-US" dirty="0" smtClean="0"/>
              <a:t>The main R&amp;D and AD&amp;I effort will continue to pursue the preferred baseline solutions for KCS and DRFS.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In order to reduce the number of scenarios to be developed, we propose to phase out one of these RDR-like options within the next six-months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646100" y="6458464"/>
            <a:ext cx="34006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 see later comments on availability</a:t>
            </a:r>
            <a:endParaRPr lang="en-US" sz="1600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15</a:t>
            </a:fld>
            <a:endParaRPr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4905"/>
          </a:xfrm>
        </p:spPr>
        <p:txBody>
          <a:bodyPr/>
          <a:lstStyle/>
          <a:p>
            <a:r>
              <a:rPr lang="en-US" altLang="ja-JP" dirty="0" smtClean="0"/>
              <a:t>Time-Table / Agenda (Sept. 9)</a:t>
            </a:r>
            <a:endParaRPr lang="ja-JP" altLang="en-US" dirty="0"/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249595" y="1147631"/>
          <a:ext cx="8686801" cy="525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5653"/>
                <a:gridCol w="760164"/>
                <a:gridCol w="5100810"/>
                <a:gridCol w="226017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Am/pm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Subject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CCFFCC"/>
                          </a:solidFill>
                        </a:rPr>
                        <a:t>Convener</a:t>
                      </a:r>
                      <a:r>
                        <a:rPr kumimoji="1" lang="en-US" altLang="ja-JP" dirty="0" smtClean="0"/>
                        <a:t>/presenter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9/9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aseline="0" dirty="0" smtClean="0"/>
                        <a:t>Cavity:  Gradient R&amp;D and ML Cavity Gradient 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R.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1600" baseline="0" dirty="0" err="1" smtClean="0">
                          <a:solidFill>
                            <a:srgbClr val="3366FF"/>
                          </a:solidFill>
                        </a:rPr>
                        <a:t>Geng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/A. Yamamoto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9:00</a:t>
                      </a:r>
                      <a:r>
                        <a:rPr kumimoji="1" lang="en-US" altLang="ja-JP" sz="1600" baseline="0" dirty="0" smtClean="0"/>
                        <a:t>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Introduction and Current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 Status</a:t>
                      </a:r>
                      <a:endParaRPr kumimoji="1" lang="en-US" altLang="ja-JP" sz="1600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/>
                        <a:t> Technical address for the 2</a:t>
                      </a:r>
                      <a:r>
                        <a:rPr kumimoji="1" lang="en-US" altLang="ja-JP" sz="1600" baseline="30000" dirty="0" smtClean="0"/>
                        <a:t>nd</a:t>
                      </a:r>
                      <a:r>
                        <a:rPr kumimoji="1" lang="en-US" altLang="ja-JP" sz="1600" baseline="0" dirty="0" smtClean="0"/>
                        <a:t> part of WS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/>
                        <a:t> Overview from RDR to R&amp;D Plan 5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/>
                        <a:t> Progress of cavity gradient data-base/yield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 M. Ross</a:t>
                      </a:r>
                      <a:endParaRPr kumimoji="1" lang="en-US" altLang="ja-JP" sz="1600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dirty="0" smtClean="0"/>
                        <a:t> A.</a:t>
                      </a:r>
                      <a:r>
                        <a:rPr kumimoji="1" lang="en-US" altLang="ja-JP" sz="1600" baseline="0" dirty="0" smtClean="0"/>
                        <a:t> Yamamoto</a:t>
                      </a:r>
                      <a:endParaRPr kumimoji="1" lang="en-US" altLang="ja-JP" sz="160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dirty="0" smtClean="0"/>
                        <a:t> R. </a:t>
                      </a:r>
                      <a:r>
                        <a:rPr kumimoji="1" lang="en-US" altLang="ja-JP" sz="1600" dirty="0" err="1" smtClean="0"/>
                        <a:t>Geng</a:t>
                      </a:r>
                      <a:r>
                        <a:rPr kumimoji="1" lang="en-US" altLang="ja-JP" sz="1600" dirty="0" smtClean="0"/>
                        <a:t>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/>
                        <a:t> C. Ginsburg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10:45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 R&amp;D Status and further R&amp;D specification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Fabrication, testing, &amp; acceptance for XFEL/HG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R&amp;D expected in cooperation w/ vendors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R&amp;D w/ a pilot plant w/ vendor participation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 K. </a:t>
                      </a:r>
                      <a:r>
                        <a:rPr kumimoji="1" lang="en-US" altLang="ja-JP" sz="1600" baseline="0" dirty="0" err="1" smtClean="0">
                          <a:solidFill>
                            <a:srgbClr val="3366FF"/>
                          </a:solidFill>
                        </a:rPr>
                        <a:t>Yokoya</a:t>
                      </a:r>
                      <a:endParaRPr kumimoji="1" lang="en-US" altLang="ja-JP" sz="1600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None/>
                      </a:pP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- E. </a:t>
                      </a:r>
                      <a:r>
                        <a:rPr kumimoji="1" lang="en-US" altLang="ja-JP" sz="1600" baseline="0" dirty="0" err="1" smtClean="0">
                          <a:solidFill>
                            <a:schemeClr val="tx1"/>
                          </a:solidFill>
                        </a:rPr>
                        <a:t>Elsen</a:t>
                      </a:r>
                      <a:endParaRPr kumimoji="1" lang="en-US" altLang="ja-JP" sz="16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M. Champion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H. </a:t>
                      </a:r>
                      <a:r>
                        <a:rPr kumimoji="1" lang="en-US" altLang="ja-JP" sz="1600" baseline="0" dirty="0" err="1" smtClean="0">
                          <a:solidFill>
                            <a:schemeClr val="tx1"/>
                          </a:solidFill>
                        </a:rPr>
                        <a:t>Hayano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13:30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Short-tem R&amp;D and Specification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/>
                        <a:t> Field emission and R&amp;D strategy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/>
                        <a:t> Gradient, Spread, Q0, Radiation: R&amp;D specification, standardization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Chair: C. </a:t>
                      </a:r>
                      <a:r>
                        <a:rPr kumimoji="1" lang="en-US" altLang="ja-JP" sz="1600" baseline="0" dirty="0" err="1" smtClean="0">
                          <a:solidFill>
                            <a:srgbClr val="3366FF"/>
                          </a:solidFill>
                        </a:rPr>
                        <a:t>Pagani</a:t>
                      </a:r>
                      <a:endParaRPr kumimoji="1" lang="en-US" altLang="ja-JP" sz="1600" baseline="0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/>
                        <a:t> H. </a:t>
                      </a:r>
                      <a:r>
                        <a:rPr kumimoji="1" lang="en-US" altLang="ja-JP" sz="1600" baseline="0" dirty="0" err="1" smtClean="0"/>
                        <a:t>Hayano</a:t>
                      </a:r>
                      <a:r>
                        <a:rPr kumimoji="1" lang="en-US" altLang="ja-JP" sz="1600" baseline="0" dirty="0" smtClean="0"/>
                        <a:t>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/>
                        <a:t> R. </a:t>
                      </a:r>
                      <a:r>
                        <a:rPr kumimoji="1" lang="en-US" altLang="ja-JP" sz="1600" baseline="0" dirty="0" err="1" smtClean="0"/>
                        <a:t>Geng</a:t>
                      </a:r>
                      <a:r>
                        <a:rPr kumimoji="1" lang="en-US" altLang="ja-JP" sz="1600" baseline="0" dirty="0" smtClean="0"/>
                        <a:t> </a:t>
                      </a:r>
                      <a:endParaRPr kumimoji="1" lang="en-US" altLang="ja-JP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15:45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Long-term R&amp;D ACD subjects and goals  </a:t>
                      </a:r>
                      <a:endParaRPr kumimoji="1" lang="en-US" altLang="ja-JP" sz="160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/>
                        <a:t> Seamless/hydro-forming, Large Grain, Cavity shape variation, VEP, Thin Film,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/>
                        <a:t> Further R&amp;D toward TEV/ML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600" baseline="0" dirty="0" smtClean="0"/>
                        <a:t> Discussions for Cavity R&amp;D and Recommendations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Chair: A. Yamamoto</a:t>
                      </a:r>
                    </a:p>
                    <a:p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- R. </a:t>
                      </a:r>
                      <a:r>
                        <a:rPr kumimoji="1" lang="en-US" altLang="ja-JP" sz="1600" baseline="0" dirty="0" err="1" smtClean="0">
                          <a:solidFill>
                            <a:schemeClr val="tx1"/>
                          </a:solidFill>
                        </a:rPr>
                        <a:t>Rongli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to lead discussions 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16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54026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Time-Table / Agenda (Sept. 10)</a:t>
            </a:r>
            <a:endParaRPr lang="ja-JP" altLang="en-US" dirty="0"/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154236" y="972443"/>
          <a:ext cx="8835528" cy="5466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9250"/>
                <a:gridCol w="975004"/>
                <a:gridCol w="4909366"/>
                <a:gridCol w="221190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Am/pm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Subject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CCFFCC"/>
                          </a:solidFill>
                        </a:rPr>
                        <a:t>Convener</a:t>
                      </a:r>
                      <a:r>
                        <a:rPr kumimoji="1" lang="en-US" altLang="ja-JP" dirty="0" smtClean="0"/>
                        <a:t>/presenter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9/10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aseline="0" dirty="0" smtClean="0"/>
                        <a:t>ILC accelerator gradient and operational margin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A. Yamamoto and</a:t>
                      </a:r>
                    </a:p>
                    <a:p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J. </a:t>
                      </a:r>
                      <a:r>
                        <a:rPr kumimoji="1" lang="en-US" altLang="ja-JP" sz="1400" baseline="0" dirty="0" err="1" smtClean="0">
                          <a:solidFill>
                            <a:srgbClr val="3366FF"/>
                          </a:solidFill>
                        </a:rPr>
                        <a:t>Kerby</a:t>
                      </a:r>
                      <a:endParaRPr kumimoji="1" lang="ja-JP" altLang="en-US" sz="14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9:00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Gradients from VTS to Operation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/>
                        <a:t> Introduction: Overview on ILC gradient specification at each testing / operation step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/>
                        <a:t> Terminology definition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sz="1400" baseline="0" dirty="0" smtClean="0"/>
                        <a:t> Operational results from VT/HTS/CM tests in data base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sz="1400" baseline="0" dirty="0" smtClean="0">
                          <a:solidFill>
                            <a:srgbClr val="000000"/>
                          </a:solidFill>
                        </a:rPr>
                        <a:t> Operational results from STF VT/CM tests at KEK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Chair: H. </a:t>
                      </a:r>
                      <a:r>
                        <a:rPr kumimoji="1" lang="en-US" altLang="ja-JP" sz="1400" baseline="0" dirty="0" err="1" smtClean="0">
                          <a:solidFill>
                            <a:srgbClr val="3366FF"/>
                          </a:solidFill>
                        </a:rPr>
                        <a:t>Hayano</a:t>
                      </a:r>
                      <a:endParaRPr kumimoji="1" lang="en-US" altLang="ja-JP" sz="1400" baseline="0" dirty="0" smtClean="0">
                        <a:solidFill>
                          <a:srgbClr val="3366FF"/>
                        </a:solidFill>
                      </a:endParaRP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1" lang="en-US" altLang="ja-JP" sz="1400" baseline="0" dirty="0" smtClean="0">
                          <a:solidFill>
                            <a:srgbClr val="000000"/>
                          </a:solidFill>
                        </a:rPr>
                        <a:t>- A. Yamamoto</a:t>
                      </a: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1" lang="en-US" altLang="ja-JP" sz="1400" baseline="0" dirty="0" smtClean="0">
                          <a:solidFill>
                            <a:srgbClr val="000000"/>
                          </a:solidFill>
                        </a:rPr>
                        <a:t>- M. Ross</a:t>
                      </a: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1" lang="en-US" altLang="ja-JP" sz="1400" baseline="0" dirty="0" smtClean="0">
                          <a:solidFill>
                            <a:srgbClr val="000000"/>
                          </a:solidFill>
                        </a:rPr>
                        <a:t>- C. Ginsburg </a:t>
                      </a:r>
                    </a:p>
                    <a:p>
                      <a:pPr marL="342900" indent="-342900">
                        <a:buFontTx/>
                        <a:buNone/>
                      </a:pPr>
                      <a:r>
                        <a:rPr kumimoji="1" lang="en-US" altLang="ja-JP" sz="1400" baseline="0" dirty="0" smtClean="0">
                          <a:solidFill>
                            <a:srgbClr val="000000"/>
                          </a:solidFill>
                        </a:rPr>
                        <a:t>- E. </a:t>
                      </a:r>
                      <a:r>
                        <a:rPr kumimoji="1" lang="en-US" altLang="ja-JP" sz="1400" baseline="0" dirty="0" err="1" smtClean="0">
                          <a:solidFill>
                            <a:srgbClr val="000000"/>
                          </a:solidFill>
                        </a:rPr>
                        <a:t>Kako</a:t>
                      </a:r>
                      <a:endParaRPr kumimoji="1" lang="en-US" altLang="ja-JP" sz="1400" baseline="0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10:30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Operational margin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>
                          <a:solidFill>
                            <a:srgbClr val="000000"/>
                          </a:solidFill>
                        </a:rPr>
                        <a:t> Lorentz Force Detuning and Effects on op. margin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Comments from LLRF and Beam Dynamics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Comments </a:t>
                      </a:r>
                      <a:r>
                        <a:rPr kumimoji="1" lang="en-US" altLang="ja-JP" sz="1400" baseline="0" dirty="0" err="1" smtClean="0">
                          <a:solidFill>
                            <a:schemeClr val="tx1"/>
                          </a:solidFill>
                        </a:rPr>
                        <a:t>onAcceerator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Operation gradient margin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kumimoji="1" lang="en-US" altLang="ja-JP" sz="1400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 N. </a:t>
                      </a:r>
                      <a:r>
                        <a:rPr kumimoji="1" lang="en-US" altLang="ja-JP" sz="1400" baseline="0" dirty="0" err="1" smtClean="0">
                          <a:solidFill>
                            <a:srgbClr val="3366FF"/>
                          </a:solidFill>
                        </a:rPr>
                        <a:t>Toge</a:t>
                      </a:r>
                      <a:endParaRPr kumimoji="1" lang="en-US" altLang="ja-JP" sz="1400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E. </a:t>
                      </a:r>
                      <a:r>
                        <a:rPr kumimoji="1" lang="en-US" altLang="ja-JP" sz="1400" baseline="0" dirty="0" err="1" smtClean="0">
                          <a:solidFill>
                            <a:schemeClr val="tx1"/>
                          </a:solidFill>
                        </a:rPr>
                        <a:t>Kako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(K. Kubo/C. </a:t>
                      </a:r>
                      <a:r>
                        <a:rPr kumimoji="1" lang="en-US" altLang="ja-JP" sz="1400" baseline="0" dirty="0" err="1" smtClean="0">
                          <a:solidFill>
                            <a:schemeClr val="tx1"/>
                          </a:solidFill>
                        </a:rPr>
                        <a:t>Michizono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)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N. Walker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13:30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Cost Impacts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Reminder on cost effects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List of systems / technical components affected by gradient specification change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 A plan to prepare for communication </a:t>
                      </a:r>
                      <a:r>
                        <a:rPr kumimoji="1" lang="en-US" altLang="ja-JP" sz="1400" baseline="0" dirty="0" err="1" smtClean="0">
                          <a:solidFill>
                            <a:schemeClr val="tx1"/>
                          </a:solidFill>
                        </a:rPr>
                        <a:t>w</a:t>
                      </a:r>
                      <a:r>
                        <a:rPr kumimoji="1" lang="en-US" altLang="ja-JP" sz="1400" baseline="0" dirty="0" smtClean="0">
                          <a:solidFill>
                            <a:schemeClr val="tx1"/>
                          </a:solidFill>
                        </a:rPr>
                        <a:t>/ industries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Chair: N. Walker</a:t>
                      </a:r>
                      <a:endParaRPr kumimoji="1" lang="en-US" altLang="ja-JP" sz="1400" baseline="0" dirty="0" smtClean="0">
                        <a:solidFill>
                          <a:srgbClr val="7030A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sz="1400" baseline="0" dirty="0" smtClean="0">
                          <a:solidFill>
                            <a:srgbClr val="000000"/>
                          </a:solidFill>
                        </a:rPr>
                        <a:t> P. </a:t>
                      </a:r>
                      <a:r>
                        <a:rPr kumimoji="1" lang="en-US" altLang="ja-JP" sz="1400" baseline="0" dirty="0" err="1" smtClean="0">
                          <a:solidFill>
                            <a:srgbClr val="000000"/>
                          </a:solidFill>
                        </a:rPr>
                        <a:t>Garbincius</a:t>
                      </a:r>
                      <a:endParaRPr kumimoji="1" lang="en-US" altLang="ja-JP" sz="14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sz="1400" baseline="0" dirty="0" smtClean="0">
                          <a:solidFill>
                            <a:srgbClr val="000000"/>
                          </a:solidFill>
                        </a:rPr>
                        <a:t> J. </a:t>
                      </a:r>
                      <a:r>
                        <a:rPr kumimoji="1" lang="en-US" altLang="ja-JP" sz="1400" baseline="0" dirty="0" err="1" smtClean="0">
                          <a:solidFill>
                            <a:srgbClr val="000000"/>
                          </a:solidFill>
                        </a:rPr>
                        <a:t>Kerby</a:t>
                      </a:r>
                      <a:r>
                        <a:rPr kumimoji="1" lang="en-US" altLang="ja-JP" sz="14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endParaRPr kumimoji="1" lang="en-US" altLang="ja-JP" sz="14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sz="1400" baseline="0" dirty="0" smtClean="0">
                          <a:solidFill>
                            <a:srgbClr val="000000"/>
                          </a:solidFill>
                        </a:rPr>
                        <a:t> A. Yamamoto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15:15</a:t>
                      </a:r>
                      <a:r>
                        <a:rPr kumimoji="1" lang="en-US" altLang="ja-JP" sz="1600" baseline="0" dirty="0" smtClean="0"/>
                        <a:t>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General Discussion and recommendation</a:t>
                      </a:r>
                      <a:endParaRPr kumimoji="1" lang="en-US" altLang="ja-JP" sz="1400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dirty="0" smtClean="0"/>
                        <a:t> </a:t>
                      </a:r>
                      <a:r>
                        <a:rPr kumimoji="1" lang="en-US" altLang="ja-JP" sz="1400" baseline="0" dirty="0" smtClean="0"/>
                        <a:t> General discussions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/>
                        <a:t>  Summary and recommendations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baseline="0" dirty="0" smtClean="0">
                          <a:solidFill>
                            <a:srgbClr val="3366FF"/>
                          </a:solidFill>
                        </a:rPr>
                        <a:t>Chair: A. Yamamoto</a:t>
                      </a:r>
                      <a:endParaRPr kumimoji="1" lang="en-US" altLang="ja-JP" sz="1400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/>
                        <a:t> All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17:00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r>
                        <a:rPr kumimoji="1" lang="en-US" altLang="ja-JP" sz="1400" baseline="0" dirty="0" smtClean="0"/>
                        <a:t> End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Tx/>
                        <a:buChar char="-"/>
                      </a:pP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17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title"/>
          </p:nvPr>
        </p:nvSpPr>
        <p:spPr>
          <a:xfrm>
            <a:off x="1651839" y="274638"/>
            <a:ext cx="5562600" cy="855358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Cavity Gradient Progress </a:t>
            </a:r>
            <a:endParaRPr lang="ja-JP" altLang="en-US" dirty="0"/>
          </a:p>
        </p:txBody>
      </p:sp>
      <p:sp>
        <p:nvSpPr>
          <p:cNvPr id="9" name="コンテンツ プレースホルダ 8"/>
          <p:cNvSpPr>
            <a:spLocks noGrp="1"/>
          </p:cNvSpPr>
          <p:nvPr>
            <p:ph idx="1"/>
          </p:nvPr>
        </p:nvSpPr>
        <p:spPr>
          <a:xfrm>
            <a:off x="5391960" y="1668089"/>
            <a:ext cx="3294840" cy="869276"/>
          </a:xfrm>
        </p:spPr>
        <p:txBody>
          <a:bodyPr>
            <a:normAutofit fontScale="47500" lnSpcReduction="20000"/>
          </a:bodyPr>
          <a:lstStyle/>
          <a:p>
            <a:r>
              <a:rPr lang="en-US" altLang="ja-JP" dirty="0" smtClean="0"/>
              <a:t>ILC-GDE Cavity Database Team Progress report </a:t>
            </a:r>
          </a:p>
          <a:p>
            <a:pPr lvl="1"/>
            <a:r>
              <a:rPr lang="en-US" altLang="ja-JP" dirty="0" smtClean="0"/>
              <a:t>C. Ginsburg et al. </a:t>
            </a:r>
          </a:p>
          <a:p>
            <a:pPr lvl="1"/>
            <a:r>
              <a:rPr lang="en-US" altLang="ja-JP" dirty="0" smtClean="0"/>
              <a:t>as of June 30, 2010</a:t>
            </a:r>
          </a:p>
          <a:p>
            <a:pPr lvl="1"/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18</a:t>
            </a:fld>
            <a:endParaRPr lang="ja-JP" altLang="en-US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993" y="3960367"/>
            <a:ext cx="4433704" cy="1880648"/>
          </a:xfrm>
          <a:prstGeom prst="rect">
            <a:avLst/>
          </a:prstGeom>
          <a:ln>
            <a:solidFill>
              <a:srgbClr val="3366FF"/>
            </a:solidFill>
          </a:ln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994" y="1369192"/>
            <a:ext cx="4433704" cy="2462033"/>
          </a:xfrm>
          <a:prstGeom prst="rect">
            <a:avLst/>
          </a:prstGeom>
          <a:ln>
            <a:solidFill>
              <a:srgbClr val="3366FF"/>
            </a:solidFill>
          </a:ln>
        </p:spPr>
      </p:pic>
      <p:pic>
        <p:nvPicPr>
          <p:cNvPr id="14" name="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53628" y="3426989"/>
            <a:ext cx="3773078" cy="2414026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0787"/>
          </a:xfrm>
        </p:spPr>
        <p:txBody>
          <a:bodyPr>
            <a:normAutofit/>
          </a:bodyPr>
          <a:lstStyle/>
          <a:p>
            <a:r>
              <a:rPr lang="en-US" altLang="ja-JP" sz="3600" dirty="0" smtClean="0"/>
              <a:t>Gradient Spread and Standard Deviation</a:t>
            </a:r>
            <a:endParaRPr lang="ja-JP" altLang="en-US" sz="36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19</a:t>
            </a:fld>
            <a:endParaRPr lang="ja-JP" altLang="en-US"/>
          </a:p>
        </p:txBody>
      </p:sp>
      <p:graphicFrame>
        <p:nvGraphicFramePr>
          <p:cNvPr id="100354" name="Object 2"/>
          <p:cNvGraphicFramePr>
            <a:graphicFrameLocks noChangeAspect="1"/>
          </p:cNvGraphicFramePr>
          <p:nvPr/>
        </p:nvGraphicFramePr>
        <p:xfrm>
          <a:off x="656494" y="1574355"/>
          <a:ext cx="7006319" cy="5254740"/>
        </p:xfrm>
        <a:graphic>
          <a:graphicData uri="http://schemas.openxmlformats.org/presentationml/2006/ole">
            <p:oleObj spid="_x0000_s100354" name="Word 文書" r:id="rId3" imgW="5486400" imgH="4114800" progId="Word.Document.12">
              <p:link updateAutomatic="1"/>
            </p:oleObj>
          </a:graphicData>
        </a:graphic>
      </p:graphicFrame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066739" y="1259138"/>
            <a:ext cx="4321303" cy="720776"/>
          </a:xfrm>
          <a:solidFill>
            <a:srgbClr val="CCFFCC"/>
          </a:solidFill>
        </p:spPr>
        <p:txBody>
          <a:bodyPr>
            <a:normAutofit fontScale="62500" lnSpcReduction="20000"/>
          </a:bodyPr>
          <a:lstStyle/>
          <a:p>
            <a:r>
              <a:rPr lang="en-US" altLang="ja-JP" sz="2000" dirty="0" smtClean="0"/>
              <a:t>As of June 30, 2010</a:t>
            </a:r>
          </a:p>
          <a:p>
            <a:r>
              <a:rPr lang="en-US" altLang="ja-JP" sz="2000" dirty="0" smtClean="0"/>
              <a:t>Average: ~ 36 MV/</a:t>
            </a:r>
            <a:r>
              <a:rPr lang="en-US" altLang="ja-JP" sz="2000" dirty="0" err="1" smtClean="0"/>
              <a:t>m</a:t>
            </a:r>
            <a:r>
              <a:rPr lang="en-US" altLang="ja-JP" sz="2000" dirty="0" smtClean="0"/>
              <a:t> at gradient cut at 25 MV/</a:t>
            </a:r>
            <a:r>
              <a:rPr lang="en-US" altLang="ja-JP" sz="2000" dirty="0" err="1" smtClean="0"/>
              <a:t>m</a:t>
            </a:r>
            <a:r>
              <a:rPr lang="en-US" altLang="ja-JP" sz="2000" dirty="0" smtClean="0"/>
              <a:t> </a:t>
            </a:r>
          </a:p>
          <a:p>
            <a:r>
              <a:rPr lang="en-US" altLang="ja-JP" sz="2000" dirty="0" smtClean="0"/>
              <a:t>Standard deviation: ~ 5 MV/</a:t>
            </a:r>
            <a:r>
              <a:rPr lang="en-US" altLang="ja-JP" sz="2000" dirty="0" err="1" smtClean="0"/>
              <a:t>m</a:t>
            </a:r>
            <a:r>
              <a:rPr lang="en-US" altLang="ja-JP" sz="2000" dirty="0" smtClean="0"/>
              <a:t> gradient cut at  25 MV/</a:t>
            </a:r>
            <a:r>
              <a:rPr lang="en-US" altLang="ja-JP" sz="2000" dirty="0" err="1" smtClean="0"/>
              <a:t>m</a:t>
            </a:r>
            <a:endParaRPr lang="ja-JP" altLang="en-US" sz="2000" dirty="0"/>
          </a:p>
        </p:txBody>
      </p:sp>
      <p:sp>
        <p:nvSpPr>
          <p:cNvPr id="8" name="円/楕円 7"/>
          <p:cNvSpPr/>
          <p:nvPr/>
        </p:nvSpPr>
        <p:spPr>
          <a:xfrm>
            <a:off x="5112137" y="2776562"/>
            <a:ext cx="1173101" cy="1420566"/>
          </a:xfrm>
          <a:prstGeom prst="ellipse">
            <a:avLst/>
          </a:prstGeom>
          <a:solidFill>
            <a:srgbClr val="FFFF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charset="0"/>
              </a:rPr>
              <a:t>10-9-10, A. Yamamoto</a:t>
            </a:r>
            <a:endParaRPr lang="en-US" altLang="ja-JP">
              <a:latin typeface="Arial" charset="0"/>
            </a:endParaRPr>
          </a:p>
        </p:txBody>
      </p:sp>
      <p:sp>
        <p:nvSpPr>
          <p:cNvPr id="24579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charset="0"/>
              </a:rPr>
              <a:t>BAW1 Summary </a:t>
            </a:r>
            <a:endParaRPr lang="en-US" altLang="ja-JP">
              <a:latin typeface="Arial" charset="0"/>
            </a:endParaRPr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80EF645-88D4-D641-8E11-C073F0D0E012}" type="slidenum">
              <a:rPr lang="en-US" altLang="ja-JP"/>
              <a:pPr/>
              <a:t>2</a:t>
            </a:fld>
            <a:endParaRPr lang="en-US" altLang="ja-JP"/>
          </a:p>
        </p:txBody>
      </p:sp>
      <p:sp>
        <p:nvSpPr>
          <p:cNvPr id="24581" name="Title 1"/>
          <p:cNvSpPr>
            <a:spLocks noGrp="1"/>
          </p:cNvSpPr>
          <p:nvPr>
            <p:ph type="title" idx="4294967295"/>
          </p:nvPr>
        </p:nvSpPr>
        <p:spPr>
          <a:xfrm>
            <a:off x="2590800" y="0"/>
            <a:ext cx="4495800" cy="685800"/>
          </a:xfrm>
          <a:solidFill>
            <a:srgbClr val="FFFFFF"/>
          </a:solidFill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/>
              <a:t>SB2009 Themes</a:t>
            </a:r>
          </a:p>
        </p:txBody>
      </p:sp>
      <p:pic>
        <p:nvPicPr>
          <p:cNvPr id="24582" name="Content Placeholder 8" descr="SB2009- Proposal-AAP.jpe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 t="7562" b="282"/>
          <a:stretch>
            <a:fillRect/>
          </a:stretch>
        </p:blipFill>
        <p:spPr>
          <a:xfrm>
            <a:off x="0" y="1295400"/>
            <a:ext cx="9129713" cy="4833938"/>
          </a:xfrm>
        </p:spPr>
      </p:pic>
      <p:sp>
        <p:nvSpPr>
          <p:cNvPr id="24583" name="Text Box 4"/>
          <p:cNvSpPr txBox="1">
            <a:spLocks noChangeArrowheads="1"/>
          </p:cNvSpPr>
          <p:nvPr/>
        </p:nvSpPr>
        <p:spPr bwMode="auto">
          <a:xfrm>
            <a:off x="898525" y="5935663"/>
            <a:ext cx="1438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/>
              <a:t>N Walker</a:t>
            </a:r>
          </a:p>
        </p:txBody>
      </p:sp>
      <p:sp>
        <p:nvSpPr>
          <p:cNvPr id="9" name="円/楕円 8"/>
          <p:cNvSpPr/>
          <p:nvPr/>
        </p:nvSpPr>
        <p:spPr>
          <a:xfrm>
            <a:off x="36641" y="1868282"/>
            <a:ext cx="2100521" cy="1550797"/>
          </a:xfrm>
          <a:prstGeom prst="ellipse">
            <a:avLst/>
          </a:prstGeom>
          <a:solidFill>
            <a:srgbClr val="CCFFCC">
              <a:alpha val="17000"/>
            </a:srgbClr>
          </a:solidFill>
          <a:ln w="12700" cap="flat" cmpd="sng" algn="ctr">
            <a:solidFill>
              <a:srgbClr val="3366FF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3571863" y="1295400"/>
            <a:ext cx="5114937" cy="1550797"/>
          </a:xfrm>
          <a:prstGeom prst="ellipse">
            <a:avLst/>
          </a:prstGeom>
          <a:solidFill>
            <a:srgbClr val="CCFFCC">
              <a:alpha val="17000"/>
            </a:srgbClr>
          </a:solidFill>
          <a:ln w="12700" cap="flat" cmpd="sng" algn="ctr">
            <a:solidFill>
              <a:srgbClr val="3366FF"/>
            </a:solidFill>
            <a:prstDash val="dash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Gradient Improvement Plan</a:t>
            </a:r>
            <a:br>
              <a:rPr lang="en-US" dirty="0" smtClean="0"/>
            </a:br>
            <a:r>
              <a:rPr lang="en-US" sz="2200" dirty="0" smtClean="0"/>
              <a:t>Based on Recent Understanding due to Globally Coordinated S0 Program </a:t>
            </a:r>
            <a:endParaRPr lang="en-US" sz="2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Highest priority is to push yield up near 20 MV/m – the yield drop due to local (geometrical) defects near equator weld.</a:t>
            </a:r>
          </a:p>
          <a:p>
            <a:pPr lvl="1"/>
            <a:r>
              <a:rPr lang="en-US" sz="1600" b="1" dirty="0" err="1" smtClean="0">
                <a:solidFill>
                  <a:srgbClr val="3366FF"/>
                </a:solidFill>
              </a:rPr>
              <a:t>Fab</a:t>
            </a:r>
            <a:r>
              <a:rPr lang="en-US" sz="1600" b="1" dirty="0" smtClean="0">
                <a:solidFill>
                  <a:srgbClr val="3366FF"/>
                </a:solidFill>
              </a:rPr>
              <a:t>. QA/QC</a:t>
            </a:r>
          </a:p>
          <a:p>
            <a:pPr lvl="1"/>
            <a:r>
              <a:rPr lang="en-US" sz="1600" b="1" dirty="0" smtClean="0">
                <a:solidFill>
                  <a:srgbClr val="3366FF"/>
                </a:solidFill>
              </a:rPr>
              <a:t>Mechanical polish prior to heavy EP</a:t>
            </a:r>
          </a:p>
          <a:p>
            <a:pPr lvl="1"/>
            <a:r>
              <a:rPr lang="en-US" sz="1600" b="1" dirty="0" smtClean="0">
                <a:solidFill>
                  <a:srgbClr val="3366FF"/>
                </a:solidFill>
              </a:rPr>
              <a:t>Post-VT local targeted repair</a:t>
            </a:r>
          </a:p>
          <a:p>
            <a:pPr lvl="1"/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Seamless cavity</a:t>
            </a:r>
          </a:p>
          <a:p>
            <a:pPr lvl="1"/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Large-grain mat. From ingot slicing</a:t>
            </a:r>
          </a:p>
          <a:p>
            <a:pPr lvl="1"/>
            <a:r>
              <a:rPr lang="en-US" sz="1600" dirty="0" smtClean="0">
                <a:solidFill>
                  <a:srgbClr val="3366FF"/>
                </a:solidFill>
              </a:rPr>
              <a:t>Fine grain mat. Optimization</a:t>
            </a:r>
          </a:p>
          <a:p>
            <a:r>
              <a:rPr lang="en-US" sz="2000" dirty="0" smtClean="0"/>
              <a:t>Also high priority is </a:t>
            </a:r>
            <a:r>
              <a:rPr lang="en-US" sz="2000" dirty="0" smtClean="0">
                <a:solidFill>
                  <a:srgbClr val="3366FF"/>
                </a:solidFill>
              </a:rPr>
              <a:t>to suppress field emission at high gradient </a:t>
            </a:r>
            <a:r>
              <a:rPr lang="en-US" sz="2000" dirty="0" smtClean="0"/>
              <a:t>(up to 42 MV/m) – and quantify its effect on cryogenic loss and dark current.</a:t>
            </a:r>
          </a:p>
          <a:p>
            <a:pPr lvl="1"/>
            <a:endParaRPr lang="en-US" sz="1600" dirty="0"/>
          </a:p>
        </p:txBody>
      </p:sp>
      <p:pic>
        <p:nvPicPr>
          <p:cNvPr id="5122" name="Picture 2" descr="C:\ILC_high_gradient\ILC_EP\Result_summary\Yield\A11A12A13A14A15A16_RI18RI19_AES5AES6AES7AES8AES9AES10_1stpass_and_2ndpass_yield_10aug10.t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741520"/>
            <a:ext cx="4038600" cy="4243322"/>
          </a:xfrm>
          <a:prstGeom prst="rect">
            <a:avLst/>
          </a:prstGeom>
          <a:noFill/>
        </p:spPr>
      </p:pic>
      <p:grpSp>
        <p:nvGrpSpPr>
          <p:cNvPr id="3" name="Group 20"/>
          <p:cNvGrpSpPr/>
          <p:nvPr/>
        </p:nvGrpSpPr>
        <p:grpSpPr>
          <a:xfrm>
            <a:off x="972312" y="2145792"/>
            <a:ext cx="3267456" cy="3331464"/>
            <a:chOff x="972312" y="2145792"/>
            <a:chExt cx="3267456" cy="3331464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972312" y="2151888"/>
              <a:ext cx="1143000" cy="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100072" y="2145792"/>
              <a:ext cx="1091184" cy="359664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6200000" flipH="1">
              <a:off x="3124200" y="2590800"/>
              <a:ext cx="685800" cy="533400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2848356" y="4085844"/>
              <a:ext cx="2276856" cy="505968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Up Arrow 21"/>
          <p:cNvSpPr/>
          <p:nvPr/>
        </p:nvSpPr>
        <p:spPr>
          <a:xfrm>
            <a:off x="1600200" y="2209800"/>
            <a:ext cx="228600" cy="533400"/>
          </a:xfrm>
          <a:prstGeom prst="up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Up Arrow 22"/>
          <p:cNvSpPr/>
          <p:nvPr/>
        </p:nvSpPr>
        <p:spPr>
          <a:xfrm rot="2700000">
            <a:off x="3178479" y="2901179"/>
            <a:ext cx="228600" cy="513790"/>
          </a:xfrm>
          <a:prstGeom prst="upArrow">
            <a:avLst/>
          </a:prstGeom>
          <a:solidFill>
            <a:srgbClr val="FF0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008888" y="2916936"/>
            <a:ext cx="173162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Eliminate Local defect</a:t>
            </a:r>
          </a:p>
          <a:p>
            <a:r>
              <a:rPr lang="en-US" sz="1200" dirty="0" smtClean="0"/>
              <a:t>(geo.) near equator weld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3505200" y="2286000"/>
            <a:ext cx="1056700" cy="553998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000" dirty="0" smtClean="0"/>
              <a:t>Remove local </a:t>
            </a:r>
          </a:p>
          <a:p>
            <a:r>
              <a:rPr lang="en-US" sz="1000" dirty="0" smtClean="0"/>
              <a:t>defect (comp.)</a:t>
            </a:r>
          </a:p>
          <a:p>
            <a:r>
              <a:rPr lang="en-US" sz="1000" dirty="0" smtClean="0"/>
              <a:t>and field emitter</a:t>
            </a:r>
            <a:endParaRPr lang="en-US" sz="1000" dirty="0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20</a:t>
            </a:fld>
            <a:endParaRPr lang="ja-JP" altLang="en-US"/>
          </a:p>
        </p:txBody>
      </p:sp>
      <p:sp>
        <p:nvSpPr>
          <p:cNvPr id="16" name="フッター プレースホルダ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21</a:t>
            </a:fld>
            <a:endParaRPr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4995" y="274637"/>
            <a:ext cx="6296059" cy="6282312"/>
          </a:xfrm>
          <a:prstGeom prst="rect">
            <a:avLst/>
          </a:prstGeom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53810" y="193710"/>
            <a:ext cx="2761185" cy="882477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altLang="ja-JP" sz="3200" dirty="0" smtClean="0"/>
              <a:t>Basic R&amp;D Efforts in TDP-2</a:t>
            </a:r>
            <a:endParaRPr lang="ja-JP" altLang="en-US" sz="3200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730" y="2374540"/>
            <a:ext cx="1854290" cy="2410577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11" name="円/楕円 10"/>
          <p:cNvSpPr/>
          <p:nvPr/>
        </p:nvSpPr>
        <p:spPr>
          <a:xfrm>
            <a:off x="2814995" y="1076187"/>
            <a:ext cx="844219" cy="344379"/>
          </a:xfrm>
          <a:prstGeom prst="ellipse">
            <a:avLst/>
          </a:prstGeom>
          <a:solidFill>
            <a:srgbClr val="FFFF00">
              <a:alpha val="16000"/>
            </a:srgb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円/楕円 11"/>
          <p:cNvSpPr/>
          <p:nvPr/>
        </p:nvSpPr>
        <p:spPr>
          <a:xfrm>
            <a:off x="2827489" y="5574647"/>
            <a:ext cx="844219" cy="344379"/>
          </a:xfrm>
          <a:prstGeom prst="ellipse">
            <a:avLst/>
          </a:prstGeom>
          <a:solidFill>
            <a:srgbClr val="FFFF00">
              <a:alpha val="16000"/>
            </a:srgbClr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74638"/>
            <a:ext cx="3289670" cy="492427"/>
          </a:xfrm>
        </p:spPr>
        <p:txBody>
          <a:bodyPr>
            <a:noAutofit/>
          </a:bodyPr>
          <a:lstStyle/>
          <a:p>
            <a:r>
              <a:rPr lang="en-US" altLang="ja-JP" sz="3200" dirty="0" smtClean="0"/>
              <a:t>From R. </a:t>
            </a:r>
            <a:r>
              <a:rPr lang="en-US" altLang="ja-JP" sz="3200" dirty="0" err="1" smtClean="0"/>
              <a:t>Geng</a:t>
            </a:r>
            <a:endParaRPr lang="ja-JP" altLang="en-US" sz="3200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22</a:t>
            </a:fld>
            <a:endParaRPr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150" y="834029"/>
            <a:ext cx="7416887" cy="5560496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6584" y="224338"/>
            <a:ext cx="2937616" cy="567876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R. </a:t>
            </a:r>
            <a:r>
              <a:rPr lang="en-US" altLang="ja-JP" dirty="0" err="1" smtClean="0"/>
              <a:t>Geng</a:t>
            </a: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23</a:t>
            </a:fld>
            <a:endParaRPr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978" y="834386"/>
            <a:ext cx="7669770" cy="5685734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457200" y="64570"/>
            <a:ext cx="8229600" cy="9326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ILC ML Cavity Gradient </a:t>
            </a:r>
            <a:br>
              <a:rPr lang="en-US" altLang="ja-JP" dirty="0" smtClean="0"/>
            </a:br>
            <a:r>
              <a:rPr lang="en-US" altLang="ja-JP" sz="3111" dirty="0" smtClean="0"/>
              <a:t>R&amp;D Milestones and ML operational Specification </a:t>
            </a:r>
            <a:endParaRPr lang="ja-JP" altLang="en-US" dirty="0"/>
          </a:p>
        </p:txBody>
      </p:sp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24</a:t>
            </a:fld>
            <a:endParaRPr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294" y="1115553"/>
            <a:ext cx="3915485" cy="5090131"/>
          </a:xfrm>
          <a:prstGeom prst="rect">
            <a:avLst/>
          </a:prstGeom>
          <a:ln>
            <a:solidFill>
              <a:srgbClr val="3366FF"/>
            </a:solidFill>
          </a:ln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3260" y="1115552"/>
            <a:ext cx="4302809" cy="5090131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R&amp;D Milestone</a:t>
            </a:r>
            <a:r>
              <a:rPr lang="en-US" altLang="ja-JP" dirty="0" smtClean="0"/>
              <a:t> </a:t>
            </a:r>
            <a:br>
              <a:rPr lang="en-US" altLang="ja-JP" dirty="0" smtClean="0"/>
            </a:br>
            <a:r>
              <a:rPr lang="en-US" altLang="ja-JP" dirty="0" smtClean="0"/>
              <a:t>Technical R&amp;D Plan (revised: </a:t>
            </a:r>
            <a:r>
              <a:rPr lang="en-US" altLang="ja-JP" dirty="0" smtClean="0"/>
              <a:t>Rel-</a:t>
            </a:r>
            <a:r>
              <a:rPr lang="en-US" altLang="ja-JP" dirty="0" smtClean="0"/>
              <a:t>5)</a:t>
            </a:r>
            <a:endParaRPr lang="ja-JP" altLang="en-US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64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1823"/>
                <a:gridCol w="1616436"/>
                <a:gridCol w="4700862"/>
                <a:gridCol w="1000479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Stage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Subjects 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Milestones to be achieved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Year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S0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9-cell cavity </a:t>
                      </a: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35 </a:t>
                      </a:r>
                      <a:r>
                        <a:rPr lang="en-GB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MV/</a:t>
                      </a:r>
                      <a:r>
                        <a:rPr lang="en-GB" sz="2000" kern="100" dirty="0" err="1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, max., at Q0 ≥ 8E9, with a production yield of 50% in TDP1, and 90% in TDP2 </a:t>
                      </a:r>
                      <a:r>
                        <a:rPr lang="en-GB" sz="2000" kern="100" baseline="30000" dirty="0">
                          <a:latin typeface="Times New Roman"/>
                          <a:ea typeface="ＭＳ 明朝"/>
                          <a:cs typeface="Times New Roman"/>
                        </a:rPr>
                        <a:t>1), 2)</a:t>
                      </a:r>
                      <a:r>
                        <a:rPr lang="en-GB" sz="2000" kern="100" baseline="30000" dirty="0" smtClean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2010/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2012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S1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Cavity-string 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31.5 MV/</a:t>
                      </a:r>
                      <a:r>
                        <a:rPr lang="en-GB" sz="2000" kern="100" dirty="0" err="1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, in average, at Q0 ≥ 1E10, in one </a:t>
                      </a:r>
                      <a:r>
                        <a:rPr lang="en-GB" sz="2000" kern="100" dirty="0" err="1">
                          <a:latin typeface="Times New Roman"/>
                          <a:ea typeface="ＭＳ 明朝"/>
                          <a:cs typeface="Times New Roman"/>
                        </a:rPr>
                        <a:t>cryomodule</a:t>
                      </a:r>
                      <a:r>
                        <a:rPr lang="en-GB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, including a global effort</a:t>
                      </a:r>
                      <a:r>
                        <a:rPr lang="en-GB" sz="20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2010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S2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>
                          <a:latin typeface="Times New Roman"/>
                          <a:ea typeface="ＭＳ 明朝"/>
                          <a:cs typeface="Times New Roman"/>
                        </a:rPr>
                        <a:t>Cryomodule-string </a:t>
                      </a:r>
                      <a:endParaRPr lang="ja-JP" sz="2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31.5 MV/</a:t>
                      </a:r>
                      <a:r>
                        <a:rPr lang="en-GB" sz="2000" kern="100" dirty="0" err="1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, in average, with full-beam loading and </a:t>
                      </a:r>
                      <a:r>
                        <a:rPr lang="en-GB" sz="2000" kern="100" dirty="0" smtClean="0">
                          <a:latin typeface="Times New Roman"/>
                          <a:ea typeface="ＭＳ 明朝"/>
                          <a:cs typeface="Times New Roman"/>
                        </a:rPr>
                        <a:t>acceleration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2000" kern="100" dirty="0">
                          <a:latin typeface="Times New Roman"/>
                          <a:ea typeface="ＭＳ 明朝"/>
                          <a:cs typeface="Times New Roman"/>
                        </a:rPr>
                        <a:t>2012</a:t>
                      </a:r>
                      <a:endParaRPr lang="ja-JP" sz="2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25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82845"/>
            <a:ext cx="8229600" cy="648150"/>
          </a:xfrm>
        </p:spPr>
        <p:txBody>
          <a:bodyPr>
            <a:noAutofit/>
          </a:bodyPr>
          <a:lstStyle/>
          <a:p>
            <a:r>
              <a:rPr lang="en-US" altLang="ja-JP" sz="3600" dirty="0" smtClean="0"/>
              <a:t>ILC Accelerator, Operational Gradient</a:t>
            </a:r>
            <a:endParaRPr lang="ja-JP" altLang="en-US" sz="36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9508" y="830994"/>
            <a:ext cx="8660120" cy="5709036"/>
          </a:xfrm>
          <a:ln>
            <a:solidFill>
              <a:srgbClr val="0099CC"/>
            </a:solidFill>
          </a:ln>
        </p:spPr>
        <p:txBody>
          <a:bodyPr anchor="t">
            <a:normAutofit fontScale="25000" lnSpcReduction="20000"/>
          </a:bodyPr>
          <a:lstStyle/>
          <a:p>
            <a:endParaRPr lang="en-US" sz="7200" dirty="0" smtClean="0"/>
          </a:p>
          <a:p>
            <a:pPr lvl="1"/>
            <a:endParaRPr lang="en-US" sz="8000" dirty="0" smtClean="0"/>
          </a:p>
          <a:p>
            <a:r>
              <a:rPr lang="en-US" sz="8000" dirty="0" smtClean="0"/>
              <a:t>Strategy for </a:t>
            </a:r>
            <a:r>
              <a:rPr lang="en-US" sz="8000" u="sng" dirty="0" smtClean="0"/>
              <a:t>Average Accelerating Gradient in the ILC operation</a:t>
            </a:r>
            <a:r>
              <a:rPr lang="en-US" sz="8000" dirty="0" smtClean="0"/>
              <a:t>: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Overview and scope of 'production yield' progress and expectations for TDP,</a:t>
            </a:r>
            <a:endParaRPr lang="en-US" sz="7200" dirty="0"/>
          </a:p>
          <a:p>
            <a:pPr lvl="2"/>
            <a:r>
              <a:rPr lang="en-US" sz="6800" dirty="0" smtClean="0"/>
              <a:t>including </a:t>
            </a:r>
            <a:r>
              <a:rPr lang="en-US" sz="6800" dirty="0" smtClean="0">
                <a:solidFill>
                  <a:srgbClr val="3366FF"/>
                </a:solidFill>
              </a:rPr>
              <a:t>acceptable spread </a:t>
            </a:r>
            <a:r>
              <a:rPr lang="en-US" sz="6800" dirty="0" smtClean="0"/>
              <a:t>of the gradient needed to achieve the specified average gradient,</a:t>
            </a:r>
            <a:endParaRPr lang="ja-JP" altLang="en-US" sz="6800" dirty="0" smtClean="0"/>
          </a:p>
          <a:p>
            <a:pPr lvl="1"/>
            <a:r>
              <a:rPr lang="en-US" sz="7200" dirty="0" smtClean="0">
                <a:solidFill>
                  <a:srgbClr val="3366FF"/>
                </a:solidFill>
              </a:rPr>
              <a:t>Cavity</a:t>
            </a:r>
          </a:p>
          <a:p>
            <a:pPr lvl="2"/>
            <a:r>
              <a:rPr lang="en-US" sz="6800" dirty="0" smtClean="0"/>
              <a:t> Gradient, Q0, and Emitted Radiation in </a:t>
            </a:r>
            <a:r>
              <a:rPr lang="en-US" sz="6800" i="1" dirty="0" smtClean="0"/>
              <a:t>vertical test</a:t>
            </a:r>
            <a:r>
              <a:rPr lang="en-US" sz="6800" dirty="0" smtClean="0"/>
              <a:t>, including the spread and yield,</a:t>
            </a:r>
            <a:endParaRPr lang="ja-JP" altLang="en-US" sz="6800" dirty="0" smtClean="0"/>
          </a:p>
          <a:p>
            <a:pPr lvl="1"/>
            <a:r>
              <a:rPr lang="en-US" sz="7200" dirty="0" err="1" smtClean="0">
                <a:solidFill>
                  <a:srgbClr val="3366FF"/>
                </a:solidFill>
              </a:rPr>
              <a:t>Cryomodule</a:t>
            </a:r>
            <a:endParaRPr lang="en-US" sz="7200" dirty="0" smtClean="0">
              <a:solidFill>
                <a:srgbClr val="3366FF"/>
              </a:solidFill>
            </a:endParaRPr>
          </a:p>
          <a:p>
            <a:pPr lvl="2"/>
            <a:r>
              <a:rPr lang="en-US" sz="6800" dirty="0" smtClean="0"/>
              <a:t>Gradient, Cryogenic-load and Radiation, including the gradient spread and </a:t>
            </a:r>
            <a:r>
              <a:rPr lang="en-US" sz="6800" dirty="0" smtClean="0">
                <a:solidFill>
                  <a:srgbClr val="000000"/>
                </a:solidFill>
              </a:rPr>
              <a:t>operational</a:t>
            </a:r>
            <a:r>
              <a:rPr lang="en-US" sz="6800" dirty="0" smtClean="0">
                <a:solidFill>
                  <a:srgbClr val="FF0000"/>
                </a:solidFill>
              </a:rPr>
              <a:t> margin </a:t>
            </a:r>
            <a:r>
              <a:rPr lang="en-US" sz="6800" dirty="0" smtClean="0"/>
              <a:t>with nominal controls,</a:t>
            </a:r>
            <a:endParaRPr lang="ja-JP" altLang="en-US" sz="6800" dirty="0" smtClean="0"/>
          </a:p>
          <a:p>
            <a:pPr lvl="1"/>
            <a:r>
              <a:rPr lang="en-US" sz="7200" dirty="0" smtClean="0">
                <a:solidFill>
                  <a:srgbClr val="3366FF"/>
                </a:solidFill>
              </a:rPr>
              <a:t>ILC Accelerator</a:t>
            </a:r>
          </a:p>
          <a:p>
            <a:pPr lvl="2"/>
            <a:r>
              <a:rPr lang="en-US" sz="6800" dirty="0" smtClean="0"/>
              <a:t>Gradient, Cryogenic-load and Radiation, including the gradient spread and the operational</a:t>
            </a:r>
            <a:r>
              <a:rPr lang="en-US" sz="6800" dirty="0" smtClean="0">
                <a:solidFill>
                  <a:srgbClr val="FF0000"/>
                </a:solidFill>
              </a:rPr>
              <a:t> margin </a:t>
            </a:r>
            <a:r>
              <a:rPr lang="en-US" sz="6800" dirty="0" smtClean="0"/>
              <a:t>with nominal controls</a:t>
            </a:r>
            <a:endParaRPr lang="ja-JP" altLang="en-US" sz="6800" dirty="0" smtClean="0"/>
          </a:p>
          <a:p>
            <a:pPr lvl="1"/>
            <a:r>
              <a:rPr lang="en-US" sz="7200" dirty="0" smtClean="0"/>
              <a:t>Strategy for </a:t>
            </a:r>
            <a:r>
              <a:rPr lang="en-US" sz="7200" dirty="0" smtClean="0">
                <a:solidFill>
                  <a:srgbClr val="3366FF"/>
                </a:solidFill>
              </a:rPr>
              <a:t>tuning and control</a:t>
            </a:r>
            <a:r>
              <a:rPr lang="en-US" sz="7200" dirty="0" smtClean="0"/>
              <a:t>, </a:t>
            </a:r>
          </a:p>
          <a:p>
            <a:pPr lvl="2"/>
            <a:r>
              <a:rPr lang="en-US" sz="6800" dirty="0" smtClean="0"/>
              <a:t>including feedback, control of ‘Lorentz force detuning’, tolerances and availability margin,</a:t>
            </a:r>
            <a:endParaRPr lang="ja-JP" altLang="en-US" sz="6800" dirty="0" smtClean="0"/>
          </a:p>
          <a:p>
            <a:pPr lvl="1"/>
            <a:r>
              <a:rPr lang="en-US" sz="7200" dirty="0" smtClean="0"/>
              <a:t>Impact on other accelerator systems: CFS</a:t>
            </a:r>
            <a:r>
              <a:rPr lang="en-US" sz="7200" dirty="0" smtClean="0">
                <a:solidFill>
                  <a:srgbClr val="FF0000"/>
                </a:solidFill>
              </a:rPr>
              <a:t>, HLRF, LLRF</a:t>
            </a:r>
            <a:r>
              <a:rPr lang="en-US" sz="7200" dirty="0" smtClean="0"/>
              <a:t>, Cryogenics, and overall costs.</a:t>
            </a:r>
            <a:endParaRPr lang="ja-JP" altLang="en-US" sz="7200" dirty="0" smtClean="0"/>
          </a:p>
          <a:p>
            <a:endParaRPr lang="ja-JP" altLang="en-US" sz="64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10-9-10, A. Yamamoto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BAW1 Summary 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A possible balance in</a:t>
            </a:r>
            <a:br>
              <a:rPr lang="en-US" altLang="ja-JP" dirty="0" smtClean="0"/>
            </a:br>
            <a:r>
              <a:rPr lang="en-US" altLang="ja-JP" dirty="0" smtClean="0"/>
              <a:t>ILC ML Accelerator Cavity Specification  </a:t>
            </a:r>
            <a:endParaRPr lang="ja-JP" altLang="en-US" dirty="0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7" name="フッター プレースホルダ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27</a:t>
            </a:fld>
            <a:endParaRPr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3168" y="1417638"/>
            <a:ext cx="7378700" cy="2336800"/>
          </a:xfrm>
          <a:prstGeom prst="rect">
            <a:avLst/>
          </a:prstGeom>
          <a:ln>
            <a:solidFill>
              <a:srgbClr val="4F81BD"/>
            </a:solidFill>
          </a:ln>
        </p:spPr>
      </p:pic>
      <p:graphicFrame>
        <p:nvGraphicFramePr>
          <p:cNvPr id="12" name="コンテンツ プレースホルダ 11"/>
          <p:cNvGraphicFramePr>
            <a:graphicFrameLocks noGrp="1"/>
          </p:cNvGraphicFramePr>
          <p:nvPr>
            <p:ph idx="1"/>
          </p:nvPr>
        </p:nvGraphicFramePr>
        <p:xfrm>
          <a:off x="457200" y="4156863"/>
          <a:ext cx="82296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Single 9-cell</a:t>
                      </a:r>
                      <a:r>
                        <a:rPr lang="en-GB" sz="2000" dirty="0" smtClean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FFFF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cavity</a:t>
                      </a:r>
                      <a:r>
                        <a:rPr lang="en-GB" sz="2000" dirty="0" smtClean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gradient</a:t>
                      </a:r>
                      <a:endParaRPr lang="ja-JP" sz="2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String Cavity gradient in </a:t>
                      </a:r>
                      <a:r>
                        <a:rPr lang="en-GB" sz="2000" dirty="0" err="1">
                          <a:solidFill>
                            <a:srgbClr val="FFFF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cryomodule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 w/o beam</a:t>
                      </a:r>
                      <a:endParaRPr lang="ja-JP" sz="2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String </a:t>
                      </a:r>
                      <a:r>
                        <a:rPr lang="en-GB" sz="2000" dirty="0" err="1">
                          <a:latin typeface="Times New Roman"/>
                          <a:ea typeface="ＭＳ 明朝"/>
                          <a:cs typeface="Times New Roman"/>
                        </a:rPr>
                        <a:t>cryomodule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 gradient in </a:t>
                      </a:r>
                      <a:r>
                        <a:rPr lang="en-GB" sz="2000" dirty="0">
                          <a:solidFill>
                            <a:srgbClr val="FFFF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accelerator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 with beam</a:t>
                      </a:r>
                      <a:endParaRPr lang="ja-JP" sz="2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35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 MV/</a:t>
                      </a:r>
                      <a:r>
                        <a:rPr lang="en-GB" sz="2000" dirty="0" err="1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, on </a:t>
                      </a:r>
                      <a:r>
                        <a:rPr lang="en-GB" sz="2000" dirty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average </a:t>
                      </a:r>
                      <a:r>
                        <a:rPr lang="en-GB" sz="2000" dirty="0" err="1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w</a:t>
                      </a:r>
                      <a:r>
                        <a:rPr lang="en-GB" sz="2000" dirty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/ spread above a threshold</a:t>
                      </a:r>
                      <a:endParaRPr lang="ja-JP" sz="2000" dirty="0">
                        <a:solidFill>
                          <a:srgbClr val="3366FF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34</a:t>
                      </a:r>
                      <a:r>
                        <a:rPr lang="en-GB" sz="2000" dirty="0" smtClean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MV/</a:t>
                      </a:r>
                      <a:r>
                        <a:rPr lang="en-GB" sz="2000" dirty="0" err="1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, on average</a:t>
                      </a:r>
                      <a:endParaRPr lang="ja-JP" sz="2000" dirty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(or to be further optimized)</a:t>
                      </a:r>
                      <a:endParaRPr lang="ja-JP" sz="2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31.5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 MV/</a:t>
                      </a:r>
                      <a:r>
                        <a:rPr lang="en-GB" sz="2000" dirty="0" err="1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, on average</a:t>
                      </a:r>
                      <a:endParaRPr lang="ja-JP" sz="2000" dirty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latin typeface="Times New Roman"/>
                          <a:ea typeface="ＭＳ 明朝"/>
                          <a:cs typeface="Times New Roman"/>
                        </a:rPr>
                        <a:t>(or to be further optimized)</a:t>
                      </a:r>
                      <a:endParaRPr lang="ja-JP" sz="20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Summary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ja-JP" dirty="0" smtClean="0"/>
          </a:p>
          <a:p>
            <a:r>
              <a:rPr lang="en-US" altLang="ja-JP" dirty="0" smtClean="0"/>
              <a:t>HLRF/LLRF design with Single Tunnel layout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ML Accelerator Gradient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28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HLRF/LLRF Design with Single Tunnel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249059"/>
            <a:ext cx="8229600" cy="5107291"/>
          </a:xfrm>
          <a:ln>
            <a:solidFill>
              <a:srgbClr val="3366FF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US" sz="2162" dirty="0" smtClean="0"/>
              <a:t>The main proposal is to go to a single tunnel solution for the Main </a:t>
            </a:r>
            <a:r>
              <a:rPr lang="en-US" sz="2162" dirty="0" err="1" smtClean="0"/>
              <a:t>Linac</a:t>
            </a:r>
            <a:r>
              <a:rPr lang="en-US" sz="2162" dirty="0" smtClean="0"/>
              <a:t> technical systems remains essential that outlined in the SB2009 report, and is</a:t>
            </a:r>
            <a:r>
              <a:rPr lang="en-US" sz="2162" dirty="0" smtClean="0">
                <a:solidFill>
                  <a:srgbClr val="3366FF"/>
                </a:solidFill>
              </a:rPr>
              <a:t> based on the adoption of two novel schemes, requiring RD, for the HLRF in the single tunnel:</a:t>
            </a:r>
          </a:p>
          <a:p>
            <a:pPr lvl="1"/>
            <a:r>
              <a:rPr lang="en-US" sz="2162" dirty="0" smtClean="0">
                <a:solidFill>
                  <a:srgbClr val="008000"/>
                </a:solidFill>
              </a:rPr>
              <a:t>KCS: preferred solutions for </a:t>
            </a:r>
            <a:r>
              <a:rPr lang="en-US" sz="2162" u="sng" dirty="0" smtClean="0">
                <a:solidFill>
                  <a:srgbClr val="008000"/>
                </a:solidFill>
              </a:rPr>
              <a:t>‘flat land’ sites </a:t>
            </a:r>
            <a:endParaRPr lang="en-US" sz="2162" dirty="0" smtClean="0">
              <a:solidFill>
                <a:srgbClr val="3366FF"/>
              </a:solidFill>
            </a:endParaRPr>
          </a:p>
          <a:p>
            <a:pPr lvl="1"/>
            <a:r>
              <a:rPr lang="en-US" sz="2162" dirty="0" smtClean="0">
                <a:solidFill>
                  <a:srgbClr val="660066"/>
                </a:solidFill>
              </a:rPr>
              <a:t>DRFS: preferred solutions </a:t>
            </a:r>
            <a:r>
              <a:rPr lang="en-US" sz="2162" u="sng" dirty="0" smtClean="0">
                <a:solidFill>
                  <a:srgbClr val="660066"/>
                </a:solidFill>
              </a:rPr>
              <a:t>for mountainous region</a:t>
            </a:r>
          </a:p>
          <a:p>
            <a:pPr lvl="1"/>
            <a:endParaRPr lang="en-US" sz="2162" dirty="0" smtClean="0">
              <a:solidFill>
                <a:srgbClr val="3366FF"/>
              </a:solidFill>
            </a:endParaRPr>
          </a:p>
          <a:p>
            <a:r>
              <a:rPr lang="en-US" sz="2162" dirty="0" smtClean="0"/>
              <a:t>Two backup scenarios are proposed for supporting </a:t>
            </a:r>
            <a:r>
              <a:rPr lang="en-US" sz="2162" u="sng" dirty="0" smtClean="0"/>
              <a:t>RDR-like HLRF solutions in a single-tunnel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162" dirty="0" smtClean="0">
                <a:solidFill>
                  <a:srgbClr val="3366FF"/>
                </a:solidFill>
              </a:rPr>
              <a:t>10MW MBK + (Marx) Modulator in the tunnel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162" dirty="0" smtClean="0">
                <a:solidFill>
                  <a:srgbClr val="3366FF"/>
                </a:solidFill>
              </a:rPr>
              <a:t>XFEL-like solution with modulators (low-voltage) accessible in </a:t>
            </a:r>
            <a:r>
              <a:rPr lang="en-US" sz="2162" dirty="0" err="1" smtClean="0">
                <a:solidFill>
                  <a:srgbClr val="3366FF"/>
                </a:solidFill>
              </a:rPr>
              <a:t>cryo</a:t>
            </a:r>
            <a:r>
              <a:rPr lang="en-US" sz="2162" dirty="0" smtClean="0">
                <a:solidFill>
                  <a:srgbClr val="3366FF"/>
                </a:solidFill>
              </a:rPr>
              <a:t> refrigeration builds/caverns, with long pulsed cables feeding 10MW </a:t>
            </a:r>
            <a:r>
              <a:rPr lang="en-US" sz="2162" dirty="0" err="1" smtClean="0">
                <a:solidFill>
                  <a:srgbClr val="3366FF"/>
                </a:solidFill>
              </a:rPr>
              <a:t>MBKs</a:t>
            </a:r>
            <a:r>
              <a:rPr lang="en-US" sz="2162" dirty="0" smtClean="0">
                <a:solidFill>
                  <a:srgbClr val="3366FF"/>
                </a:solidFill>
              </a:rPr>
              <a:t>, via a pulse transformer, in the tunnel.</a:t>
            </a:r>
          </a:p>
          <a:p>
            <a:r>
              <a:rPr lang="en-US" sz="2162" dirty="0" smtClean="0">
                <a:solidFill>
                  <a:srgbClr val="008000"/>
                </a:solidFill>
              </a:rPr>
              <a:t>Both are considered technically feasible, and no R&amp;D program is proposed.</a:t>
            </a:r>
          </a:p>
          <a:p>
            <a:r>
              <a:rPr lang="en-US" sz="2162" dirty="0" smtClean="0"/>
              <a:t>We propose to phase out one of these RDR-like options within the next six-months, in order to reduce the number of scenarios to be </a:t>
            </a:r>
            <a:r>
              <a:rPr lang="en-US" sz="2162" dirty="0" smtClean="0"/>
              <a:t>developed</a:t>
            </a:r>
            <a:r>
              <a:rPr lang="en-US" sz="2162" dirty="0" smtClean="0"/>
              <a:t>.</a:t>
            </a:r>
          </a:p>
          <a:p>
            <a:endParaRPr lang="en-US" sz="2162" dirty="0" smtClean="0">
              <a:solidFill>
                <a:srgbClr val="3366FF"/>
              </a:solidFill>
            </a:endParaRPr>
          </a:p>
          <a:p>
            <a:r>
              <a:rPr lang="en-US" sz="2162" i="1" dirty="0" smtClean="0">
                <a:solidFill>
                  <a:srgbClr val="3366FF"/>
                </a:solidFill>
              </a:rPr>
              <a:t>There are comments on the Original RDR HLRF solution with two tunnel to be a fall-back solution, although PM proposal to seek for the RDR-</a:t>
            </a:r>
            <a:r>
              <a:rPr lang="en-US" sz="2162" i="1" dirty="0" err="1" smtClean="0">
                <a:solidFill>
                  <a:srgbClr val="3366FF"/>
                </a:solidFill>
              </a:rPr>
              <a:t>likeHLRF</a:t>
            </a:r>
            <a:r>
              <a:rPr lang="en-US" sz="2162" i="1" dirty="0" smtClean="0">
                <a:solidFill>
                  <a:srgbClr val="3366FF"/>
                </a:solidFill>
              </a:rPr>
              <a:t> solution in the single tunnel to keep effective design work   </a:t>
            </a:r>
            <a:endParaRPr lang="en-US" sz="1600" dirty="0" smtClean="0">
              <a:solidFill>
                <a:srgbClr val="008000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29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0"/>
            <a:ext cx="7315200" cy="762000"/>
          </a:xfrm>
        </p:spPr>
        <p:txBody>
          <a:bodyPr/>
          <a:lstStyle/>
          <a:p>
            <a:pPr eaLnBrk="1" hangingPunct="1"/>
            <a:r>
              <a:rPr kumimoji="0" lang="en-US" altLang="ja-JP" b="1">
                <a:solidFill>
                  <a:srgbClr val="000090"/>
                </a:solidFill>
                <a:latin typeface="Century Gothic" charset="0"/>
                <a:ea typeface="ＭＳ Ｐゴシック" charset="-128"/>
                <a:cs typeface="ＭＳ Ｐゴシック" charset="-128"/>
              </a:rPr>
              <a:t>Global Plan for SCRF R&amp;D</a:t>
            </a:r>
          </a:p>
        </p:txBody>
      </p:sp>
      <p:graphicFrame>
        <p:nvGraphicFramePr>
          <p:cNvPr id="91139" name="Group 3"/>
          <p:cNvGraphicFramePr>
            <a:graphicFrameLocks noGrp="1"/>
          </p:cNvGraphicFramePr>
          <p:nvPr/>
        </p:nvGraphicFramePr>
        <p:xfrm>
          <a:off x="708025" y="1447800"/>
          <a:ext cx="8207375" cy="4411282"/>
        </p:xfrm>
        <a:graphic>
          <a:graphicData uri="http://schemas.openxmlformats.org/drawingml/2006/table">
            <a:tbl>
              <a:tblPr/>
              <a:tblGrid>
                <a:gridCol w="2722563"/>
                <a:gridCol w="473075"/>
                <a:gridCol w="579437"/>
                <a:gridCol w="444500"/>
                <a:gridCol w="458788"/>
                <a:gridCol w="498475"/>
                <a:gridCol w="438150"/>
                <a:gridCol w="587375"/>
                <a:gridCol w="1012825"/>
                <a:gridCol w="992187"/>
              </a:tblGrid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Year</a:t>
                      </a:r>
                      <a:endParaRPr kumimoji="0" lang="en-US" altLang="ja-JP" sz="24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2008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2009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2010</a:t>
                      </a:r>
                      <a:endParaRPr kumimoji="0" lang="en-US" altLang="ja-JP" sz="1600" b="1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2011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2012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Phase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TDP-1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/>
                        </a:gs>
                        <a:gs pos="100000">
                          <a:srgbClr val="3366FF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TDP-2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3366FF"/>
                        </a:gs>
                        <a:gs pos="100000">
                          <a:srgbClr val="000090"/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Cavity Gradient in v. test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to reach 35 MV/m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 </a:t>
                      </a:r>
                      <a:r>
                        <a:rPr kumimoji="0" lang="ja-JP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  <a:sym typeface="Wingdings" pitchFamily="30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 </a:t>
                      </a:r>
                      <a:r>
                        <a:rPr kumimoji="0" lang="en-US" altLang="ja-JP" sz="2400" b="1" i="0" u="sng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Process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Yield </a:t>
                      </a: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50%</a:t>
                      </a:r>
                      <a:endParaRPr kumimoji="0" lang="en-US" altLang="ja-JP" sz="28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50998"/>
                          </a:srgbClr>
                        </a:gs>
                        <a:gs pos="2000">
                          <a:srgbClr val="FFFFFF">
                            <a:alpha val="50998"/>
                          </a:srgbClr>
                        </a:gs>
                        <a:gs pos="100000">
                          <a:srgbClr val="FFFF00">
                            <a:alpha val="50998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 </a:t>
                      </a:r>
                      <a:r>
                        <a:rPr kumimoji="0" lang="ja-JP" alt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  <a:sym typeface="Wingdings" pitchFamily="30" charset="2"/>
                        </a:rPr>
                        <a:t></a:t>
                      </a: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 </a:t>
                      </a:r>
                      <a:r>
                        <a:rPr kumimoji="0" lang="en-US" altLang="ja-JP" sz="2400" b="1" i="0" u="sng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Production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Yield </a:t>
                      </a: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90%</a:t>
                      </a:r>
                      <a:endParaRPr kumimoji="0" lang="en-US" altLang="ja-JP" sz="28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00">
                            <a:alpha val="62000"/>
                          </a:srgbClr>
                        </a:gs>
                        <a:gs pos="999">
                          <a:srgbClr val="FFFF00">
                            <a:alpha val="62000"/>
                          </a:srgbClr>
                        </a:gs>
                        <a:gs pos="100000">
                          <a:srgbClr val="FF6600">
                            <a:alpha val="62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490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Cavity-string  to reach 31.5 MV/m, with one-cryomodule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Global effort for string assembly and test</a:t>
                      </a:r>
                      <a:endParaRPr kumimoji="0" lang="en-US" altLang="ja-JP" sz="24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(DESY, FNAL, INFN, KEK)</a:t>
                      </a:r>
                      <a:endParaRPr kumimoji="0" lang="en-US" altLang="ja-JP" sz="1100" b="1" i="0" u="none" strike="noStrike" cap="none" normalizeH="0" baseline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System Test with beam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acceleration  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0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FLASH (DESY) , NML (FNAL)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       STF2 (KEK, </a:t>
                      </a:r>
                      <a:r>
                        <a:rPr kumimoji="0" lang="en-US" altLang="ja-JP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extend beyond 2012</a:t>
                      </a:r>
                      <a:r>
                        <a:rPr kumimoji="0" lang="en-US" altLang="ja-JP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0" charset="0"/>
                          <a:ea typeface="Arial Unicode MS" pitchFamily="30" charset="0"/>
                          <a:cs typeface="Arial Unicode MS" pitchFamily="30" charset="0"/>
                        </a:rPr>
                        <a:t>Preparation for Industrialization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CE6F2"/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400" b="0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Arial" pitchFamily="30" charset="0"/>
                        <a:ea typeface="Arial Unicode MS" pitchFamily="30" charset="0"/>
                        <a:cs typeface="Arial Unicode MS" pitchFamily="3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0090"/>
                          </a:solidFill>
                          <a:effectLst/>
                          <a:latin typeface="Calibri" pitchFamily="30" charset="0"/>
                          <a:ea typeface="ＭＳ Ｐゴシック" pitchFamily="30" charset="-128"/>
                          <a:cs typeface="ＭＳ Ｐゴシック" pitchFamily="30" charset="-128"/>
                        </a:rPr>
                        <a:t>Production Technology R&amp;D   </a:t>
                      </a:r>
                      <a:endParaRPr kumimoji="1" lang="ja-JP" alt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000090"/>
                        </a:solidFill>
                        <a:effectLst/>
                        <a:latin typeface="Calibri" pitchFamily="30" charset="0"/>
                        <a:ea typeface="ＭＳ Ｐゴシック" pitchFamily="30" charset="-128"/>
                        <a:cs typeface="ＭＳ Ｐゴシック" pitchFamily="30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rgbClr val="FFFFFF">
                            <a:alpha val="81000"/>
                          </a:srgbClr>
                        </a:gs>
                        <a:gs pos="92000">
                          <a:srgbClr val="3366FF">
                            <a:alpha val="81000"/>
                          </a:srgbClr>
                        </a:gs>
                        <a:gs pos="100000">
                          <a:srgbClr val="3366FF">
                            <a:alpha val="81000"/>
                          </a:srgbClr>
                        </a:gs>
                      </a:gsLst>
                      <a:lin ang="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8720" name="日付プレースホルダ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rPr>
              <a:t>10-9-10, A. Yamamoto</a:t>
            </a:r>
            <a:endParaRPr lang="en-US" altLang="ja-JP">
              <a:solidFill>
                <a:schemeClr val="tx1"/>
              </a:solidFill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28721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BAF05AE-70F6-9A47-9EB4-C6A575CC64CC}" type="slidenum">
              <a:rPr lang="en-US" altLang="ja-JP">
                <a:latin typeface="Arial" charset="0"/>
                <a:ea typeface="ＭＳ Ｐゴシック" charset="-128"/>
                <a:cs typeface="ＭＳ Ｐゴシック" charset="-128"/>
              </a:rPr>
              <a:pPr/>
              <a:t>3</a:t>
            </a:fld>
            <a:endParaRPr lang="en-US" altLang="ja-JP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722" name="フッター プレースホルダ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charset="0"/>
                <a:ea typeface="Arial Unicode MS" charset="0"/>
                <a:cs typeface="Arial Unicode MS" charset="0"/>
              </a:rPr>
              <a:t>BAW1 Summary </a:t>
            </a:r>
            <a:endParaRPr lang="en-US" altLang="ja-JP">
              <a:latin typeface="Arial" charset="0"/>
              <a:ea typeface="Arial Unicode MS" charset="0"/>
              <a:cs typeface="Arial Unicode MS" charset="0"/>
            </a:endParaRPr>
          </a:p>
        </p:txBody>
      </p:sp>
      <p:sp>
        <p:nvSpPr>
          <p:cNvPr id="28723" name="正方形/長方形 6"/>
          <p:cNvSpPr>
            <a:spLocks noChangeArrowheads="1"/>
          </p:cNvSpPr>
          <p:nvPr/>
        </p:nvSpPr>
        <p:spPr bwMode="auto">
          <a:xfrm>
            <a:off x="8382000" y="0"/>
            <a:ext cx="762000" cy="685800"/>
          </a:xfrm>
          <a:prstGeom prst="rect">
            <a:avLst/>
          </a:prstGeom>
          <a:solidFill>
            <a:schemeClr val="bg1"/>
          </a:solidFill>
          <a:ln w="9525">
            <a:solidFill>
              <a:srgbClr val="FFFF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fontAlgn="base"/>
            <a:endParaRPr lang="ja-JP" alt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724" name="山形 8"/>
          <p:cNvSpPr>
            <a:spLocks noChangeArrowheads="1"/>
          </p:cNvSpPr>
          <p:nvPr/>
        </p:nvSpPr>
        <p:spPr bwMode="auto">
          <a:xfrm>
            <a:off x="76200" y="2590800"/>
            <a:ext cx="533400" cy="304800"/>
          </a:xfrm>
          <a:prstGeom prst="chevron">
            <a:avLst>
              <a:gd name="adj" fmla="val 4999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55938"/>
            <a:ext cx="8229600" cy="766762"/>
          </a:xfrm>
        </p:spPr>
        <p:txBody>
          <a:bodyPr>
            <a:noAutofit/>
          </a:bodyPr>
          <a:lstStyle/>
          <a:p>
            <a:r>
              <a:rPr lang="en-US" altLang="ja-JP" sz="3200" dirty="0" smtClean="0"/>
              <a:t>ILC-ML SCRF Cavity Gradient Specifications </a:t>
            </a:r>
            <a:br>
              <a:rPr lang="en-US" altLang="ja-JP" sz="3200" dirty="0" smtClean="0"/>
            </a:br>
            <a:r>
              <a:rPr lang="en-US" altLang="ja-JP" sz="2800" dirty="0" smtClean="0"/>
              <a:t>proposed, based on R&amp;D Effort and Milestone/Goals</a:t>
            </a:r>
            <a:endParaRPr lang="ja-JP" altLang="en-US" sz="3200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457200" y="1041400"/>
          <a:ext cx="8493077" cy="48932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7957"/>
                <a:gridCol w="2398421"/>
                <a:gridCol w="2743301"/>
                <a:gridCol w="963398"/>
              </a:tblGrid>
              <a:tr h="644166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Cost-relevant design </a:t>
                      </a:r>
                      <a:r>
                        <a:rPr lang="en-GB" sz="1800" b="1" dirty="0" err="1">
                          <a:solidFill>
                            <a:schemeClr val="bg1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parameter(s</a:t>
                      </a:r>
                      <a:r>
                        <a:rPr lang="en-GB" sz="1800" b="1" dirty="0">
                          <a:solidFill>
                            <a:schemeClr val="bg1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) for TDR</a:t>
                      </a:r>
                      <a:endParaRPr lang="ja-JP" sz="1800" dirty="0">
                        <a:solidFill>
                          <a:schemeClr val="bg1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b="1" dirty="0" smtClean="0">
                          <a:solidFill>
                            <a:srgbClr val="FFFF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ML</a:t>
                      </a:r>
                      <a:r>
                        <a:rPr lang="en-GB" sz="1800" b="1" baseline="0" dirty="0" smtClean="0">
                          <a:solidFill>
                            <a:srgbClr val="FFFF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cavity gradient</a:t>
                      </a:r>
                      <a:r>
                        <a:rPr lang="en-GB" sz="1800" b="1" dirty="0" smtClean="0">
                          <a:solidFill>
                            <a:srgbClr val="FFFF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Specification</a:t>
                      </a:r>
                      <a:endParaRPr lang="ja-JP" sz="1800" dirty="0">
                        <a:solidFill>
                          <a:srgbClr val="FFFF00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800" dirty="0" smtClean="0">
                          <a:solidFill>
                            <a:srgbClr val="CCFFCC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R&amp;D </a:t>
                      </a:r>
                      <a:r>
                        <a:rPr lang="en-US" altLang="ja-JP" sz="1800" dirty="0" smtClean="0">
                          <a:solidFill>
                            <a:srgbClr val="CCFFCC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Milestone</a:t>
                      </a:r>
                      <a:endParaRPr lang="ja-JP" sz="1800" dirty="0">
                        <a:solidFill>
                          <a:srgbClr val="CCFFCC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200" b="1" dirty="0">
                          <a:latin typeface="Times New Roman"/>
                          <a:ea typeface="ＭＳ 明朝"/>
                          <a:cs typeface="Times New Roman"/>
                        </a:rPr>
                        <a:t>Relevant R&amp;</a:t>
                      </a:r>
                      <a:r>
                        <a:rPr lang="en-GB" sz="1200" b="1" dirty="0" smtClean="0">
                          <a:latin typeface="Times New Roman"/>
                          <a:ea typeface="ＭＳ 明朝"/>
                          <a:cs typeface="Times New Roman"/>
                        </a:rPr>
                        <a:t>D Programme</a:t>
                      </a:r>
                      <a:endParaRPr lang="ja-JP" sz="12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86623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Times New Roman"/>
                          <a:ea typeface="ＭＳ 明朝"/>
                          <a:cs typeface="Times New Roman"/>
                        </a:rPr>
                        <a:t>Mass production distribution (models)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en-GB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ja-JP" sz="1800" dirty="0">
                        <a:solidFill>
                          <a:srgbClr val="008000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Times New Roman"/>
                          <a:ea typeface="ＭＳ 明朝"/>
                          <a:cs typeface="Times New Roman"/>
                        </a:rPr>
                        <a:t>S0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4967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9-cell Cavity Gradient in vertical test 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Times New Roman"/>
                          <a:ea typeface="ＭＳ 明朝"/>
                          <a:cs typeface="Times New Roman"/>
                        </a:rPr>
                        <a:t>35 MV/</a:t>
                      </a:r>
                      <a:r>
                        <a:rPr lang="en-GB" sz="1800" dirty="0" err="1" smtClean="0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,</a:t>
                      </a:r>
                      <a:r>
                        <a:rPr lang="en-GB" sz="18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average</a:t>
                      </a:r>
                    </a:p>
                    <a:p>
                      <a:pPr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GB" altLang="ja-JP" sz="16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  <a:t>  - Spread: 28 – 42 MV/</a:t>
                      </a:r>
                      <a:r>
                        <a:rPr lang="en-GB" altLang="ja-JP" sz="1600" baseline="0" dirty="0" err="1" smtClean="0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endParaRPr lang="en-GB" altLang="ja-JP" sz="1600" baseline="0" dirty="0" smtClean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600"/>
                        </a:spcAft>
                        <a:buFontTx/>
                        <a:buNone/>
                      </a:pPr>
                      <a:r>
                        <a:rPr lang="en-GB" altLang="ja-JP" sz="16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  <a:t>   (+/- 20 % or less)</a:t>
                      </a:r>
                      <a:endParaRPr lang="ja-JP" sz="16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800" dirty="0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35 MV/</a:t>
                      </a:r>
                      <a:r>
                        <a:rPr lang="en-US" altLang="ja-JP" sz="1800" dirty="0" err="1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US" altLang="ja-JP" sz="1800" dirty="0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at 90 % yield including 2</a:t>
                      </a:r>
                      <a:r>
                        <a:rPr lang="en-US" altLang="ja-JP" sz="1800" baseline="30000" dirty="0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nd</a:t>
                      </a:r>
                      <a:r>
                        <a:rPr lang="en-US" altLang="ja-JP" sz="1800" dirty="0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pass,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6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 (eq. &gt;</a:t>
                      </a:r>
                      <a:r>
                        <a:rPr lang="en-US" altLang="ja-JP" sz="1600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38</a:t>
                      </a:r>
                      <a:r>
                        <a:rPr lang="en-US" altLang="ja-JP" sz="16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MV/</a:t>
                      </a:r>
                      <a:r>
                        <a:rPr lang="en-US" altLang="ja-JP" sz="1600" dirty="0" err="1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US" altLang="ja-JP" sz="16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,</a:t>
                      </a:r>
                      <a:r>
                        <a:rPr lang="en-US" altLang="ja-JP" sz="1600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altLang="ja-JP" sz="1600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average</a:t>
                      </a:r>
                      <a:r>
                        <a:rPr lang="en-US" altLang="ja-JP" sz="1400" baseline="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)</a:t>
                      </a:r>
                      <a:r>
                        <a:rPr lang="en-US" altLang="ja-JP" sz="14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  </a:t>
                      </a:r>
                      <a:endParaRPr lang="en-US" altLang="ja-JP" sz="1600" dirty="0" smtClean="0">
                        <a:solidFill>
                          <a:srgbClr val="FF0000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Times New Roman"/>
                          <a:ea typeface="ＭＳ 明朝"/>
                          <a:cs typeface="Times New Roman"/>
                        </a:rPr>
                        <a:t>S0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4967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 err="1" smtClean="0">
                          <a:latin typeface="Times New Roman"/>
                          <a:ea typeface="ＭＳ 明朝"/>
                          <a:cs typeface="Times New Roman"/>
                        </a:rPr>
                        <a:t>Cryomodule</a:t>
                      </a:r>
                      <a:r>
                        <a:rPr lang="en-GB" sz="18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 Operational</a:t>
                      </a:r>
                      <a:r>
                        <a:rPr lang="en-GB" sz="1800" baseline="0" dirty="0" smtClean="0">
                          <a:latin typeface="Times New Roman"/>
                          <a:ea typeface="ＭＳ 明朝"/>
                          <a:cs typeface="Times New Roman"/>
                        </a:rPr>
                        <a:t> Gradient 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 smtClean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34 </a:t>
                      </a:r>
                      <a:r>
                        <a:rPr lang="en-GB" sz="1800" dirty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MV/</a:t>
                      </a:r>
                      <a:r>
                        <a:rPr lang="en-GB" sz="1800" dirty="0" err="1" smtClean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1800" dirty="0" smtClean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, average</a:t>
                      </a:r>
                      <a:endParaRPr lang="ja-JP" sz="1800" dirty="0">
                        <a:solidFill>
                          <a:srgbClr val="3366FF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800" dirty="0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34 MV/</a:t>
                      </a:r>
                      <a:r>
                        <a:rPr lang="en-US" altLang="ja-JP" sz="1800" dirty="0" err="1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US" altLang="ja-JP" sz="1800" dirty="0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, average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6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altLang="ja-JP" sz="16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CM Obs. G. Limit </a:t>
                      </a:r>
                      <a:r>
                        <a:rPr lang="en-US" altLang="ja-JP" sz="1600" baseline="0" dirty="0" smtClean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= 3 </a:t>
                      </a:r>
                      <a:r>
                        <a:rPr lang="en-US" altLang="ja-JP" sz="1600" baseline="0" dirty="0" smtClean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% + *</a:t>
                      </a:r>
                      <a:r>
                        <a:rPr lang="en-US" altLang="ja-JP" sz="1600" baseline="0" dirty="0" smtClean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*</a:t>
                      </a:r>
                      <a:endParaRPr lang="ja-JP" sz="1400" dirty="0">
                        <a:solidFill>
                          <a:srgbClr val="3366FF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>
                          <a:latin typeface="Times New Roman"/>
                          <a:ea typeface="ＭＳ 明朝"/>
                          <a:cs typeface="Times New Roman"/>
                        </a:rPr>
                        <a:t>S1</a:t>
                      </a:r>
                      <a:endParaRPr lang="ja-JP" sz="18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86623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ML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Operational Gradient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b="1" u="sng" dirty="0" smtClean="0">
                          <a:latin typeface="Times New Roman"/>
                          <a:ea typeface="ＭＳ 明朝"/>
                          <a:cs typeface="Times New Roman"/>
                        </a:rPr>
                        <a:t>31.5 </a:t>
                      </a:r>
                      <a:r>
                        <a:rPr lang="en-GB" sz="1800" b="1" u="sng" dirty="0">
                          <a:latin typeface="Times New Roman"/>
                          <a:ea typeface="ＭＳ 明朝"/>
                          <a:cs typeface="Times New Roman"/>
                        </a:rPr>
                        <a:t>MV/</a:t>
                      </a:r>
                      <a:r>
                        <a:rPr lang="en-GB" sz="1800" b="1" u="sng" dirty="0" err="1"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1800" b="1" u="sng" dirty="0"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GB" sz="1800" b="1" u="sng" dirty="0" err="1" smtClean="0">
                          <a:latin typeface="Times New Roman"/>
                          <a:ea typeface="ＭＳ 明朝"/>
                          <a:cs typeface="Times New Roman"/>
                        </a:rPr>
                        <a:t>avg</a:t>
                      </a:r>
                      <a:endParaRPr lang="en-GB" sz="1800" b="1" u="sng" dirty="0" smtClean="0"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latin typeface="Times New Roman"/>
                          <a:ea typeface="ＭＳ 明朝"/>
                          <a:cs typeface="Times New Roman"/>
                        </a:rPr>
                        <a:t>  - </a:t>
                      </a:r>
                      <a:r>
                        <a:rPr lang="en-GB" sz="1600" u="sng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Spread: 25 – 38 MV/</a:t>
                      </a:r>
                      <a:r>
                        <a:rPr lang="en-GB" sz="1600" u="sng" dirty="0" err="1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GB" sz="1600" u="sng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6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    (+/- 20 % or less:</a:t>
                      </a:r>
                      <a:r>
                        <a:rPr lang="en-GB" sz="16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TBD</a:t>
                      </a:r>
                      <a:r>
                        <a:rPr lang="en-GB" sz="1600" dirty="0" smtClean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) 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endParaRPr lang="ja-JP" sz="16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800" dirty="0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31.5 </a:t>
                      </a:r>
                      <a:r>
                        <a:rPr lang="en-US" altLang="ja-JP" sz="1800" dirty="0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MV/</a:t>
                      </a:r>
                      <a:r>
                        <a:rPr lang="en-US" altLang="ja-JP" sz="1800" dirty="0" err="1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US" altLang="ja-JP" sz="1800" dirty="0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,</a:t>
                      </a:r>
                      <a:r>
                        <a:rPr lang="en-US" altLang="ja-JP" sz="1800" baseline="0" dirty="0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average</a:t>
                      </a:r>
                      <a:endParaRPr lang="en-US" altLang="ja-JP" sz="1800" dirty="0" smtClean="0">
                        <a:solidFill>
                          <a:srgbClr val="008000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600" dirty="0" smtClean="0">
                          <a:solidFill>
                            <a:srgbClr val="008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 </a:t>
                      </a:r>
                      <a:r>
                        <a:rPr lang="en-US" altLang="ja-JP" sz="16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Op. G </a:t>
                      </a:r>
                      <a:r>
                        <a:rPr lang="en-US" altLang="ja-JP" sz="1600" dirty="0" err="1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lim</a:t>
                      </a:r>
                      <a:r>
                        <a:rPr lang="en-US" altLang="ja-JP" sz="16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altLang="ja-JP" sz="1600" dirty="0" smtClean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= 1.5 MV/</a:t>
                      </a:r>
                      <a:r>
                        <a:rPr lang="en-US" altLang="ja-JP" sz="1600" dirty="0" err="1" smtClean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m</a:t>
                      </a:r>
                      <a:r>
                        <a:rPr lang="en-US" altLang="ja-JP" sz="1600" dirty="0" smtClean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**</a:t>
                      </a:r>
                    </a:p>
                    <a:p>
                      <a:pPr>
                        <a:spcAft>
                          <a:spcPts val="600"/>
                        </a:spcAft>
                      </a:pPr>
                      <a:r>
                        <a:rPr lang="en-US" altLang="ja-JP" sz="1600" dirty="0" smtClean="0">
                          <a:solidFill>
                            <a:srgbClr val="FF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 </a:t>
                      </a:r>
                      <a:r>
                        <a:rPr lang="en-US" altLang="ja-JP" sz="1600" dirty="0" err="1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Cntrl</a:t>
                      </a:r>
                      <a:r>
                        <a:rPr lang="en-US" altLang="ja-JP" sz="1600" dirty="0" smtClean="0">
                          <a:solidFill>
                            <a:srgbClr val="000000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 margin </a:t>
                      </a:r>
                      <a:r>
                        <a:rPr lang="en-US" altLang="ja-JP" sz="1600" dirty="0" smtClean="0">
                          <a:solidFill>
                            <a:srgbClr val="3366FF"/>
                          </a:solidFill>
                          <a:latin typeface="Times New Roman"/>
                          <a:ea typeface="ＭＳ 明朝"/>
                          <a:cs typeface="Times New Roman"/>
                        </a:rPr>
                        <a:t>= 3 %**</a:t>
                      </a:r>
                      <a:endParaRPr lang="ja-JP" sz="1600" dirty="0">
                        <a:solidFill>
                          <a:srgbClr val="3366FF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Times New Roman"/>
                          <a:ea typeface="ＭＳ 明朝"/>
                          <a:cs typeface="Times New Roman"/>
                        </a:rPr>
                        <a:t>S2 (S1*)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5504"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Times New Roman"/>
                          <a:ea typeface="ＭＳ 明朝"/>
                          <a:cs typeface="Times New Roman"/>
                        </a:rPr>
                        <a:t>Required RF power overhead for control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Times New Roman"/>
                          <a:ea typeface="ＭＳ 明朝"/>
                          <a:cs typeface="Times New Roman"/>
                        </a:rPr>
                        <a:t>10</a:t>
                      </a:r>
                      <a:r>
                        <a:rPr lang="en-GB" sz="1800" dirty="0" smtClean="0">
                          <a:latin typeface="Times New Roman"/>
                          <a:ea typeface="ＭＳ 明朝"/>
                          <a:cs typeface="Times New Roman"/>
                        </a:rPr>
                        <a:t>% (TBD)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endParaRPr lang="ja-JP" sz="1800" dirty="0">
                        <a:solidFill>
                          <a:srgbClr val="008000"/>
                        </a:solidFill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600"/>
                        </a:spcAft>
                      </a:pPr>
                      <a:r>
                        <a:rPr lang="en-GB" sz="1800" dirty="0">
                          <a:latin typeface="Times New Roman"/>
                          <a:ea typeface="ＭＳ 明朝"/>
                          <a:cs typeface="Times New Roman"/>
                        </a:rPr>
                        <a:t>S2 (S1*)</a:t>
                      </a:r>
                      <a:endParaRPr lang="ja-JP" sz="18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30</a:t>
            </a:fld>
            <a:endParaRPr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729345" y="5977456"/>
            <a:ext cx="2562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*</a:t>
            </a:r>
            <a:r>
              <a:rPr lang="en-US" altLang="ja-JP" dirty="0" smtClean="0">
                <a:solidFill>
                  <a:srgbClr val="3366FF"/>
                </a:solidFill>
              </a:rPr>
              <a:t>* as</a:t>
            </a:r>
            <a:r>
              <a:rPr lang="en-US" altLang="ja-JP" dirty="0" smtClean="0">
                <a:solidFill>
                  <a:srgbClr val="3366FF"/>
                </a:solidFill>
              </a:rPr>
              <a:t> </a:t>
            </a:r>
            <a:r>
              <a:rPr lang="en-US" altLang="ja-JP" dirty="0" smtClean="0">
                <a:solidFill>
                  <a:srgbClr val="3366FF"/>
                </a:solidFill>
              </a:rPr>
              <a:t>milestone</a:t>
            </a:r>
            <a:r>
              <a:rPr lang="en-US" altLang="ja-JP" dirty="0" smtClean="0">
                <a:solidFill>
                  <a:srgbClr val="3366FF"/>
                </a:solidFill>
              </a:rPr>
              <a:t> </a:t>
            </a:r>
            <a:r>
              <a:rPr lang="en-US" altLang="ja-JP" dirty="0" smtClean="0">
                <a:solidFill>
                  <a:srgbClr val="3366FF"/>
                </a:solidFill>
              </a:rPr>
              <a:t>for</a:t>
            </a:r>
            <a:r>
              <a:rPr lang="en-US" altLang="ja-JP" dirty="0" smtClean="0">
                <a:solidFill>
                  <a:srgbClr val="3366FF"/>
                </a:solidFill>
              </a:rPr>
              <a:t> </a:t>
            </a:r>
            <a:r>
              <a:rPr lang="en-US" altLang="ja-JP" dirty="0" smtClean="0">
                <a:solidFill>
                  <a:srgbClr val="3366FF"/>
                </a:solidFill>
              </a:rPr>
              <a:t>R&amp;D</a:t>
            </a:r>
            <a:endParaRPr kumimoji="1" lang="ja-JP" altLang="en-US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3302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 Accelerator Gradient</a:t>
            </a:r>
            <a:br>
              <a:rPr lang="en-US" altLang="ja-JP" dirty="0" smtClean="0"/>
            </a:br>
            <a:r>
              <a:rPr lang="en-US" altLang="ja-JP" sz="3556" dirty="0" smtClean="0"/>
              <a:t>Common understanding and Recommendation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32034" y="1315466"/>
            <a:ext cx="8682984" cy="5055483"/>
          </a:xfrm>
          <a:ln>
            <a:solidFill>
              <a:srgbClr val="3366FF"/>
            </a:solidFill>
          </a:ln>
        </p:spPr>
        <p:txBody>
          <a:bodyPr>
            <a:normAutofit fontScale="70000" lnSpcReduction="20000"/>
          </a:bodyPr>
          <a:lstStyle/>
          <a:p>
            <a:r>
              <a:rPr lang="en-US" altLang="ja-JP" dirty="0" smtClean="0"/>
              <a:t>Observation</a:t>
            </a:r>
          </a:p>
          <a:p>
            <a:pPr lvl="1"/>
            <a:r>
              <a:rPr lang="en-US" altLang="ja-JP" dirty="0" smtClean="0"/>
              <a:t>Challenging operational margin in accelerator operation to be reliable enough for sufficient availability for physics run.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Our Strategy Proposed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Provide two major guidelines </a:t>
            </a:r>
          </a:p>
          <a:p>
            <a:pPr lvl="2"/>
            <a:r>
              <a:rPr lang="en-US" altLang="ja-JP" u="sng" dirty="0" smtClean="0"/>
              <a:t>R&amp;D milestone: </a:t>
            </a:r>
            <a:r>
              <a:rPr lang="en-US" altLang="ja-JP" dirty="0" smtClean="0">
                <a:solidFill>
                  <a:srgbClr val="3366FF"/>
                </a:solidFill>
              </a:rPr>
              <a:t>35 MV/</a:t>
            </a:r>
            <a:r>
              <a:rPr lang="en-US" altLang="ja-JP" dirty="0" err="1" smtClean="0">
                <a:solidFill>
                  <a:srgbClr val="3366FF"/>
                </a:solidFill>
              </a:rPr>
              <a:t>m</a:t>
            </a:r>
            <a:r>
              <a:rPr lang="en-US" altLang="ja-JP" dirty="0" smtClean="0">
                <a:solidFill>
                  <a:srgbClr val="3366FF"/>
                </a:solidFill>
              </a:rPr>
              <a:t> with </a:t>
            </a:r>
            <a:r>
              <a:rPr lang="en-US" altLang="ja-JP" dirty="0" smtClean="0">
                <a:solidFill>
                  <a:srgbClr val="3366FF"/>
                </a:solidFill>
              </a:rPr>
              <a:t>90 % yield (eq. &gt; 38 MV/</a:t>
            </a:r>
            <a:r>
              <a:rPr lang="en-US" altLang="ja-JP" dirty="0" err="1" smtClean="0">
                <a:solidFill>
                  <a:srgbClr val="3366FF"/>
                </a:solidFill>
              </a:rPr>
              <a:t>m</a:t>
            </a:r>
            <a:r>
              <a:rPr lang="en-US" altLang="ja-JP" dirty="0" smtClean="0">
                <a:solidFill>
                  <a:srgbClr val="3366FF"/>
                </a:solidFill>
              </a:rPr>
              <a:t> on average) </a:t>
            </a:r>
            <a:r>
              <a:rPr lang="en-US" altLang="ja-JP" dirty="0" smtClean="0"/>
              <a:t>, including 2</a:t>
            </a:r>
            <a:r>
              <a:rPr lang="en-US" altLang="ja-JP" baseline="30000" dirty="0" smtClean="0"/>
              <a:t>nd</a:t>
            </a:r>
            <a:r>
              <a:rPr lang="en-US" altLang="ja-JP" dirty="0" smtClean="0"/>
              <a:t> pass, </a:t>
            </a:r>
          </a:p>
          <a:p>
            <a:pPr lvl="2"/>
            <a:r>
              <a:rPr lang="en-US" altLang="ja-JP" u="sng" dirty="0" smtClean="0">
                <a:solidFill>
                  <a:srgbClr val="000000"/>
                </a:solidFill>
              </a:rPr>
              <a:t>ILC ML Cavity specification: </a:t>
            </a:r>
            <a:r>
              <a:rPr lang="en-US" altLang="ja-JP" dirty="0" smtClean="0">
                <a:solidFill>
                  <a:srgbClr val="3366FF"/>
                </a:solidFill>
              </a:rPr>
              <a:t>35 MV/</a:t>
            </a:r>
            <a:r>
              <a:rPr lang="en-US" altLang="ja-JP" dirty="0" err="1" smtClean="0">
                <a:solidFill>
                  <a:srgbClr val="3366FF"/>
                </a:solidFill>
              </a:rPr>
              <a:t>m</a:t>
            </a:r>
            <a:r>
              <a:rPr lang="en-US" altLang="ja-JP" dirty="0" smtClean="0">
                <a:solidFill>
                  <a:srgbClr val="3366FF"/>
                </a:solidFill>
              </a:rPr>
              <a:t> </a:t>
            </a:r>
            <a:r>
              <a:rPr lang="en-US" altLang="ja-JP" dirty="0" smtClean="0">
                <a:solidFill>
                  <a:srgbClr val="3366FF"/>
                </a:solidFill>
              </a:rPr>
              <a:t>on average with spread</a:t>
            </a:r>
            <a:r>
              <a:rPr lang="en-US" altLang="ja-JP" dirty="0" smtClean="0"/>
              <a:t>, </a:t>
            </a:r>
            <a:r>
              <a:rPr lang="en-US" altLang="ja-JP" dirty="0" smtClean="0"/>
              <a:t> </a:t>
            </a:r>
          </a:p>
          <a:p>
            <a:pPr lvl="1"/>
            <a:r>
              <a:rPr lang="en-US" altLang="ja-JP" dirty="0" smtClean="0"/>
              <a:t>Make </a:t>
            </a:r>
            <a:r>
              <a:rPr lang="en-US" altLang="ja-JP" dirty="0" smtClean="0"/>
              <a:t>our best effort with forward looking position to realize the accelerator operational gradient to be </a:t>
            </a:r>
            <a:r>
              <a:rPr lang="en-US" altLang="ja-JP" dirty="0" smtClean="0">
                <a:solidFill>
                  <a:srgbClr val="FF0000"/>
                </a:solidFill>
              </a:rPr>
              <a:t>31.5 MV/</a:t>
            </a:r>
            <a:r>
              <a:rPr lang="en-US" altLang="ja-JP" dirty="0" err="1" smtClean="0">
                <a:solidFill>
                  <a:srgbClr val="FF0000"/>
                </a:solidFill>
              </a:rPr>
              <a:t>m</a:t>
            </a:r>
            <a:r>
              <a:rPr lang="en-US" altLang="ja-JP" dirty="0" smtClean="0"/>
              <a:t>, </a:t>
            </a:r>
            <a:r>
              <a:rPr lang="en-US" altLang="ja-JP" dirty="0" smtClean="0">
                <a:solidFill>
                  <a:srgbClr val="3366FF"/>
                </a:solidFill>
              </a:rPr>
              <a:t>on average with reasonable gradient spread (&lt; ~  +/-20 %</a:t>
            </a:r>
            <a:r>
              <a:rPr lang="en-US" altLang="ja-JP" dirty="0" smtClean="0">
                <a:solidFill>
                  <a:srgbClr val="3366FF"/>
                </a:solidFill>
              </a:rPr>
              <a:t>)</a:t>
            </a:r>
            <a:r>
              <a:rPr lang="en-US" altLang="ja-JP" dirty="0" smtClean="0"/>
              <a:t>. We require an additional HLRF power of 10 %.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Keep cost containment </a:t>
            </a:r>
            <a:r>
              <a:rPr lang="en-US" altLang="ja-JP" dirty="0" smtClean="0"/>
              <a:t>concept, and prepare </a:t>
            </a:r>
            <a:r>
              <a:rPr lang="en-US" altLang="ja-JP" dirty="0" smtClean="0"/>
              <a:t>for the industrialization including cost and quality control. </a:t>
            </a:r>
          </a:p>
          <a:p>
            <a:pPr lvl="1"/>
            <a:r>
              <a:rPr lang="en-US" altLang="ja-JP" dirty="0" smtClean="0"/>
              <a:t>Ask physics/detector groups to share our observation and forward looking strategy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BAW1 Summary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6553200" y="6370949"/>
            <a:ext cx="2133600" cy="365125"/>
          </a:xfrm>
        </p:spPr>
        <p:txBody>
          <a:bodyPr/>
          <a:lstStyle/>
          <a:p>
            <a:fld id="{C2705F64-2F62-1441-B8C2-4C4BD0CB1C05}" type="slidenum">
              <a:rPr lang="ja-JP" altLang="en-US" smtClean="0"/>
              <a:pPr/>
              <a:t>31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Acknowledgment</a:t>
            </a:r>
            <a:br>
              <a:rPr lang="en-US" altLang="ja-JP" dirty="0" smtClean="0"/>
            </a:br>
            <a:r>
              <a:rPr lang="en-US" altLang="ja-JP" sz="3111" dirty="0" smtClean="0">
                <a:solidFill>
                  <a:srgbClr val="008000"/>
                </a:solidFill>
              </a:rPr>
              <a:t>on behalf of ILC-GDE Project Managers</a:t>
            </a:r>
            <a:endParaRPr lang="ja-JP" altLang="en-US" dirty="0">
              <a:solidFill>
                <a:srgbClr val="008000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ja-JP" dirty="0" smtClean="0"/>
              <a:t>Many thanks for all participants at KEK and through </a:t>
            </a:r>
            <a:r>
              <a:rPr lang="en-US" altLang="ja-JP" dirty="0" err="1" smtClean="0"/>
              <a:t>webex</a:t>
            </a:r>
            <a:r>
              <a:rPr lang="en-US" altLang="ja-JP" dirty="0" smtClean="0"/>
              <a:t>.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We would thank the </a:t>
            </a:r>
            <a:r>
              <a:rPr lang="en-US" altLang="ja-JP" dirty="0" smtClean="0">
                <a:solidFill>
                  <a:srgbClr val="FF0000"/>
                </a:solidFill>
              </a:rPr>
              <a:t>LOC</a:t>
            </a:r>
            <a:r>
              <a:rPr lang="en-US" altLang="ja-JP" dirty="0" smtClean="0"/>
              <a:t> led by </a:t>
            </a:r>
            <a:r>
              <a:rPr lang="en-US" altLang="ja-JP" dirty="0" err="1" smtClean="0">
                <a:solidFill>
                  <a:srgbClr val="3366FF"/>
                </a:solidFill>
              </a:rPr>
              <a:t>Seiya</a:t>
            </a:r>
            <a:r>
              <a:rPr lang="en-US" altLang="ja-JP" dirty="0" smtClean="0">
                <a:solidFill>
                  <a:srgbClr val="3366FF"/>
                </a:solidFill>
              </a:rPr>
              <a:t> Yamaguchi </a:t>
            </a:r>
            <a:r>
              <a:rPr lang="en-US" altLang="ja-JP" dirty="0" smtClean="0"/>
              <a:t>and organized by </a:t>
            </a:r>
            <a:r>
              <a:rPr lang="en-US" altLang="ja-JP" dirty="0" smtClean="0">
                <a:solidFill>
                  <a:srgbClr val="3366FF"/>
                </a:solidFill>
              </a:rPr>
              <a:t>Tetsuo </a:t>
            </a:r>
            <a:r>
              <a:rPr lang="en-US" altLang="ja-JP" dirty="0" err="1" smtClean="0">
                <a:solidFill>
                  <a:srgbClr val="3366FF"/>
                </a:solidFill>
              </a:rPr>
              <a:t>Shidara</a:t>
            </a:r>
            <a:r>
              <a:rPr lang="en-US" altLang="ja-JP" dirty="0" smtClean="0">
                <a:solidFill>
                  <a:srgbClr val="3366FF"/>
                </a:solidFill>
              </a:rPr>
              <a:t>, </a:t>
            </a:r>
            <a:r>
              <a:rPr lang="en-US" altLang="ja-JP" dirty="0" err="1" smtClean="0">
                <a:solidFill>
                  <a:srgbClr val="3366FF"/>
                </a:solidFill>
              </a:rPr>
              <a:t>Tomiko</a:t>
            </a:r>
            <a:r>
              <a:rPr lang="en-US" altLang="ja-JP" dirty="0" smtClean="0">
                <a:solidFill>
                  <a:srgbClr val="3366FF"/>
                </a:solidFill>
              </a:rPr>
              <a:t> </a:t>
            </a:r>
            <a:r>
              <a:rPr lang="en-US" altLang="ja-JP" dirty="0" err="1" smtClean="0">
                <a:solidFill>
                  <a:srgbClr val="3366FF"/>
                </a:solidFill>
              </a:rPr>
              <a:t>Shirakata</a:t>
            </a:r>
            <a:r>
              <a:rPr lang="en-US" altLang="ja-JP" dirty="0" smtClean="0">
                <a:solidFill>
                  <a:srgbClr val="3366FF"/>
                </a:solidFill>
              </a:rPr>
              <a:t>, Kazuko </a:t>
            </a:r>
            <a:r>
              <a:rPr lang="en-US" altLang="ja-JP" dirty="0" err="1" smtClean="0">
                <a:solidFill>
                  <a:srgbClr val="3366FF"/>
                </a:solidFill>
              </a:rPr>
              <a:t>Toyomura</a:t>
            </a:r>
            <a:r>
              <a:rPr lang="en-US" altLang="ja-JP" dirty="0" smtClean="0">
                <a:solidFill>
                  <a:srgbClr val="3366FF"/>
                </a:solidFill>
              </a:rPr>
              <a:t>, Nobuko Kobayashi, Kazuko Nagai, Emiko </a:t>
            </a:r>
            <a:r>
              <a:rPr lang="en-US" altLang="ja-JP" dirty="0" err="1" smtClean="0">
                <a:solidFill>
                  <a:srgbClr val="3366FF"/>
                </a:solidFill>
              </a:rPr>
              <a:t>Kotaki</a:t>
            </a:r>
            <a:r>
              <a:rPr lang="en-US" altLang="ja-JP" dirty="0" smtClean="0">
                <a:solidFill>
                  <a:srgbClr val="3366FF"/>
                </a:solidFill>
              </a:rPr>
              <a:t>, H. </a:t>
            </a:r>
            <a:r>
              <a:rPr lang="en-US" altLang="ja-JP" dirty="0" err="1" smtClean="0">
                <a:solidFill>
                  <a:srgbClr val="3366FF"/>
                </a:solidFill>
              </a:rPr>
              <a:t>Hayano</a:t>
            </a:r>
            <a:r>
              <a:rPr lang="en-US" altLang="ja-JP" dirty="0" smtClean="0">
                <a:solidFill>
                  <a:srgbClr val="3366FF"/>
                </a:solidFill>
              </a:rPr>
              <a:t>, Takayuki Saeki, and Araki Sake, </a:t>
            </a:r>
            <a:r>
              <a:rPr lang="en-US" altLang="ja-JP" dirty="0" smtClean="0"/>
              <a:t>for their much effort to bring the BAW1 successfully carried out.  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BAW1 Summary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32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backup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33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 New Roman" charset="0"/>
                <a:ea typeface="ＭＳ Ｐゴシック" charset="-128"/>
                <a:cs typeface="ＭＳ Ｐゴシック" charset="-128"/>
              </a:rPr>
              <a:t>BAW1 Summary </a:t>
            </a:r>
            <a:endParaRPr lang="en-US" altLang="ja-JP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5603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FFEF05A-D07D-864C-AF21-5A580DD5A8AD}" type="slidenum">
              <a:rPr lang="en-US" altLang="ja-JP"/>
              <a:pPr/>
              <a:t>34</a:t>
            </a:fld>
            <a:endParaRPr lang="en-US" altLang="ja-JP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79388" y="350838"/>
            <a:ext cx="8964612" cy="329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4800">
                <a:latin typeface="Arial" charset="0"/>
              </a:rPr>
              <a:t>Higher Gradient Operation with</a:t>
            </a:r>
            <a:r>
              <a:rPr lang="en-US" altLang="ja-JP" sz="4800"/>
              <a:t> </a:t>
            </a:r>
          </a:p>
          <a:p>
            <a:r>
              <a:rPr lang="en-US" altLang="ja-JP" sz="4800">
                <a:latin typeface="Arial" charset="0"/>
              </a:rPr>
              <a:t>Better Electric Power Efficiency</a:t>
            </a:r>
          </a:p>
          <a:p>
            <a:r>
              <a:rPr lang="en-US" altLang="ja-JP" sz="4800">
                <a:latin typeface="Arial" charset="0"/>
              </a:rPr>
              <a:t>      Small Tuning Range </a:t>
            </a:r>
          </a:p>
          <a:p>
            <a:r>
              <a:rPr lang="en-US" altLang="ja-JP" sz="4800">
                <a:latin typeface="Arial" charset="0"/>
              </a:rPr>
              <a:t>        &amp; Less DLD Effect </a:t>
            </a:r>
          </a:p>
          <a:p>
            <a:endParaRPr lang="en-US" altLang="ja-JP">
              <a:latin typeface="Arial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179388" y="404813"/>
            <a:ext cx="8785225" cy="28797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606" name="AutoShape 6"/>
          <p:cNvSpPr>
            <a:spLocks noChangeArrowheads="1"/>
          </p:cNvSpPr>
          <p:nvPr/>
        </p:nvSpPr>
        <p:spPr bwMode="auto">
          <a:xfrm>
            <a:off x="4211638" y="3284538"/>
            <a:ext cx="431800" cy="1079500"/>
          </a:xfrm>
          <a:prstGeom prst="downArrow">
            <a:avLst>
              <a:gd name="adj1" fmla="val 50000"/>
              <a:gd name="adj2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1763713" y="4321175"/>
            <a:ext cx="547211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4800">
                <a:latin typeface="Arial" charset="0"/>
              </a:rPr>
              <a:t>    Cavity Grouping</a:t>
            </a:r>
          </a:p>
          <a:p>
            <a:r>
              <a:rPr lang="en-US" altLang="ja-JP" sz="4800">
                <a:latin typeface="Arial" charset="0"/>
              </a:rPr>
              <a:t>with Over-Coupling</a:t>
            </a: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1619250" y="4365625"/>
            <a:ext cx="5689600" cy="15843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日付プレースホルダ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フッター プレースホルダ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 New Roman" charset="0"/>
                <a:ea typeface="ＭＳ Ｐゴシック" charset="-128"/>
                <a:cs typeface="ＭＳ Ｐゴシック" charset="-128"/>
              </a:rPr>
              <a:t>BAW1 Summary </a:t>
            </a:r>
            <a:endParaRPr lang="en-US" altLang="ja-JP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6627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B0DE881A-5111-2142-B3CB-F7C403932592}" type="slidenum">
              <a:rPr lang="en-US" altLang="ja-JP"/>
              <a:pPr/>
              <a:t>35</a:t>
            </a:fld>
            <a:endParaRPr lang="en-US" altLang="ja-JP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22275"/>
            <a:ext cx="8218488" cy="1493838"/>
          </a:xfrm>
        </p:spPr>
        <p:txBody>
          <a:bodyPr/>
          <a:lstStyle/>
          <a:p>
            <a:pPr eaLnBrk="1" hangingPunct="1"/>
            <a:r>
              <a:rPr lang="en-US" altLang="ja-JP">
                <a:solidFill>
                  <a:srgbClr val="0000FF"/>
                </a:solidFill>
              </a:rPr>
              <a:t>How should we do </a:t>
            </a:r>
            <a:br>
              <a:rPr lang="en-US" altLang="ja-JP">
                <a:solidFill>
                  <a:srgbClr val="0000FF"/>
                </a:solidFill>
              </a:rPr>
            </a:br>
            <a:r>
              <a:rPr lang="en-US" altLang="ja-JP">
                <a:solidFill>
                  <a:srgbClr val="0000FF"/>
                </a:solidFill>
              </a:rPr>
              <a:t>for Degraded Cavity ?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611188" y="3452813"/>
            <a:ext cx="828198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4000">
                <a:latin typeface="Arial" charset="0"/>
              </a:rPr>
              <a:t>     To Save other Good Cavities,</a:t>
            </a:r>
          </a:p>
          <a:p>
            <a:r>
              <a:rPr lang="en-US" altLang="ja-JP" sz="4000">
                <a:latin typeface="Arial" charset="0"/>
              </a:rPr>
              <a:t>              We should have </a:t>
            </a:r>
          </a:p>
          <a:p>
            <a:r>
              <a:rPr lang="en-US" altLang="ja-JP" sz="4000">
                <a:latin typeface="Arial" charset="0"/>
              </a:rPr>
              <a:t>Tunability for RF Power &amp; Coupling.</a:t>
            </a:r>
          </a:p>
        </p:txBody>
      </p:sp>
      <p:sp>
        <p:nvSpPr>
          <p:cNvPr id="26630" name="AutoShape 6"/>
          <p:cNvSpPr>
            <a:spLocks noChangeArrowheads="1"/>
          </p:cNvSpPr>
          <p:nvPr/>
        </p:nvSpPr>
        <p:spPr bwMode="auto">
          <a:xfrm>
            <a:off x="4284663" y="2205038"/>
            <a:ext cx="431800" cy="1152525"/>
          </a:xfrm>
          <a:prstGeom prst="downArrow">
            <a:avLst>
              <a:gd name="adj1" fmla="val 50000"/>
              <a:gd name="adj2" fmla="val 66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フッター プレースホルダ 3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 New Roman" charset="0"/>
                <a:ea typeface="ＭＳ Ｐゴシック" charset="-128"/>
                <a:cs typeface="ＭＳ Ｐゴシック" charset="-128"/>
              </a:rPr>
              <a:t>BAW1 Summary </a:t>
            </a:r>
            <a:endParaRPr lang="en-US" altLang="ja-JP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5363" name="スライド番号プレースホルダ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1259F4D-EB93-D64D-996D-5B9FE0581685}" type="slidenum">
              <a:rPr lang="en-US" altLang="ja-JP"/>
              <a:pPr/>
              <a:t>36</a:t>
            </a:fld>
            <a:endParaRPr lang="en-US" altLang="ja-JP"/>
          </a:p>
        </p:txBody>
      </p:sp>
      <p:sp>
        <p:nvSpPr>
          <p:cNvPr id="15364" name="Line 4"/>
          <p:cNvSpPr>
            <a:spLocks noChangeShapeType="1"/>
          </p:cNvSpPr>
          <p:nvPr/>
        </p:nvSpPr>
        <p:spPr bwMode="auto">
          <a:xfrm flipV="1">
            <a:off x="250825" y="1700213"/>
            <a:ext cx="0" cy="4608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365" name="Line 5"/>
          <p:cNvSpPr>
            <a:spLocks noChangeShapeType="1"/>
          </p:cNvSpPr>
          <p:nvPr/>
        </p:nvSpPr>
        <p:spPr bwMode="auto">
          <a:xfrm>
            <a:off x="250825" y="6308725"/>
            <a:ext cx="7561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366" name="Line 7"/>
          <p:cNvSpPr>
            <a:spLocks noChangeShapeType="1"/>
          </p:cNvSpPr>
          <p:nvPr/>
        </p:nvSpPr>
        <p:spPr bwMode="auto">
          <a:xfrm>
            <a:off x="2051050" y="2708275"/>
            <a:ext cx="352901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367" name="Arc 8"/>
          <p:cNvSpPr>
            <a:spLocks/>
          </p:cNvSpPr>
          <p:nvPr/>
        </p:nvSpPr>
        <p:spPr bwMode="auto">
          <a:xfrm flipH="1">
            <a:off x="250825" y="2720975"/>
            <a:ext cx="3384550" cy="8274050"/>
          </a:xfrm>
          <a:custGeom>
            <a:avLst/>
            <a:gdLst>
              <a:gd name="T0" fmla="*/ 290961064 w 18519"/>
              <a:gd name="T1" fmla="*/ 0 h 19766"/>
              <a:gd name="T2" fmla="*/ 618563489 w 18519"/>
              <a:gd name="T3" fmla="*/ 1515529838 h 19766"/>
              <a:gd name="T4" fmla="*/ 0 w 18519"/>
              <a:gd name="T5" fmla="*/ 2147483647 h 19766"/>
              <a:gd name="T6" fmla="*/ 0 60000 65536"/>
              <a:gd name="T7" fmla="*/ 0 60000 65536"/>
              <a:gd name="T8" fmla="*/ 0 60000 65536"/>
              <a:gd name="T9" fmla="*/ 0 w 18519"/>
              <a:gd name="T10" fmla="*/ 0 h 19766"/>
              <a:gd name="T11" fmla="*/ 18519 w 18519"/>
              <a:gd name="T12" fmla="*/ 19766 h 1976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519" h="19766" fill="none" extrusionOk="0">
                <a:moveTo>
                  <a:pt x="8710" y="0"/>
                </a:moveTo>
                <a:cubicBezTo>
                  <a:pt x="12795" y="1800"/>
                  <a:pt x="16222" y="4821"/>
                  <a:pt x="18519" y="8648"/>
                </a:cubicBezTo>
              </a:path>
              <a:path w="18519" h="19766" stroke="0" extrusionOk="0">
                <a:moveTo>
                  <a:pt x="8710" y="0"/>
                </a:moveTo>
                <a:cubicBezTo>
                  <a:pt x="12795" y="1800"/>
                  <a:pt x="16222" y="4821"/>
                  <a:pt x="18519" y="8648"/>
                </a:cubicBezTo>
                <a:lnTo>
                  <a:pt x="0" y="19766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368" name="Arc 9"/>
          <p:cNvSpPr>
            <a:spLocks/>
          </p:cNvSpPr>
          <p:nvPr/>
        </p:nvSpPr>
        <p:spPr bwMode="auto">
          <a:xfrm flipH="1" flipV="1">
            <a:off x="5580063" y="1916113"/>
            <a:ext cx="6408737" cy="2735262"/>
          </a:xfrm>
          <a:custGeom>
            <a:avLst/>
            <a:gdLst>
              <a:gd name="T0" fmla="*/ 1227524301 w 21038"/>
              <a:gd name="T1" fmla="*/ 0 h 17075"/>
              <a:gd name="T2" fmla="*/ 1952272131 w 21038"/>
              <a:gd name="T3" fmla="*/ 312604261 h 17075"/>
              <a:gd name="T4" fmla="*/ 0 w 21038"/>
              <a:gd name="T5" fmla="*/ 438164423 h 17075"/>
              <a:gd name="T6" fmla="*/ 0 60000 65536"/>
              <a:gd name="T7" fmla="*/ 0 60000 65536"/>
              <a:gd name="T8" fmla="*/ 0 60000 65536"/>
              <a:gd name="T9" fmla="*/ 0 w 21038"/>
              <a:gd name="T10" fmla="*/ 0 h 17075"/>
              <a:gd name="T11" fmla="*/ 21038 w 21038"/>
              <a:gd name="T12" fmla="*/ 17075 h 1707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038" h="17075" fill="none" extrusionOk="0">
                <a:moveTo>
                  <a:pt x="13228" y="-1"/>
                </a:moveTo>
                <a:cubicBezTo>
                  <a:pt x="17155" y="3041"/>
                  <a:pt x="19913" y="7343"/>
                  <a:pt x="21038" y="12181"/>
                </a:cubicBezTo>
              </a:path>
              <a:path w="21038" h="17075" stroke="0" extrusionOk="0">
                <a:moveTo>
                  <a:pt x="13228" y="-1"/>
                </a:moveTo>
                <a:cubicBezTo>
                  <a:pt x="17155" y="3041"/>
                  <a:pt x="19913" y="7343"/>
                  <a:pt x="21038" y="12181"/>
                </a:cubicBezTo>
                <a:lnTo>
                  <a:pt x="0" y="17075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369" name="Line 10"/>
          <p:cNvSpPr>
            <a:spLocks noChangeShapeType="1"/>
          </p:cNvSpPr>
          <p:nvPr/>
        </p:nvSpPr>
        <p:spPr bwMode="auto">
          <a:xfrm>
            <a:off x="1403350" y="1989138"/>
            <a:ext cx="504031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370" name="Line 11"/>
          <p:cNvSpPr>
            <a:spLocks noChangeShapeType="1"/>
          </p:cNvSpPr>
          <p:nvPr/>
        </p:nvSpPr>
        <p:spPr bwMode="auto">
          <a:xfrm>
            <a:off x="1403350" y="2133600"/>
            <a:ext cx="7272338" cy="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371" name="Text Box 14"/>
          <p:cNvSpPr txBox="1">
            <a:spLocks noChangeArrowheads="1"/>
          </p:cNvSpPr>
          <p:nvPr/>
        </p:nvSpPr>
        <p:spPr bwMode="auto">
          <a:xfrm>
            <a:off x="3132138" y="1484313"/>
            <a:ext cx="2243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 b="1">
                <a:solidFill>
                  <a:srgbClr val="FF4343"/>
                </a:solidFill>
                <a:latin typeface="Arial" charset="0"/>
              </a:rPr>
              <a:t>Quench Gradient</a:t>
            </a:r>
          </a:p>
        </p:txBody>
      </p:sp>
      <p:sp>
        <p:nvSpPr>
          <p:cNvPr id="15372" name="Text Box 16"/>
          <p:cNvSpPr txBox="1">
            <a:spLocks noChangeArrowheads="1"/>
          </p:cNvSpPr>
          <p:nvPr/>
        </p:nvSpPr>
        <p:spPr bwMode="auto">
          <a:xfrm>
            <a:off x="6659563" y="1773238"/>
            <a:ext cx="22320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2000" b="1">
                <a:solidFill>
                  <a:srgbClr val="0000FF"/>
                </a:solidFill>
                <a:latin typeface="Arial" charset="0"/>
              </a:rPr>
              <a:t>Feed-back Limit</a:t>
            </a:r>
          </a:p>
          <a:p>
            <a:r>
              <a:rPr lang="en-US" altLang="ja-JP" sz="2000" b="1">
                <a:solidFill>
                  <a:srgbClr val="0000FF"/>
                </a:solidFill>
                <a:latin typeface="Arial" charset="0"/>
              </a:rPr>
              <a:t>( LLRF )</a:t>
            </a:r>
          </a:p>
        </p:txBody>
      </p:sp>
      <p:sp>
        <p:nvSpPr>
          <p:cNvPr id="15373" name="Text Box 17"/>
          <p:cNvSpPr txBox="1">
            <a:spLocks noChangeArrowheads="1"/>
          </p:cNvSpPr>
          <p:nvPr/>
        </p:nvSpPr>
        <p:spPr bwMode="auto">
          <a:xfrm>
            <a:off x="1979613" y="2205038"/>
            <a:ext cx="3240087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2000" b="1">
                <a:solidFill>
                  <a:srgbClr val="0000FF"/>
                </a:solidFill>
                <a:latin typeface="Arial" charset="0"/>
              </a:rPr>
              <a:t>V-Sum Feed-back Margin</a:t>
            </a:r>
          </a:p>
        </p:txBody>
      </p:sp>
      <p:sp>
        <p:nvSpPr>
          <p:cNvPr id="15374" name="Line 18"/>
          <p:cNvSpPr>
            <a:spLocks noChangeShapeType="1"/>
          </p:cNvSpPr>
          <p:nvPr/>
        </p:nvSpPr>
        <p:spPr bwMode="auto">
          <a:xfrm>
            <a:off x="5292725" y="2133600"/>
            <a:ext cx="0" cy="5762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375" name="Text Box 19"/>
          <p:cNvSpPr txBox="1">
            <a:spLocks noChangeArrowheads="1"/>
          </p:cNvSpPr>
          <p:nvPr/>
        </p:nvSpPr>
        <p:spPr bwMode="auto">
          <a:xfrm>
            <a:off x="7380288" y="5876925"/>
            <a:ext cx="935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2000" b="1">
                <a:latin typeface="Arial" charset="0"/>
              </a:rPr>
              <a:t>Time</a:t>
            </a:r>
          </a:p>
        </p:txBody>
      </p:sp>
      <p:sp>
        <p:nvSpPr>
          <p:cNvPr id="15376" name="Text Box 20"/>
          <p:cNvSpPr txBox="1">
            <a:spLocks noChangeArrowheads="1"/>
          </p:cNvSpPr>
          <p:nvPr/>
        </p:nvSpPr>
        <p:spPr bwMode="auto">
          <a:xfrm>
            <a:off x="250825" y="1412875"/>
            <a:ext cx="1227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 b="1">
                <a:latin typeface="Arial" charset="0"/>
              </a:rPr>
              <a:t>Gradient</a:t>
            </a:r>
          </a:p>
        </p:txBody>
      </p:sp>
      <p:sp>
        <p:nvSpPr>
          <p:cNvPr id="15377" name="Rectangle 21"/>
          <p:cNvSpPr>
            <a:spLocks noGrp="1" noChangeArrowheads="1"/>
          </p:cNvSpPr>
          <p:nvPr>
            <p:ph type="title"/>
          </p:nvPr>
        </p:nvSpPr>
        <p:spPr>
          <a:xfrm>
            <a:off x="611188" y="260350"/>
            <a:ext cx="8229600" cy="971550"/>
          </a:xfrm>
        </p:spPr>
        <p:txBody>
          <a:bodyPr/>
          <a:lstStyle/>
          <a:p>
            <a:pPr eaLnBrk="1" hangingPunct="1"/>
            <a:r>
              <a:rPr lang="en-US" altLang="ja-JP" sz="4800">
                <a:solidFill>
                  <a:srgbClr val="0066FF"/>
                </a:solidFill>
              </a:rPr>
              <a:t>Highest Gradient Operation</a:t>
            </a:r>
          </a:p>
        </p:txBody>
      </p:sp>
      <p:sp>
        <p:nvSpPr>
          <p:cNvPr id="15378" name="Text Box 22"/>
          <p:cNvSpPr txBox="1">
            <a:spLocks noChangeArrowheads="1"/>
          </p:cNvSpPr>
          <p:nvPr/>
        </p:nvSpPr>
        <p:spPr bwMode="auto">
          <a:xfrm>
            <a:off x="5508625" y="2276475"/>
            <a:ext cx="12239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ja-JP">
              <a:latin typeface="Arial" charset="0"/>
            </a:endParaRPr>
          </a:p>
        </p:txBody>
      </p:sp>
      <p:sp>
        <p:nvSpPr>
          <p:cNvPr id="15379" name="Text Box 23"/>
          <p:cNvSpPr txBox="1">
            <a:spLocks noChangeArrowheads="1"/>
          </p:cNvSpPr>
          <p:nvPr/>
        </p:nvSpPr>
        <p:spPr bwMode="auto">
          <a:xfrm>
            <a:off x="5435600" y="2205038"/>
            <a:ext cx="1208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 b="1">
                <a:solidFill>
                  <a:srgbClr val="FF4343"/>
                </a:solidFill>
                <a:latin typeface="Arial" charset="0"/>
              </a:rPr>
              <a:t>1 ~ 2 MV</a:t>
            </a:r>
          </a:p>
        </p:txBody>
      </p:sp>
      <p:sp>
        <p:nvSpPr>
          <p:cNvPr id="15380" name="Text Box 24"/>
          <p:cNvSpPr txBox="1">
            <a:spLocks noChangeArrowheads="1"/>
          </p:cNvSpPr>
          <p:nvPr/>
        </p:nvSpPr>
        <p:spPr bwMode="auto">
          <a:xfrm>
            <a:off x="971550" y="4365625"/>
            <a:ext cx="7704138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400" b="1">
                <a:latin typeface="Arial" charset="0"/>
              </a:rPr>
              <a:t>Lorentz Detuning Compensation Error</a:t>
            </a:r>
          </a:p>
          <a:p>
            <a:pPr>
              <a:spcBef>
                <a:spcPct val="50000"/>
              </a:spcBef>
            </a:pPr>
            <a:r>
              <a:rPr lang="en-US" altLang="ja-JP" sz="2400" b="1">
                <a:latin typeface="Arial" charset="0"/>
              </a:rPr>
              <a:t>Q</a:t>
            </a:r>
            <a:r>
              <a:rPr lang="en-US" altLang="ja-JP" sz="2400" b="1" baseline="-25000">
                <a:latin typeface="Arial" charset="0"/>
              </a:rPr>
              <a:t>L</a:t>
            </a:r>
            <a:r>
              <a:rPr lang="en-US" altLang="ja-JP" sz="2400" b="1">
                <a:latin typeface="Arial" charset="0"/>
              </a:rPr>
              <a:t> = 3x10</a:t>
            </a:r>
            <a:r>
              <a:rPr lang="en-US" altLang="ja-JP" sz="2400" b="1" baseline="30000">
                <a:latin typeface="Arial" charset="0"/>
              </a:rPr>
              <a:t>6</a:t>
            </a:r>
            <a:r>
              <a:rPr lang="en-US" altLang="ja-JP" sz="2400" b="1">
                <a:latin typeface="Arial" charset="0"/>
              </a:rPr>
              <a:t>, Δf = 50 Hz,  ψ = 13°</a:t>
            </a:r>
            <a:r>
              <a:rPr lang="ja-JP" altLang="en-US" sz="2400" b="1">
                <a:latin typeface="Arial" charset="0"/>
              </a:rPr>
              <a:t>ーー</a:t>
            </a:r>
            <a:r>
              <a:rPr lang="ja-JP" altLang="en-US" sz="2400" b="1">
                <a:latin typeface="Arial" charset="0"/>
                <a:sym typeface="Wingdings" charset="2"/>
              </a:rPr>
              <a:t></a:t>
            </a:r>
            <a:r>
              <a:rPr lang="ja-JP" altLang="en-US" sz="2400" b="1">
                <a:latin typeface="Arial" charset="0"/>
              </a:rPr>
              <a:t> </a:t>
            </a:r>
            <a:r>
              <a:rPr lang="en-US" altLang="ja-JP" sz="2400" b="1">
                <a:latin typeface="Arial" charset="0"/>
              </a:rPr>
              <a:t>ΔV = - 5 %</a:t>
            </a:r>
          </a:p>
          <a:p>
            <a:pPr>
              <a:spcBef>
                <a:spcPct val="50000"/>
              </a:spcBef>
            </a:pPr>
            <a:r>
              <a:rPr lang="en-US" altLang="ja-JP" sz="2000" b="1">
                <a:solidFill>
                  <a:srgbClr val="FF0000"/>
                </a:solidFill>
                <a:latin typeface="Arial" charset="0"/>
              </a:rPr>
              <a:t>QL =  2.0x10</a:t>
            </a:r>
            <a:r>
              <a:rPr lang="en-US" altLang="ja-JP" sz="2000" b="1" baseline="30000">
                <a:solidFill>
                  <a:srgbClr val="FF0000"/>
                </a:solidFill>
                <a:latin typeface="Arial" charset="0"/>
              </a:rPr>
              <a:t>6</a:t>
            </a:r>
            <a:r>
              <a:rPr lang="en-US" altLang="ja-JP" sz="2000" b="1">
                <a:solidFill>
                  <a:srgbClr val="FF0000"/>
                </a:solidFill>
                <a:latin typeface="Arial" charset="0"/>
              </a:rPr>
              <a:t>, Δf = 50 Hz,  ψ = 8.7°</a:t>
            </a:r>
            <a:r>
              <a:rPr lang="en-US" altLang="ja-JP" sz="2000" b="1">
                <a:solidFill>
                  <a:srgbClr val="FF0000"/>
                </a:solidFill>
                <a:latin typeface="Arial" charset="0"/>
                <a:sym typeface="Wingdings" charset="2"/>
              </a:rPr>
              <a:t></a:t>
            </a:r>
            <a:r>
              <a:rPr lang="en-US" altLang="ja-JP" sz="2000" b="1">
                <a:solidFill>
                  <a:srgbClr val="FF0000"/>
                </a:solidFill>
                <a:latin typeface="Arial" charset="0"/>
              </a:rPr>
              <a:t> ΔV = - 2.3 %</a:t>
            </a:r>
          </a:p>
        </p:txBody>
      </p:sp>
      <p:sp>
        <p:nvSpPr>
          <p:cNvPr id="15381" name="Line 25"/>
          <p:cNvSpPr>
            <a:spLocks noChangeShapeType="1"/>
          </p:cNvSpPr>
          <p:nvPr/>
        </p:nvSpPr>
        <p:spPr bwMode="auto">
          <a:xfrm>
            <a:off x="5867400" y="2708275"/>
            <a:ext cx="12255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382" name="Text Box 26"/>
          <p:cNvSpPr txBox="1">
            <a:spLocks noChangeArrowheads="1"/>
          </p:cNvSpPr>
          <p:nvPr/>
        </p:nvSpPr>
        <p:spPr bwMode="auto">
          <a:xfrm>
            <a:off x="7164388" y="2492375"/>
            <a:ext cx="1511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 b="1">
                <a:latin typeface="Arial" charset="0"/>
              </a:rPr>
              <a:t>Operating Gradient</a:t>
            </a:r>
          </a:p>
        </p:txBody>
      </p:sp>
      <p:sp>
        <p:nvSpPr>
          <p:cNvPr id="15383" name="Freeform 27"/>
          <p:cNvSpPr>
            <a:spLocks/>
          </p:cNvSpPr>
          <p:nvPr/>
        </p:nvSpPr>
        <p:spPr bwMode="auto">
          <a:xfrm>
            <a:off x="1692275" y="2770188"/>
            <a:ext cx="4032250" cy="371475"/>
          </a:xfrm>
          <a:custGeom>
            <a:avLst/>
            <a:gdLst>
              <a:gd name="T0" fmla="*/ 0 w 2540"/>
              <a:gd name="T1" fmla="*/ 371475 h 234"/>
              <a:gd name="T2" fmla="*/ 287337 w 2540"/>
              <a:gd name="T3" fmla="*/ 153988 h 234"/>
              <a:gd name="T4" fmla="*/ 647700 w 2540"/>
              <a:gd name="T5" fmla="*/ 11113 h 234"/>
              <a:gd name="T6" fmla="*/ 1223962 w 2540"/>
              <a:gd name="T7" fmla="*/ 82550 h 234"/>
              <a:gd name="T8" fmla="*/ 1727200 w 2540"/>
              <a:gd name="T9" fmla="*/ 153988 h 234"/>
              <a:gd name="T10" fmla="*/ 2735262 w 2540"/>
              <a:gd name="T11" fmla="*/ 298450 h 234"/>
              <a:gd name="T12" fmla="*/ 3527425 w 2540"/>
              <a:gd name="T13" fmla="*/ 298450 h 234"/>
              <a:gd name="T14" fmla="*/ 4032250 w 2540"/>
              <a:gd name="T15" fmla="*/ 227013 h 23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40"/>
              <a:gd name="T25" fmla="*/ 0 h 234"/>
              <a:gd name="T26" fmla="*/ 2540 w 2540"/>
              <a:gd name="T27" fmla="*/ 234 h 23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40" h="234">
                <a:moveTo>
                  <a:pt x="0" y="234"/>
                </a:moveTo>
                <a:cubicBezTo>
                  <a:pt x="56" y="184"/>
                  <a:pt x="113" y="135"/>
                  <a:pt x="181" y="97"/>
                </a:cubicBezTo>
                <a:cubicBezTo>
                  <a:pt x="249" y="59"/>
                  <a:pt x="310" y="14"/>
                  <a:pt x="408" y="7"/>
                </a:cubicBezTo>
                <a:cubicBezTo>
                  <a:pt x="506" y="0"/>
                  <a:pt x="658" y="37"/>
                  <a:pt x="771" y="52"/>
                </a:cubicBezTo>
                <a:cubicBezTo>
                  <a:pt x="884" y="67"/>
                  <a:pt x="929" y="74"/>
                  <a:pt x="1088" y="97"/>
                </a:cubicBezTo>
                <a:cubicBezTo>
                  <a:pt x="1247" y="120"/>
                  <a:pt x="1534" y="173"/>
                  <a:pt x="1723" y="188"/>
                </a:cubicBezTo>
                <a:cubicBezTo>
                  <a:pt x="1912" y="203"/>
                  <a:pt x="2086" y="195"/>
                  <a:pt x="2222" y="188"/>
                </a:cubicBezTo>
                <a:cubicBezTo>
                  <a:pt x="2358" y="181"/>
                  <a:pt x="2495" y="150"/>
                  <a:pt x="2540" y="143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384" name="Line 28"/>
          <p:cNvSpPr>
            <a:spLocks noChangeShapeType="1"/>
          </p:cNvSpPr>
          <p:nvPr/>
        </p:nvSpPr>
        <p:spPr bwMode="auto">
          <a:xfrm flipV="1">
            <a:off x="3203575" y="2997200"/>
            <a:ext cx="720725" cy="1368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14400"/>
            <a:ext cx="8070850" cy="49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/>
              <a:t>Ideally, all cavities reach their respective quench limits at the same forward power</a:t>
            </a:r>
          </a:p>
        </p:txBody>
      </p:sp>
      <p:sp>
        <p:nvSpPr>
          <p:cNvPr id="36868" name="TextBox 26"/>
          <p:cNvSpPr txBox="1">
            <a:spLocks noChangeArrowheads="1"/>
          </p:cNvSpPr>
          <p:nvPr/>
        </p:nvSpPr>
        <p:spPr bwMode="auto">
          <a:xfrm>
            <a:off x="4552950" y="1400175"/>
            <a:ext cx="1362075" cy="30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1400" b="1"/>
              <a:t>25.7 MV/m</a:t>
            </a:r>
          </a:p>
        </p:txBody>
      </p:sp>
      <p:sp>
        <p:nvSpPr>
          <p:cNvPr id="36869" name="TextBox 27"/>
          <p:cNvSpPr txBox="1">
            <a:spLocks noChangeArrowheads="1"/>
          </p:cNvSpPr>
          <p:nvPr/>
        </p:nvSpPr>
        <p:spPr bwMode="auto">
          <a:xfrm>
            <a:off x="6069013" y="1389063"/>
            <a:ext cx="13604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1400" b="1"/>
              <a:t>28.5 MV/m</a:t>
            </a:r>
          </a:p>
        </p:txBody>
      </p:sp>
      <p:sp>
        <p:nvSpPr>
          <p:cNvPr id="36870" name="TextBox 28"/>
          <p:cNvSpPr txBox="1">
            <a:spLocks noChangeArrowheads="1"/>
          </p:cNvSpPr>
          <p:nvPr/>
        </p:nvSpPr>
        <p:spPr bwMode="auto">
          <a:xfrm>
            <a:off x="1109663" y="1054100"/>
            <a:ext cx="2995612" cy="3381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600"/>
              <a:t>4.6 MW klystron power (est.)</a:t>
            </a:r>
          </a:p>
        </p:txBody>
      </p:sp>
      <p:sp>
        <p:nvSpPr>
          <p:cNvPr id="36871" name="TextBox 29"/>
          <p:cNvSpPr txBox="1">
            <a:spLocks noChangeArrowheads="1"/>
          </p:cNvSpPr>
          <p:nvPr/>
        </p:nvSpPr>
        <p:spPr bwMode="auto">
          <a:xfrm>
            <a:off x="4392613" y="1042988"/>
            <a:ext cx="3046412" cy="3397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600"/>
              <a:t>5.5 MW klystron power (est.)</a:t>
            </a:r>
          </a:p>
        </p:txBody>
      </p:sp>
      <p:sp>
        <p:nvSpPr>
          <p:cNvPr id="36872" name="TextBox 24"/>
          <p:cNvSpPr txBox="1">
            <a:spLocks noChangeArrowheads="1"/>
          </p:cNvSpPr>
          <p:nvPr/>
        </p:nvSpPr>
        <p:spPr bwMode="auto">
          <a:xfrm>
            <a:off x="1254125" y="1420813"/>
            <a:ext cx="1360488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1400" b="1"/>
              <a:t>23.0 MV/m</a:t>
            </a:r>
          </a:p>
        </p:txBody>
      </p:sp>
      <p:sp>
        <p:nvSpPr>
          <p:cNvPr id="36873" name="TextBox 25"/>
          <p:cNvSpPr txBox="1">
            <a:spLocks noChangeArrowheads="1"/>
          </p:cNvSpPr>
          <p:nvPr/>
        </p:nvSpPr>
        <p:spPr bwMode="auto">
          <a:xfrm>
            <a:off x="2854325" y="1411288"/>
            <a:ext cx="1360488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1400" b="1"/>
              <a:t>26.1 MV/m</a:t>
            </a:r>
          </a:p>
        </p:txBody>
      </p:sp>
      <p:sp>
        <p:nvSpPr>
          <p:cNvPr id="36874" name="Oval 14"/>
          <p:cNvSpPr>
            <a:spLocks noChangeArrowheads="1"/>
          </p:cNvSpPr>
          <p:nvPr/>
        </p:nvSpPr>
        <p:spPr bwMode="auto">
          <a:xfrm>
            <a:off x="801688" y="3341688"/>
            <a:ext cx="1989137" cy="363537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6875" name="Oval 36"/>
          <p:cNvSpPr>
            <a:spLocks noChangeArrowheads="1"/>
          </p:cNvSpPr>
          <p:nvPr/>
        </p:nvSpPr>
        <p:spPr bwMode="auto">
          <a:xfrm>
            <a:off x="4394200" y="2017713"/>
            <a:ext cx="376238" cy="377825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>
              <a:solidFill>
                <a:srgbClr val="800000"/>
              </a:solidFill>
            </a:endParaRPr>
          </a:p>
        </p:txBody>
      </p:sp>
      <p:sp>
        <p:nvSpPr>
          <p:cNvPr id="36876" name="TextBox 29"/>
          <p:cNvSpPr txBox="1">
            <a:spLocks noChangeArrowheads="1"/>
          </p:cNvSpPr>
          <p:nvPr/>
        </p:nvSpPr>
        <p:spPr bwMode="auto">
          <a:xfrm>
            <a:off x="2336800" y="1865313"/>
            <a:ext cx="1828800" cy="600075"/>
          </a:xfrm>
          <a:prstGeom prst="rect">
            <a:avLst/>
          </a:prstGeom>
          <a:solidFill>
            <a:srgbClr val="E2E40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100"/>
              <a:t>ACC6 C2 will quench first (artifact of RF distribution forward power ratios)</a:t>
            </a:r>
          </a:p>
        </p:txBody>
      </p:sp>
      <p:sp>
        <p:nvSpPr>
          <p:cNvPr id="36877" name="TextBox 14"/>
          <p:cNvSpPr txBox="1">
            <a:spLocks noChangeArrowheads="1"/>
          </p:cNvSpPr>
          <p:nvPr/>
        </p:nvSpPr>
        <p:spPr bwMode="auto">
          <a:xfrm>
            <a:off x="457200" y="58674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1800">
                <a:solidFill>
                  <a:srgbClr val="0000FF"/>
                </a:solidFill>
              </a:rPr>
              <a:t>Reality: errors in power ratios due to manufacturing tolerances of rf attenuators</a:t>
            </a:r>
          </a:p>
          <a:p>
            <a:r>
              <a:rPr lang="en-US" altLang="ja-JP" sz="1800">
                <a:solidFill>
                  <a:srgbClr val="0000FF"/>
                </a:solidFill>
              </a:rPr>
              <a:t>(In this case: tolerances are of the order +/-0.1dB)</a:t>
            </a:r>
          </a:p>
        </p:txBody>
      </p:sp>
      <p:sp useBgFill="1">
        <p:nvSpPr>
          <p:cNvPr id="36878" name="TextBox 27"/>
          <p:cNvSpPr txBox="1">
            <a:spLocks noChangeArrowheads="1"/>
          </p:cNvSpPr>
          <p:nvPr/>
        </p:nvSpPr>
        <p:spPr bwMode="auto">
          <a:xfrm>
            <a:off x="6096000" y="4724400"/>
            <a:ext cx="1058863" cy="4619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200" b="1"/>
              <a:t>Avg Emax:</a:t>
            </a:r>
          </a:p>
          <a:p>
            <a:pPr algn="ctr"/>
            <a:r>
              <a:rPr lang="en-US" altLang="ja-JP" sz="1200" b="1"/>
              <a:t>31.4 MV/m</a:t>
            </a:r>
          </a:p>
        </p:txBody>
      </p:sp>
      <p:sp useBgFill="1">
        <p:nvSpPr>
          <p:cNvPr id="36879" name="TextBox 27"/>
          <p:cNvSpPr txBox="1">
            <a:spLocks noChangeArrowheads="1"/>
          </p:cNvSpPr>
          <p:nvPr/>
        </p:nvSpPr>
        <p:spPr bwMode="auto">
          <a:xfrm>
            <a:off x="4521200" y="4719638"/>
            <a:ext cx="1057275" cy="461962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200" b="1"/>
              <a:t>Avg Emax:</a:t>
            </a:r>
          </a:p>
          <a:p>
            <a:pPr algn="ctr"/>
            <a:r>
              <a:rPr lang="en-US" altLang="ja-JP" sz="1200" b="1"/>
              <a:t>28.6 MV/m</a:t>
            </a:r>
          </a:p>
        </p:txBody>
      </p:sp>
      <p:sp useBgFill="1">
        <p:nvSpPr>
          <p:cNvPr id="36880" name="TextBox 27"/>
          <p:cNvSpPr txBox="1">
            <a:spLocks noChangeArrowheads="1"/>
          </p:cNvSpPr>
          <p:nvPr/>
        </p:nvSpPr>
        <p:spPr bwMode="auto">
          <a:xfrm>
            <a:off x="2930525" y="4708525"/>
            <a:ext cx="1058863" cy="4619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200" b="1"/>
              <a:t>Avg Emax:</a:t>
            </a:r>
          </a:p>
          <a:p>
            <a:pPr algn="ctr"/>
            <a:r>
              <a:rPr lang="en-US" altLang="ja-JP" sz="1200" b="1"/>
              <a:t>27.9 MV/m</a:t>
            </a:r>
          </a:p>
        </p:txBody>
      </p:sp>
      <p:sp useBgFill="1">
        <p:nvSpPr>
          <p:cNvPr id="36881" name="TextBox 27"/>
          <p:cNvSpPr txBox="1">
            <a:spLocks noChangeArrowheads="1"/>
          </p:cNvSpPr>
          <p:nvPr/>
        </p:nvSpPr>
        <p:spPr bwMode="auto">
          <a:xfrm>
            <a:off x="1265238" y="4708525"/>
            <a:ext cx="1058862" cy="4619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altLang="ja-JP" sz="1200" b="1"/>
              <a:t>Avg Emax:</a:t>
            </a:r>
          </a:p>
          <a:p>
            <a:pPr algn="ctr"/>
            <a:r>
              <a:rPr lang="en-US" altLang="ja-JP" sz="1200" b="1"/>
              <a:t>23 MV/m</a:t>
            </a:r>
          </a:p>
        </p:txBody>
      </p:sp>
      <p:sp>
        <p:nvSpPr>
          <p:cNvPr id="36882" name="Slide Number Placeholder 1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59B0CAA4-6975-3446-B75C-314ADEE6B185}" type="slidenum">
              <a:rPr lang="en-US" altLang="ja-JP"/>
              <a:pPr/>
              <a:t>37</a:t>
            </a:fld>
            <a:endParaRPr lang="en-US" altLang="ja-JP"/>
          </a:p>
        </p:txBody>
      </p:sp>
      <p:sp>
        <p:nvSpPr>
          <p:cNvPr id="36883" name="Footer Placeholder 20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BAW1 Summary </a:t>
            </a:r>
            <a:endParaRPr lang="en-US" altLang="ja-JP"/>
          </a:p>
        </p:txBody>
      </p:sp>
      <p:sp>
        <p:nvSpPr>
          <p:cNvPr id="36884" name="Date Placeholder 2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/>
              <a:t>10-9-10, A. Yamamoto</a:t>
            </a:r>
            <a:endParaRPr lang="en-US" altLang="ja-JP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タイトル 5"/>
          <p:cNvSpPr>
            <a:spLocks noGrp="1"/>
          </p:cNvSpPr>
          <p:nvPr>
            <p:ph type="title"/>
          </p:nvPr>
        </p:nvSpPr>
        <p:spPr>
          <a:xfrm>
            <a:off x="755650" y="0"/>
            <a:ext cx="7696200" cy="593725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Summary from S. </a:t>
            </a:r>
            <a:r>
              <a:rPr lang="en-US" altLang="ja-JP" dirty="0" err="1" smtClean="0"/>
              <a:t>Michizono</a:t>
            </a:r>
            <a:endParaRPr lang="ja-JP" altLang="en-US" dirty="0"/>
          </a:p>
        </p:txBody>
      </p:sp>
      <p:sp>
        <p:nvSpPr>
          <p:cNvPr id="50179" name="スライド番号プレースホルダ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D73DD5A-E9F2-854C-A81F-1B4EBFE5E648}" type="slidenum">
              <a:rPr lang="ja-JP" altLang="en-US">
                <a:latin typeface="Arial" charset="0"/>
              </a:rPr>
              <a:pPr/>
              <a:t>38</a:t>
            </a:fld>
            <a:endParaRPr lang="en-US" altLang="ja-JP">
              <a:latin typeface="Arial" charset="0"/>
            </a:endParaRPr>
          </a:p>
        </p:txBody>
      </p:sp>
      <p:sp>
        <p:nvSpPr>
          <p:cNvPr id="50180" name="フッター プレースホルダ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ea typeface="ＭＳ Ｐゴシック" charset="-128"/>
                <a:cs typeface="ＭＳ Ｐゴシック" charset="-128"/>
              </a:rPr>
              <a:t>BAW1 Summary </a:t>
            </a:r>
            <a:endParaRPr lang="en-US" altLang="ja-JP">
              <a:ea typeface="ＭＳ Ｐゴシック" charset="-128"/>
              <a:cs typeface="ＭＳ Ｐゴシック" charset="-128"/>
            </a:endParaRPr>
          </a:p>
        </p:txBody>
      </p:sp>
      <p:sp>
        <p:nvSpPr>
          <p:cNvPr id="50181" name="テキスト ボックス 8"/>
          <p:cNvSpPr txBox="1">
            <a:spLocks noChangeArrowheads="1"/>
          </p:cNvSpPr>
          <p:nvPr/>
        </p:nvSpPr>
        <p:spPr bwMode="auto">
          <a:xfrm>
            <a:off x="3276600" y="4941888"/>
            <a:ext cx="4932363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marL="342900" indent="-342900">
              <a:buFontTx/>
              <a:buAutoNum type="arabicParenBoth"/>
            </a:pPr>
            <a:r>
              <a:rPr lang="en-US" altLang="ja-JP" sz="1400"/>
              <a:t>LLRF overhead ~5%</a:t>
            </a:r>
          </a:p>
          <a:p>
            <a:pPr marL="342900" indent="-342900">
              <a:buFontTx/>
              <a:buAutoNum type="arabicParenBoth"/>
            </a:pPr>
            <a:r>
              <a:rPr lang="en-US" altLang="ja-JP" sz="1400"/>
              <a:t>Cavity gradient tilt (repetitive) ~5%</a:t>
            </a:r>
          </a:p>
          <a:p>
            <a:pPr marL="342900" indent="-342900">
              <a:buFontTx/>
              <a:buAutoNum type="arabicParenBoth"/>
            </a:pPr>
            <a:r>
              <a:rPr lang="en-US" altLang="ja-JP" sz="1400"/>
              <a:t>Pulse-to-pulse gradient fluctuation ~1%rms</a:t>
            </a:r>
            <a:endParaRPr lang="ja-JP" altLang="en-US" sz="1400"/>
          </a:p>
        </p:txBody>
      </p:sp>
      <p:graphicFrame>
        <p:nvGraphicFramePr>
          <p:cNvPr id="10" name="表 9"/>
          <p:cNvGraphicFramePr>
            <a:graphicFrameLocks noGrp="1"/>
          </p:cNvGraphicFramePr>
          <p:nvPr/>
        </p:nvGraphicFramePr>
        <p:xfrm>
          <a:off x="539750" y="614363"/>
          <a:ext cx="8064500" cy="4333874"/>
        </p:xfrm>
        <a:graphic>
          <a:graphicData uri="http://schemas.openxmlformats.org/drawingml/2006/table">
            <a:tbl>
              <a:tblPr/>
              <a:tblGrid>
                <a:gridCol w="493713"/>
                <a:gridCol w="2139950"/>
                <a:gridCol w="1398587"/>
                <a:gridCol w="1811338"/>
                <a:gridCol w="2220912"/>
              </a:tblGrid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RDR</a:t>
                      </a:r>
                      <a:endParaRPr kumimoji="1" lang="ja-JP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DRFS (PkQl)</a:t>
                      </a:r>
                      <a:endParaRPr kumimoji="1" lang="ja-JP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DRFS(Cavity grouping)</a:t>
                      </a:r>
                      <a:endParaRPr kumimoji="1" lang="ja-JP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277813">
                <a:tc rowSpan="8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Operation gradient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Max. 33 MV/m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Average 31.5 MV/m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Max. 38 MV/m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</a:tr>
              <a:tr h="1889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RF source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10 MW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800 kW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</a:tr>
              <a:tr h="2444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Waveguide loss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8%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</a:tr>
              <a:tr h="37147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Static loss (Ql, Pk)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</a:tr>
              <a:tr h="2889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Kly Hv ripple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2.5%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2.5%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2.5%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</a:tr>
              <a:tr h="2714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Microphonics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</a:tr>
              <a:tr h="254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Reflection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0%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14%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0%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Other LLRF margin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10%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10%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5%~10% power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</a:tr>
              <a:tr h="119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</a:tr>
              <a:tr h="276225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Ql tolerance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3% (2)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3% (2)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</a:tr>
              <a:tr h="25876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Pk tolerance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0.2dB (2)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0.2dB (2)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</a:tr>
              <a:tr h="24288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Detuning tolerance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15Hz rms(3)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20Hz rms (3)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FF6F6"/>
                    </a:solidFill>
                  </a:tcPr>
                </a:tc>
              </a:tr>
              <a:tr h="2254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Beam current offset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2% </a:t>
                      </a:r>
                      <a:r>
                        <a:rPr kumimoji="1" lang="en-US" altLang="ja-JP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rms</a:t>
                      </a:r>
                      <a:r>
                        <a:rPr kumimoji="1" lang="en-US" altLang="ja-JP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 (3)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EDEC"/>
                    </a:solidFill>
                  </a:tcPr>
                </a:tc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179512" y="2132856"/>
            <a:ext cx="1184940" cy="369332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800" dirty="0">
                <a:ea typeface="ＭＳ Ｐゴシック" pitchFamily="50" charset="-128"/>
                <a:cs typeface="+mn-cs"/>
              </a:rPr>
              <a:t>RF power</a:t>
            </a:r>
            <a:endParaRPr lang="ja-JP" altLang="en-US" sz="1800" dirty="0">
              <a:ea typeface="ＭＳ Ｐゴシック" pitchFamily="50" charset="-128"/>
              <a:cs typeface="+mn-cs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79512" y="4221088"/>
            <a:ext cx="1185004" cy="369332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ja-JP" sz="1800" dirty="0">
                <a:ea typeface="ＭＳ Ｐゴシック" pitchFamily="50" charset="-128"/>
                <a:cs typeface="+mn-cs"/>
              </a:rPr>
              <a:t>Tolerance</a:t>
            </a:r>
            <a:endParaRPr lang="ja-JP" altLang="en-US" sz="1800" dirty="0">
              <a:ea typeface="ＭＳ Ｐゴシック" pitchFamily="50" charset="-128"/>
              <a:cs typeface="+mn-cs"/>
            </a:endParaRPr>
          </a:p>
        </p:txBody>
      </p:sp>
      <p:sp>
        <p:nvSpPr>
          <p:cNvPr id="50266" name="正方形/長方形 10"/>
          <p:cNvSpPr>
            <a:spLocks noChangeArrowheads="1"/>
          </p:cNvSpPr>
          <p:nvPr/>
        </p:nvSpPr>
        <p:spPr bwMode="auto">
          <a:xfrm>
            <a:off x="755650" y="5685859"/>
            <a:ext cx="7777163" cy="92392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buClr>
                <a:srgbClr val="0000FF"/>
              </a:buClr>
              <a:buFont typeface="Wingdings" charset="2"/>
              <a:buChar char="n"/>
              <a:tabLst>
                <a:tab pos="247650" algn="l"/>
              </a:tabLst>
            </a:pPr>
            <a:r>
              <a:rPr lang="en-US" altLang="ja-JP" sz="1800" dirty="0"/>
              <a:t> We have to examine these numbers experimentally.</a:t>
            </a:r>
          </a:p>
          <a:p>
            <a:pPr eaLnBrk="0" hangingPunct="0">
              <a:buClr>
                <a:srgbClr val="0000FF"/>
              </a:buClr>
              <a:buFont typeface="Wingdings" charset="2"/>
              <a:buChar char="n"/>
              <a:tabLst>
                <a:tab pos="247650" algn="l"/>
              </a:tabLst>
            </a:pPr>
            <a:r>
              <a:rPr lang="en-US" altLang="ja-JP" sz="1800" dirty="0"/>
              <a:t> Tolerance should be discussed with cavity  and HLRF group.  If the tolerance is smaller, better gradient tilt would be possible.</a:t>
            </a:r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Autofit/>
          </a:bodyPr>
          <a:lstStyle/>
          <a:p>
            <a:r>
              <a:rPr lang="en-US" sz="3200" dirty="0" smtClean="0"/>
              <a:t>Gradient and Spread as of June, 2010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10-9-10, A. Yamamoto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C4CDF-2E0C-492C-AD1A-A427B08484EC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765755"/>
            <a:ext cx="8259763" cy="5623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正方形/長方形 6"/>
          <p:cNvSpPr/>
          <p:nvPr/>
        </p:nvSpPr>
        <p:spPr>
          <a:xfrm>
            <a:off x="6166853" y="4778269"/>
            <a:ext cx="2498423" cy="312094"/>
          </a:xfrm>
          <a:prstGeom prst="rect">
            <a:avLst/>
          </a:prstGeom>
          <a:solidFill>
            <a:schemeClr val="bg1">
              <a:lumMod val="75000"/>
              <a:alpha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solidFill>
                  <a:srgbClr val="000000"/>
                </a:solidFill>
                <a:latin typeface="Arial" charset="0"/>
              </a:rPr>
              <a:t>10-9-10, A. Yamamoto</a:t>
            </a:r>
            <a:endParaRPr lang="en-US" altLang="ja-JP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379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charset="0"/>
              </a:rPr>
              <a:t>BAW1 Summary </a:t>
            </a:r>
            <a:endParaRPr lang="en-US" altLang="ja-JP">
              <a:latin typeface="Arial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FCE39BBE-B830-7A4A-AEB8-28329C2FA6C8}" type="slidenum">
              <a:rPr lang="en-US" altLang="ja-JP">
                <a:solidFill>
                  <a:srgbClr val="000000"/>
                </a:solidFill>
              </a:rPr>
              <a:pPr/>
              <a:t>4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3379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ea typeface="ＭＳ Ｐゴシック" charset="-128"/>
                <a:cs typeface="ＭＳ Ｐゴシック" charset="-128"/>
              </a:rPr>
              <a:t>Baseline Assessment </a:t>
            </a:r>
            <a:r>
              <a:rPr lang="en-US" altLang="ja-JP" dirty="0" err="1" smtClean="0">
                <a:ea typeface="ＭＳ Ｐゴシック" charset="-128"/>
                <a:cs typeface="ＭＳ Ｐゴシック" charset="-128"/>
              </a:rPr>
              <a:t>WorkShops</a:t>
            </a:r>
            <a:endParaRPr lang="en-US" altLang="ja-JP" dirty="0">
              <a:ea typeface="ＭＳ Ｐゴシック" charset="-128"/>
              <a:cs typeface="ＭＳ Ｐゴシック" charset="-128"/>
            </a:endParaRPr>
          </a:p>
        </p:txBody>
      </p:sp>
      <p:graphicFrame>
        <p:nvGraphicFramePr>
          <p:cNvPr id="2125856" name="Group 32"/>
          <p:cNvGraphicFramePr>
            <a:graphicFrameLocks noGrp="1"/>
          </p:cNvGraphicFramePr>
          <p:nvPr>
            <p:ph idx="4294967295"/>
          </p:nvPr>
        </p:nvGraphicFramePr>
        <p:xfrm>
          <a:off x="227013" y="3636963"/>
          <a:ext cx="8709025" cy="2103120"/>
        </p:xfrm>
        <a:graphic>
          <a:graphicData uri="http://schemas.openxmlformats.org/drawingml/2006/table">
            <a:tbl>
              <a:tblPr/>
              <a:tblGrid>
                <a:gridCol w="1220787"/>
                <a:gridCol w="2098675"/>
                <a:gridCol w="1401763"/>
                <a:gridCol w="39878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When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Where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What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WAB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Sept. 7</a:t>
                      </a: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-10, </a:t>
                      </a: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2010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KEK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Accelerating Gradient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Single Tunnel (HLRF)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00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WAB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Jan </a:t>
                      </a:r>
                      <a:r>
                        <a:rPr kumimoji="0" lang="en-US" altLang="ja-JP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18-</a:t>
                      </a: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21, 2011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SLAC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</a:pP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Reduced RF power</a:t>
                      </a: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 startAt="3"/>
                        <a:tabLst/>
                      </a:pPr>
                      <a:r>
                        <a:rPr kumimoji="0" lang="en-US" altLang="ja-JP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e</a:t>
                      </a:r>
                      <a:r>
                        <a:rPr kumimoji="0" lang="en-US" altLang="ja-JP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+ source location</a:t>
                      </a: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66688" y="1254125"/>
            <a:ext cx="2743200" cy="2112963"/>
            <a:chOff x="3200399" y="1585333"/>
            <a:chExt cx="2743200" cy="2113778"/>
          </a:xfrm>
        </p:grpSpPr>
        <p:sp>
          <p:nvSpPr>
            <p:cNvPr id="5" name="Rounded Rectangle 4"/>
            <p:cNvSpPr>
              <a:spLocks noChangeArrowheads="1"/>
            </p:cNvSpPr>
            <p:nvPr/>
          </p:nvSpPr>
          <p:spPr bwMode="auto">
            <a:xfrm>
              <a:off x="3200399" y="1585333"/>
              <a:ext cx="2743200" cy="2113778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8F8F8"/>
                </a:gs>
                <a:gs pos="20000">
                  <a:srgbClr val="F7F7F7"/>
                </a:gs>
                <a:gs pos="100000">
                  <a:srgbClr val="BDBDBD"/>
                </a:gs>
              </a:gsLst>
              <a:lin ang="5400000"/>
            </a:gradFill>
            <a:ln w="9525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9"/>
                </a:srgbClr>
              </a:outerShdw>
            </a:effectLst>
          </p:spPr>
          <p:txBody>
            <a:bodyPr>
              <a:prstTxWarp prst="textNoShape">
                <a:avLst/>
              </a:prstTxWarp>
            </a:bodyPr>
            <a:lstStyle/>
            <a:p>
              <a:pPr defTabSz="914400" eaLnBrk="0" fontAlgn="ctr" hangingPunct="0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40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6" name="Rounded Rectangle 4"/>
            <p:cNvSpPr/>
            <p:nvPr/>
          </p:nvSpPr>
          <p:spPr>
            <a:xfrm>
              <a:off x="3303586" y="1688561"/>
              <a:ext cx="2536825" cy="190732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0010" tIns="80010" rIns="80010" bIns="80010"/>
            <a:lstStyle/>
            <a:p>
              <a:pPr defTabSz="933450" fontAlgn="base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kumimoji="0" lang="en-US" altLang="ja-JP" sz="2100" dirty="0" smtClean="0">
                  <a:solidFill>
                    <a:srgbClr val="FF0000"/>
                  </a:solidFill>
                  <a:ea typeface="ＭＳ Ｐゴシック" charset="-128"/>
                </a:rPr>
                <a:t>Baseline </a:t>
              </a:r>
              <a:r>
                <a:rPr kumimoji="0" lang="en-US" altLang="ja-JP" sz="2100" dirty="0">
                  <a:solidFill>
                    <a:srgbClr val="FF0000"/>
                  </a:solidFill>
                  <a:ea typeface="ＭＳ Ｐゴシック" charset="-128"/>
                </a:rPr>
                <a:t>Assessment Workshops</a:t>
              </a:r>
            </a:p>
            <a:p>
              <a:pPr marL="171450" lvl="1" indent="-171450" defTabSz="933450" fontAlgn="base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kumimoji="0" lang="en-US" altLang="ja-JP" sz="1600" dirty="0">
                  <a:solidFill>
                    <a:srgbClr val="FF0000"/>
                  </a:solidFill>
                  <a:ea typeface="ＭＳ Ｐゴシック" charset="-128"/>
                </a:rPr>
                <a:t>Face to face meetings</a:t>
              </a:r>
            </a:p>
            <a:p>
              <a:pPr marL="171450" lvl="1" indent="-171450" defTabSz="933450" fontAlgn="base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kumimoji="0" lang="en-US" altLang="ja-JP" sz="1600" dirty="0">
                  <a:solidFill>
                    <a:srgbClr val="FF0000"/>
                  </a:solidFill>
                  <a:ea typeface="ＭＳ Ｐゴシック" charset="-128"/>
                </a:rPr>
                <a:t>Open to all stakeholders</a:t>
              </a:r>
            </a:p>
            <a:p>
              <a:pPr marL="171450" lvl="1" indent="-171450" defTabSz="933450" fontAlgn="base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"/>
                <a:defRPr/>
              </a:pPr>
              <a:r>
                <a:rPr kumimoji="0" lang="en-US" altLang="ja-JP" sz="1600" dirty="0">
                  <a:solidFill>
                    <a:srgbClr val="FF0000"/>
                  </a:solidFill>
                  <a:ea typeface="ＭＳ Ｐゴシック" charset="-128"/>
                </a:rPr>
                <a:t>Plenary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フッター プレースホルダ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Times New Roman" charset="0"/>
                <a:ea typeface="ＭＳ Ｐゴシック" charset="-128"/>
                <a:cs typeface="ＭＳ Ｐゴシック" charset="-128"/>
              </a:rPr>
              <a:t>BAW1 Summary </a:t>
            </a:r>
            <a:endParaRPr lang="en-US" altLang="ja-JP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243" name="スライド番号プレースホルダ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5A2DD2E-C8CB-3648-AE25-4F9A62B22860}" type="slidenum">
              <a:rPr lang="en-US" altLang="ja-JP"/>
              <a:pPr/>
              <a:t>40</a:t>
            </a:fld>
            <a:endParaRPr lang="en-US" altLang="ja-JP"/>
          </a:p>
        </p:txBody>
      </p:sp>
      <p:sp>
        <p:nvSpPr>
          <p:cNvPr id="10244" name="Line 22"/>
          <p:cNvSpPr>
            <a:spLocks noChangeShapeType="1"/>
          </p:cNvSpPr>
          <p:nvPr/>
        </p:nvSpPr>
        <p:spPr bwMode="auto">
          <a:xfrm flipV="1">
            <a:off x="250825" y="1700213"/>
            <a:ext cx="0" cy="46085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45" name="Line 23"/>
          <p:cNvSpPr>
            <a:spLocks noChangeShapeType="1"/>
          </p:cNvSpPr>
          <p:nvPr/>
        </p:nvSpPr>
        <p:spPr bwMode="auto">
          <a:xfrm>
            <a:off x="250825" y="6308725"/>
            <a:ext cx="7561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46" name="Line 24"/>
          <p:cNvSpPr>
            <a:spLocks noChangeShapeType="1"/>
          </p:cNvSpPr>
          <p:nvPr/>
        </p:nvSpPr>
        <p:spPr bwMode="auto">
          <a:xfrm>
            <a:off x="1979613" y="2349500"/>
            <a:ext cx="35290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47" name="Arc 25"/>
          <p:cNvSpPr>
            <a:spLocks/>
          </p:cNvSpPr>
          <p:nvPr/>
        </p:nvSpPr>
        <p:spPr bwMode="auto">
          <a:xfrm flipH="1">
            <a:off x="250825" y="2349500"/>
            <a:ext cx="3241675" cy="8939213"/>
          </a:xfrm>
          <a:custGeom>
            <a:avLst/>
            <a:gdLst>
              <a:gd name="T0" fmla="*/ 266393401 w 18519"/>
              <a:gd name="T1" fmla="*/ 0 h 19773"/>
              <a:gd name="T2" fmla="*/ 567441675 w 18519"/>
              <a:gd name="T3" fmla="*/ 1769174575 h 19773"/>
              <a:gd name="T4" fmla="*/ 0 w 18519"/>
              <a:gd name="T5" fmla="*/ 2147483647 h 19773"/>
              <a:gd name="T6" fmla="*/ 0 60000 65536"/>
              <a:gd name="T7" fmla="*/ 0 60000 65536"/>
              <a:gd name="T8" fmla="*/ 0 60000 65536"/>
              <a:gd name="T9" fmla="*/ 0 w 18519"/>
              <a:gd name="T10" fmla="*/ 0 h 19773"/>
              <a:gd name="T11" fmla="*/ 18519 w 18519"/>
              <a:gd name="T12" fmla="*/ 19773 h 1977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8519" h="19773" fill="none" extrusionOk="0">
                <a:moveTo>
                  <a:pt x="8694" y="-1"/>
                </a:moveTo>
                <a:cubicBezTo>
                  <a:pt x="12785" y="1799"/>
                  <a:pt x="16218" y="4823"/>
                  <a:pt x="18519" y="8655"/>
                </a:cubicBezTo>
              </a:path>
              <a:path w="18519" h="19773" stroke="0" extrusionOk="0">
                <a:moveTo>
                  <a:pt x="8694" y="-1"/>
                </a:moveTo>
                <a:cubicBezTo>
                  <a:pt x="12785" y="1799"/>
                  <a:pt x="16218" y="4823"/>
                  <a:pt x="18519" y="8655"/>
                </a:cubicBezTo>
                <a:lnTo>
                  <a:pt x="0" y="19773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48" name="Arc 26"/>
          <p:cNvSpPr>
            <a:spLocks/>
          </p:cNvSpPr>
          <p:nvPr/>
        </p:nvSpPr>
        <p:spPr bwMode="auto">
          <a:xfrm flipH="1" flipV="1">
            <a:off x="5508625" y="1412875"/>
            <a:ext cx="6911975" cy="3570288"/>
          </a:xfrm>
          <a:custGeom>
            <a:avLst/>
            <a:gdLst>
              <a:gd name="T0" fmla="*/ 1218355225 w 21038"/>
              <a:gd name="T1" fmla="*/ 0 h 18416"/>
              <a:gd name="T2" fmla="*/ 2147483647 w 21038"/>
              <a:gd name="T3" fmla="*/ 508263510 h 18416"/>
              <a:gd name="T4" fmla="*/ 0 w 21038"/>
              <a:gd name="T5" fmla="*/ 692167385 h 18416"/>
              <a:gd name="T6" fmla="*/ 0 60000 65536"/>
              <a:gd name="T7" fmla="*/ 0 60000 65536"/>
              <a:gd name="T8" fmla="*/ 0 60000 65536"/>
              <a:gd name="T9" fmla="*/ 0 w 21038"/>
              <a:gd name="T10" fmla="*/ 0 h 18416"/>
              <a:gd name="T11" fmla="*/ 21038 w 21038"/>
              <a:gd name="T12" fmla="*/ 18416 h 1841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038" h="18416" fill="none" extrusionOk="0">
                <a:moveTo>
                  <a:pt x="11287" y="-1"/>
                </a:moveTo>
                <a:cubicBezTo>
                  <a:pt x="16216" y="3020"/>
                  <a:pt x="19728" y="7891"/>
                  <a:pt x="21038" y="13522"/>
                </a:cubicBezTo>
              </a:path>
              <a:path w="21038" h="18416" stroke="0" extrusionOk="0">
                <a:moveTo>
                  <a:pt x="11287" y="-1"/>
                </a:moveTo>
                <a:cubicBezTo>
                  <a:pt x="16216" y="3020"/>
                  <a:pt x="19728" y="7891"/>
                  <a:pt x="21038" y="13522"/>
                </a:cubicBezTo>
                <a:lnTo>
                  <a:pt x="0" y="18416"/>
                </a:lnTo>
                <a:close/>
              </a:path>
            </a:pathLst>
          </a:cu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49" name="Line 27"/>
          <p:cNvSpPr>
            <a:spLocks noChangeShapeType="1"/>
          </p:cNvSpPr>
          <p:nvPr/>
        </p:nvSpPr>
        <p:spPr bwMode="auto">
          <a:xfrm>
            <a:off x="1403350" y="1989138"/>
            <a:ext cx="504031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50" name="Line 28"/>
          <p:cNvSpPr>
            <a:spLocks noChangeShapeType="1"/>
          </p:cNvSpPr>
          <p:nvPr/>
        </p:nvSpPr>
        <p:spPr bwMode="auto">
          <a:xfrm>
            <a:off x="1331913" y="2133600"/>
            <a:ext cx="7272337" cy="0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51" name="Text Box 29"/>
          <p:cNvSpPr txBox="1">
            <a:spLocks noChangeArrowheads="1"/>
          </p:cNvSpPr>
          <p:nvPr/>
        </p:nvSpPr>
        <p:spPr bwMode="auto">
          <a:xfrm>
            <a:off x="2627313" y="1509713"/>
            <a:ext cx="2654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400" b="1">
                <a:solidFill>
                  <a:srgbClr val="FF4343"/>
                </a:solidFill>
                <a:latin typeface="Arial" charset="0"/>
              </a:rPr>
              <a:t>Quench Gradient</a:t>
            </a:r>
          </a:p>
        </p:txBody>
      </p:sp>
      <p:sp>
        <p:nvSpPr>
          <p:cNvPr id="10252" name="Text Box 30"/>
          <p:cNvSpPr txBox="1">
            <a:spLocks noChangeArrowheads="1"/>
          </p:cNvSpPr>
          <p:nvPr/>
        </p:nvSpPr>
        <p:spPr bwMode="auto">
          <a:xfrm>
            <a:off x="6588125" y="1773238"/>
            <a:ext cx="2116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 b="1">
                <a:solidFill>
                  <a:srgbClr val="0000FF"/>
                </a:solidFill>
                <a:latin typeface="Arial" charset="0"/>
              </a:rPr>
              <a:t>Feed-back Limit</a:t>
            </a:r>
          </a:p>
        </p:txBody>
      </p:sp>
      <p:sp>
        <p:nvSpPr>
          <p:cNvPr id="10253" name="Text Box 31"/>
          <p:cNvSpPr txBox="1">
            <a:spLocks noChangeArrowheads="1"/>
          </p:cNvSpPr>
          <p:nvPr/>
        </p:nvSpPr>
        <p:spPr bwMode="auto">
          <a:xfrm>
            <a:off x="3779838" y="2924175"/>
            <a:ext cx="1871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2400" b="1">
                <a:solidFill>
                  <a:srgbClr val="0000FF"/>
                </a:solidFill>
                <a:latin typeface="Arial" charset="0"/>
              </a:rPr>
              <a:t> Feed-back</a:t>
            </a:r>
            <a:r>
              <a:rPr lang="en-US" altLang="ja-JP" sz="2000" b="1">
                <a:solidFill>
                  <a:srgbClr val="0000FF"/>
                </a:solidFill>
                <a:latin typeface="Arial" charset="0"/>
              </a:rPr>
              <a:t> </a:t>
            </a:r>
          </a:p>
        </p:txBody>
      </p:sp>
      <p:sp>
        <p:nvSpPr>
          <p:cNvPr id="10254" name="Text Box 33"/>
          <p:cNvSpPr txBox="1">
            <a:spLocks noChangeArrowheads="1"/>
          </p:cNvSpPr>
          <p:nvPr/>
        </p:nvSpPr>
        <p:spPr bwMode="auto">
          <a:xfrm>
            <a:off x="6877050" y="5876925"/>
            <a:ext cx="9350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2000" b="1">
                <a:latin typeface="Arial" charset="0"/>
              </a:rPr>
              <a:t>Time</a:t>
            </a:r>
          </a:p>
        </p:txBody>
      </p:sp>
      <p:sp>
        <p:nvSpPr>
          <p:cNvPr id="10255" name="Text Box 34"/>
          <p:cNvSpPr txBox="1">
            <a:spLocks noChangeArrowheads="1"/>
          </p:cNvSpPr>
          <p:nvPr/>
        </p:nvSpPr>
        <p:spPr bwMode="auto">
          <a:xfrm>
            <a:off x="250825" y="1341438"/>
            <a:ext cx="12271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2000" b="1">
                <a:latin typeface="Arial" charset="0"/>
              </a:rPr>
              <a:t>Gradient</a:t>
            </a:r>
          </a:p>
        </p:txBody>
      </p:sp>
      <p:sp>
        <p:nvSpPr>
          <p:cNvPr id="10256" name="Rectangle 35"/>
          <p:cNvSpPr>
            <a:spLocks noChangeArrowheads="1"/>
          </p:cNvSpPr>
          <p:nvPr/>
        </p:nvSpPr>
        <p:spPr bwMode="auto">
          <a:xfrm>
            <a:off x="611188" y="260350"/>
            <a:ext cx="79216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altLang="ja-JP" sz="4800" dirty="0">
                <a:solidFill>
                  <a:srgbClr val="0000FF"/>
                </a:solidFill>
                <a:latin typeface="Arial" charset="0"/>
              </a:rPr>
              <a:t>Highest Gradient </a:t>
            </a:r>
            <a:r>
              <a:rPr lang="en-US" altLang="ja-JP" sz="4800" dirty="0" smtClean="0">
                <a:solidFill>
                  <a:srgbClr val="0000FF"/>
                </a:solidFill>
                <a:latin typeface="Arial" charset="0"/>
              </a:rPr>
              <a:t>Operation</a:t>
            </a:r>
          </a:p>
          <a:p>
            <a:pPr algn="ctr"/>
            <a:r>
              <a:rPr lang="en-US" altLang="ja-JP" sz="3200" dirty="0" smtClean="0">
                <a:solidFill>
                  <a:srgbClr val="660066"/>
                </a:solidFill>
                <a:latin typeface="Arial" charset="0"/>
              </a:rPr>
              <a:t>From S. </a:t>
            </a:r>
            <a:r>
              <a:rPr lang="en-US" altLang="ja-JP" sz="3200" dirty="0" err="1" smtClean="0">
                <a:solidFill>
                  <a:srgbClr val="660066"/>
                </a:solidFill>
                <a:latin typeface="Arial" charset="0"/>
              </a:rPr>
              <a:t>Nogichi</a:t>
            </a:r>
            <a:endParaRPr lang="en-US" altLang="ja-JP" sz="3200" dirty="0">
              <a:solidFill>
                <a:srgbClr val="660066"/>
              </a:solidFill>
              <a:latin typeface="Arial" charset="0"/>
            </a:endParaRPr>
          </a:p>
        </p:txBody>
      </p:sp>
      <p:sp>
        <p:nvSpPr>
          <p:cNvPr id="10257" name="Text Box 36"/>
          <p:cNvSpPr txBox="1">
            <a:spLocks noChangeArrowheads="1"/>
          </p:cNvSpPr>
          <p:nvPr/>
        </p:nvSpPr>
        <p:spPr bwMode="auto">
          <a:xfrm>
            <a:off x="5508625" y="2276475"/>
            <a:ext cx="12239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endParaRPr lang="ja-JP">
              <a:latin typeface="Arial" charset="0"/>
            </a:endParaRPr>
          </a:p>
        </p:txBody>
      </p:sp>
      <p:sp>
        <p:nvSpPr>
          <p:cNvPr id="10258" name="Line 39"/>
          <p:cNvSpPr>
            <a:spLocks noChangeShapeType="1"/>
          </p:cNvSpPr>
          <p:nvPr/>
        </p:nvSpPr>
        <p:spPr bwMode="auto">
          <a:xfrm>
            <a:off x="5580063" y="2349500"/>
            <a:ext cx="1584325" cy="3587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59" name="Text Box 40"/>
          <p:cNvSpPr txBox="1">
            <a:spLocks noChangeArrowheads="1"/>
          </p:cNvSpPr>
          <p:nvPr/>
        </p:nvSpPr>
        <p:spPr bwMode="auto">
          <a:xfrm>
            <a:off x="7164388" y="2492375"/>
            <a:ext cx="1511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sz="2000" b="1">
                <a:latin typeface="Arial" charset="0"/>
              </a:rPr>
              <a:t>Operating Gradient</a:t>
            </a:r>
          </a:p>
        </p:txBody>
      </p:sp>
      <p:sp>
        <p:nvSpPr>
          <p:cNvPr id="10260" name="Freeform 41"/>
          <p:cNvSpPr>
            <a:spLocks/>
          </p:cNvSpPr>
          <p:nvPr/>
        </p:nvSpPr>
        <p:spPr bwMode="auto">
          <a:xfrm>
            <a:off x="1619250" y="2205038"/>
            <a:ext cx="3960813" cy="647700"/>
          </a:xfrm>
          <a:custGeom>
            <a:avLst/>
            <a:gdLst>
              <a:gd name="T0" fmla="*/ 0 w 2540"/>
              <a:gd name="T1" fmla="*/ 647700 h 234"/>
              <a:gd name="T2" fmla="*/ 282247 w 2540"/>
              <a:gd name="T3" fmla="*/ 268491 h 234"/>
              <a:gd name="T4" fmla="*/ 636225 w 2540"/>
              <a:gd name="T5" fmla="*/ 19376 h 234"/>
              <a:gd name="T6" fmla="*/ 1202278 w 2540"/>
              <a:gd name="T7" fmla="*/ 143933 h 234"/>
              <a:gd name="T8" fmla="*/ 1696600 w 2540"/>
              <a:gd name="T9" fmla="*/ 268491 h 234"/>
              <a:gd name="T10" fmla="*/ 2686803 w 2540"/>
              <a:gd name="T11" fmla="*/ 520374 h 234"/>
              <a:gd name="T12" fmla="*/ 3464932 w 2540"/>
              <a:gd name="T13" fmla="*/ 520374 h 234"/>
              <a:gd name="T14" fmla="*/ 3960813 w 2540"/>
              <a:gd name="T15" fmla="*/ 395817 h 234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40"/>
              <a:gd name="T25" fmla="*/ 0 h 234"/>
              <a:gd name="T26" fmla="*/ 2540 w 2540"/>
              <a:gd name="T27" fmla="*/ 234 h 234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40" h="234">
                <a:moveTo>
                  <a:pt x="0" y="234"/>
                </a:moveTo>
                <a:cubicBezTo>
                  <a:pt x="56" y="184"/>
                  <a:pt x="113" y="135"/>
                  <a:pt x="181" y="97"/>
                </a:cubicBezTo>
                <a:cubicBezTo>
                  <a:pt x="249" y="59"/>
                  <a:pt x="310" y="14"/>
                  <a:pt x="408" y="7"/>
                </a:cubicBezTo>
                <a:cubicBezTo>
                  <a:pt x="506" y="0"/>
                  <a:pt x="658" y="37"/>
                  <a:pt x="771" y="52"/>
                </a:cubicBezTo>
                <a:cubicBezTo>
                  <a:pt x="884" y="67"/>
                  <a:pt x="929" y="74"/>
                  <a:pt x="1088" y="97"/>
                </a:cubicBezTo>
                <a:cubicBezTo>
                  <a:pt x="1247" y="120"/>
                  <a:pt x="1534" y="173"/>
                  <a:pt x="1723" y="188"/>
                </a:cubicBezTo>
                <a:cubicBezTo>
                  <a:pt x="1912" y="203"/>
                  <a:pt x="2086" y="195"/>
                  <a:pt x="2222" y="188"/>
                </a:cubicBezTo>
                <a:cubicBezTo>
                  <a:pt x="2358" y="181"/>
                  <a:pt x="2495" y="150"/>
                  <a:pt x="2540" y="143"/>
                </a:cubicBezTo>
              </a:path>
            </a:pathLst>
          </a:cu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61" name="Line 42"/>
          <p:cNvSpPr>
            <a:spLocks noChangeShapeType="1"/>
          </p:cNvSpPr>
          <p:nvPr/>
        </p:nvSpPr>
        <p:spPr bwMode="auto">
          <a:xfrm flipV="1">
            <a:off x="4716463" y="2349500"/>
            <a:ext cx="0" cy="358775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62" name="Text Box 43"/>
          <p:cNvSpPr txBox="1">
            <a:spLocks noChangeArrowheads="1"/>
          </p:cNvSpPr>
          <p:nvPr/>
        </p:nvSpPr>
        <p:spPr bwMode="auto">
          <a:xfrm>
            <a:off x="1258888" y="4437063"/>
            <a:ext cx="6121400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altLang="ja-JP" sz="3600" b="1" dirty="0">
                <a:solidFill>
                  <a:schemeClr val="bg1">
                    <a:lumMod val="95000"/>
                  </a:schemeClr>
                </a:solidFill>
                <a:latin typeface="Arial" charset="0"/>
              </a:rPr>
              <a:t>One Cavity – One Klystron</a:t>
            </a:r>
            <a:r>
              <a:rPr lang="en-US" altLang="ja-JP" dirty="0">
                <a:solidFill>
                  <a:schemeClr val="bg1">
                    <a:lumMod val="95000"/>
                  </a:schemeClr>
                </a:solidFill>
                <a:latin typeface="Arial" charset="0"/>
              </a:rPr>
              <a:t> </a:t>
            </a:r>
          </a:p>
          <a:p>
            <a:r>
              <a:rPr lang="en-US" altLang="ja-JP" dirty="0">
                <a:solidFill>
                  <a:schemeClr val="bg1">
                    <a:lumMod val="95000"/>
                  </a:schemeClr>
                </a:solidFill>
                <a:latin typeface="Arial" charset="0"/>
              </a:rPr>
              <a:t>                         </a:t>
            </a:r>
            <a:r>
              <a:rPr lang="en-US" altLang="ja-JP" sz="2800" dirty="0">
                <a:solidFill>
                  <a:schemeClr val="bg1">
                    <a:lumMod val="95000"/>
                  </a:schemeClr>
                </a:solidFill>
                <a:latin typeface="Arial" charset="0"/>
              </a:rPr>
              <a:t>Best Configuration</a:t>
            </a:r>
            <a:r>
              <a:rPr lang="en-US" altLang="ja-JP" dirty="0">
                <a:solidFill>
                  <a:schemeClr val="bg1">
                    <a:lumMod val="95000"/>
                  </a:schemeClr>
                </a:solidFill>
                <a:latin typeface="Arial" charset="0"/>
              </a:rPr>
              <a:t> </a:t>
            </a:r>
          </a:p>
        </p:txBody>
      </p:sp>
      <p:sp>
        <p:nvSpPr>
          <p:cNvPr id="10263" name="Line 44"/>
          <p:cNvSpPr>
            <a:spLocks noChangeShapeType="1"/>
          </p:cNvSpPr>
          <p:nvPr/>
        </p:nvSpPr>
        <p:spPr bwMode="auto">
          <a:xfrm flipV="1">
            <a:off x="1979613" y="2420938"/>
            <a:ext cx="0" cy="10080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264" name="Text Box 45"/>
          <p:cNvSpPr txBox="1">
            <a:spLocks noChangeArrowheads="1"/>
          </p:cNvSpPr>
          <p:nvPr/>
        </p:nvSpPr>
        <p:spPr bwMode="auto">
          <a:xfrm>
            <a:off x="1600200" y="3495675"/>
            <a:ext cx="1778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2000" b="1">
                <a:latin typeface="Arial" charset="0"/>
              </a:rPr>
              <a:t>Beam Timing</a:t>
            </a:r>
          </a:p>
        </p:txBody>
      </p:sp>
      <p:sp>
        <p:nvSpPr>
          <p:cNvPr id="25" name="日付プレースホルダ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10-9-10, A. Yamamoto</a:t>
            </a:r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Subjects to be further studied in </a:t>
            </a:r>
            <a:br>
              <a:rPr lang="en-US" altLang="ja-JP" dirty="0" smtClean="0"/>
            </a:br>
            <a:r>
              <a:rPr lang="en-US" altLang="ja-JP" dirty="0" smtClean="0"/>
              <a:t>TDP-2</a:t>
            </a:r>
            <a:endParaRPr lang="ja-JP" altLang="en-US" dirty="0"/>
          </a:p>
        </p:txBody>
      </p:sp>
      <p:sp>
        <p:nvSpPr>
          <p:cNvPr id="7" name="コンテンツ プレースホルダ 6"/>
          <p:cNvSpPr>
            <a:spLocks noGrp="1"/>
          </p:cNvSpPr>
          <p:nvPr>
            <p:ph idx="1"/>
          </p:nvPr>
        </p:nvSpPr>
        <p:spPr>
          <a:xfrm>
            <a:off x="457200" y="1979460"/>
            <a:ext cx="8229600" cy="4146704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Further Studied in TDP-2</a:t>
            </a:r>
          </a:p>
          <a:p>
            <a:pPr lvl="1"/>
            <a:r>
              <a:rPr lang="en-US" altLang="ja-JP" dirty="0" smtClean="0"/>
              <a:t>How wide cavity </a:t>
            </a:r>
            <a:r>
              <a:rPr lang="en-US" altLang="ja-JP" dirty="0" smtClean="0">
                <a:solidFill>
                  <a:srgbClr val="3366FF"/>
                </a:solidFill>
              </a:rPr>
              <a:t>gradient spread</a:t>
            </a:r>
            <a:r>
              <a:rPr lang="en-US" altLang="ja-JP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/>
              <a:t>may be acceptable </a:t>
            </a:r>
            <a:r>
              <a:rPr lang="en-US" altLang="ja-JP" u="sng" dirty="0" smtClean="0"/>
              <a:t>in balance of HLRF </a:t>
            </a:r>
            <a:r>
              <a:rPr lang="en-US" altLang="ja-JP" dirty="0" smtClean="0"/>
              <a:t>power source capacity and efficiency? </a:t>
            </a:r>
          </a:p>
          <a:p>
            <a:pPr lvl="1"/>
            <a:endParaRPr lang="en-US" altLang="ja-JP" dirty="0" smtClean="0"/>
          </a:p>
          <a:p>
            <a:pPr lvl="1"/>
            <a:r>
              <a:rPr lang="en-US" altLang="ja-JP" dirty="0" smtClean="0"/>
              <a:t>How large </a:t>
            </a:r>
            <a:r>
              <a:rPr lang="en-US" altLang="ja-JP" u="sng" dirty="0" smtClean="0"/>
              <a:t>operational margin required and adequate</a:t>
            </a:r>
            <a:r>
              <a:rPr lang="en-US" altLang="ja-JP" dirty="0" smtClean="0"/>
              <a:t> in </a:t>
            </a:r>
            <a:r>
              <a:rPr lang="en-US" altLang="ja-JP" dirty="0" err="1" smtClean="0">
                <a:solidFill>
                  <a:srgbClr val="3366FF"/>
                </a:solidFill>
              </a:rPr>
              <a:t>cryomodule</a:t>
            </a:r>
            <a:r>
              <a:rPr lang="en-US" altLang="ja-JP" dirty="0" smtClean="0"/>
              <a:t> and </a:t>
            </a:r>
            <a:r>
              <a:rPr lang="en-US" altLang="ja-JP" dirty="0" smtClean="0">
                <a:solidFill>
                  <a:srgbClr val="FF0000"/>
                </a:solidFill>
              </a:rPr>
              <a:t>accelerator</a:t>
            </a:r>
            <a:r>
              <a:rPr lang="en-US" altLang="ja-JP" dirty="0" smtClean="0"/>
              <a:t> operation? 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 dirty="0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F47B7-E1F2-4F4C-AD6C-957AE1A8F312}" type="slidenum">
              <a:rPr lang="ja-JP" altLang="en-US" smtClean="0"/>
              <a:pPr/>
              <a:t>41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BAW1 Objectives and Goals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2100291"/>
            <a:ext cx="8229600" cy="4025872"/>
          </a:xfrm>
        </p:spPr>
        <p:txBody>
          <a:bodyPr/>
          <a:lstStyle/>
          <a:p>
            <a:r>
              <a:rPr lang="en-US" altLang="ja-JP" dirty="0" smtClean="0"/>
              <a:t>Assess technical proposal in SB2009</a:t>
            </a:r>
          </a:p>
          <a:p>
            <a:r>
              <a:rPr lang="en-US" altLang="ja-JP" dirty="0" smtClean="0"/>
              <a:t>Confirm R&amp;D Plan required and Goal in TDP-2</a:t>
            </a:r>
          </a:p>
          <a:p>
            <a:r>
              <a:rPr lang="en-US" altLang="ja-JP" dirty="0" smtClean="0"/>
              <a:t>Discuss Impact across system interfaces, cost, and schedule, </a:t>
            </a:r>
          </a:p>
          <a:p>
            <a:r>
              <a:rPr lang="en-US" altLang="ja-JP" dirty="0" smtClean="0"/>
              <a:t>Discuss toward consensus in GDE and Physics/Detector groups to prepare for TLCC. 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5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solidFill>
            <a:srgbClr val="CCFFCC"/>
          </a:solidFill>
        </p:spPr>
        <p:txBody>
          <a:bodyPr>
            <a:normAutofit/>
          </a:bodyPr>
          <a:lstStyle/>
          <a:p>
            <a:r>
              <a:rPr lang="en-US" altLang="ja-JP" dirty="0" smtClean="0"/>
              <a:t> </a:t>
            </a:r>
            <a:r>
              <a:rPr lang="en-US" altLang="ja-JP" dirty="0" smtClean="0"/>
              <a:t>Subjects discussed </a:t>
            </a:r>
            <a:r>
              <a:rPr lang="en-US" altLang="ja-JP" dirty="0" smtClean="0"/>
              <a:t>in </a:t>
            </a:r>
            <a:r>
              <a:rPr lang="en-US" altLang="ja-JP" dirty="0" smtClean="0"/>
              <a:t>S</a:t>
            </a:r>
            <a:r>
              <a:rPr lang="en-US" altLang="ja-JP" dirty="0" smtClean="0"/>
              <a:t>essions</a:t>
            </a:r>
            <a:endParaRPr lang="ja-JP" altLang="en-US" dirty="0"/>
          </a:p>
        </p:txBody>
      </p:sp>
      <p:graphicFrame>
        <p:nvGraphicFramePr>
          <p:cNvPr id="7" name="コンテンツ プレースホルダ 6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77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3432"/>
                <a:gridCol w="2978050"/>
                <a:gridCol w="427811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Date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Main</a:t>
                      </a:r>
                      <a:r>
                        <a:rPr kumimoji="1" lang="en-US" altLang="ja-JP" baseline="0" dirty="0" smtClean="0"/>
                        <a:t> Theme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Tasks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660066"/>
                          </a:solidFill>
                        </a:rPr>
                        <a:t>Sept. 7</a:t>
                      </a:r>
                      <a:endParaRPr kumimoji="1" lang="ja-JP" altLang="en-US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Introduction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HLRF</a:t>
                      </a: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-KCS: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Design and R&amp;D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RDR: Technical 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Make the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workshop tasks clear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Process for the reality including cost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Feasibility as 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a backup solution 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660066"/>
                          </a:solidFill>
                        </a:rPr>
                        <a:t>Sept. 8</a:t>
                      </a:r>
                      <a:endParaRPr kumimoji="1" lang="ja-JP" altLang="en-US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DRFS: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Design and R&amp;D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LLRF/Control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Discussions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Process for the reality including cost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R&amp;F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operation margin for cavity/accelerator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Recommendation 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8000"/>
                          </a:solidFill>
                        </a:rPr>
                        <a:t>Sept. 9</a:t>
                      </a:r>
                      <a:endParaRPr kumimoji="1" lang="ja-JP" alt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Cavity Gradient: R&amp;D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Discussions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Strategy for cavity gradient improvement</a:t>
                      </a: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Short-term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and long-term strategy to be clear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008000"/>
                          </a:solidFill>
                        </a:rPr>
                        <a:t>Sept. 10</a:t>
                      </a:r>
                      <a:endParaRPr kumimoji="1" lang="ja-JP" altLang="en-US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ML</a:t>
                      </a:r>
                      <a:r>
                        <a:rPr kumimoji="1" lang="en-US" altLang="ja-JP" baseline="0" dirty="0" smtClean="0">
                          <a:solidFill>
                            <a:srgbClr val="FF0000"/>
                          </a:solidFill>
                        </a:rPr>
                        <a:t> Accelerator Gradient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0000FF"/>
                          </a:solidFill>
                        </a:rPr>
                        <a:t>Discussions </a:t>
                      </a:r>
                      <a:endParaRPr kumimoji="1" lang="ja-JP" altLang="en-US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Accelerator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gradient including spread,</a:t>
                      </a:r>
                    </a:p>
                    <a:p>
                      <a:r>
                        <a:rPr kumimoji="1" lang="en-US" altLang="ja-JP" baseline="0" dirty="0" smtClean="0"/>
                        <a:t>Appropriate balance of gradient in cavity/</a:t>
                      </a:r>
                      <a:r>
                        <a:rPr kumimoji="1" lang="en-US" altLang="ja-JP" baseline="0" dirty="0" err="1" smtClean="0"/>
                        <a:t>cryomodule</a:t>
                      </a:r>
                      <a:r>
                        <a:rPr kumimoji="1" lang="en-US" altLang="ja-JP" baseline="0" dirty="0" smtClean="0"/>
                        <a:t>/accelerator, and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Adequate margin in accelerator operation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Recommendation    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dirty="0" smtClean="0"/>
              <a:t>BAW1 Summary </a:t>
            </a: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6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4905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Time-Table / Agenda (Sept. 7)</a:t>
            </a:r>
            <a:br>
              <a:rPr lang="en-US" altLang="ja-JP" dirty="0" smtClean="0"/>
            </a:br>
            <a:r>
              <a:rPr lang="en-US" altLang="ja-JP" sz="3111" dirty="0" smtClean="0"/>
              <a:t>updated: August 27</a:t>
            </a:r>
            <a:endParaRPr lang="ja-JP" altLang="en-US" dirty="0"/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195398" y="1191428"/>
          <a:ext cx="8792894" cy="52476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6916"/>
                <a:gridCol w="1060629"/>
                <a:gridCol w="4538871"/>
                <a:gridCol w="249647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Am/pm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Subject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CCFFCC"/>
                          </a:solidFill>
                        </a:rPr>
                        <a:t>Chair</a:t>
                      </a:r>
                      <a:r>
                        <a:rPr kumimoji="1" lang="en-US" altLang="ja-JP" dirty="0" smtClean="0"/>
                        <a:t>/presenter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9/7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Single Tunnel ML Design and HLRF -1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rgbClr val="3366FF"/>
                          </a:solidFill>
                        </a:rPr>
                        <a:t>S.</a:t>
                      </a:r>
                      <a:r>
                        <a:rPr kumimoji="1" lang="en-US" altLang="ja-JP" sz="1800" baseline="0" dirty="0" smtClean="0">
                          <a:solidFill>
                            <a:srgbClr val="3366FF"/>
                          </a:solidFill>
                        </a:rPr>
                        <a:t> Fukuda / C. </a:t>
                      </a:r>
                      <a:r>
                        <a:rPr kumimoji="1" lang="en-US" altLang="ja-JP" sz="1800" baseline="0" dirty="0" err="1" smtClean="0">
                          <a:solidFill>
                            <a:srgbClr val="3366FF"/>
                          </a:solidFill>
                        </a:rPr>
                        <a:t>Nantista</a:t>
                      </a:r>
                      <a:endParaRPr kumimoji="1" lang="ja-JP" altLang="en-US" sz="1800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9:0 0 </a:t>
                      </a:r>
                    </a:p>
                    <a:p>
                      <a:r>
                        <a:rPr kumimoji="1" lang="en-US" altLang="ja-JP" baseline="0" dirty="0" smtClean="0"/>
                        <a:t>90 min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Opening and Introduction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Opening address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Report from AAP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BAW1 objectives and goals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S. Yamaguchi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A.</a:t>
                      </a:r>
                      <a:r>
                        <a:rPr kumimoji="1" lang="en-US" altLang="ja-JP" baseline="0" dirty="0" smtClean="0"/>
                        <a:t> Suzuki (KEK-DG)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E. </a:t>
                      </a:r>
                      <a:r>
                        <a:rPr kumimoji="1" lang="en-US" altLang="ja-JP" baseline="0" dirty="0" err="1" smtClean="0"/>
                        <a:t>Elsen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A. Yamamoto </a:t>
                      </a:r>
                      <a:r>
                        <a:rPr kumimoji="1" lang="en-US" altLang="ja-JP" sz="1600" baseline="0" dirty="0" smtClean="0"/>
                        <a:t>(GDE-PM)</a:t>
                      </a:r>
                      <a:endParaRPr kumimoji="1" lang="en-US" altLang="ja-JP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10:45</a:t>
                      </a:r>
                      <a:r>
                        <a:rPr kumimoji="1" lang="en-US" altLang="ja-JP" baseline="0" dirty="0" smtClean="0"/>
                        <a:t> </a:t>
                      </a:r>
                    </a:p>
                    <a:p>
                      <a:r>
                        <a:rPr kumimoji="1" lang="en-US" altLang="ja-JP" baseline="0" dirty="0" smtClean="0"/>
                        <a:t>90 min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Single tunnel CF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design and HLRF design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Single tunnel CF design status (1 hour)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 General HLRF design in SB2009 (30 min)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T.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Shidara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dirty="0" smtClean="0">
                          <a:solidFill>
                            <a:schemeClr val="tx1"/>
                          </a:solidFill>
                        </a:rPr>
                        <a:t>- A.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Enomoto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S. Fukuda 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13:30</a:t>
                      </a:r>
                    </a:p>
                    <a:p>
                      <a:r>
                        <a:rPr kumimoji="1" lang="en-US" altLang="ja-JP" dirty="0" smtClean="0"/>
                        <a:t>120 min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HLRF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KCS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KCS design and R&amp;D status (45 min)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Demonstration of feasibility (45 min)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Chair: S. Fukuda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C. </a:t>
                      </a:r>
                      <a:r>
                        <a:rPr kumimoji="1" lang="en-US" altLang="ja-JP" baseline="0" dirty="0" err="1" smtClean="0"/>
                        <a:t>Nantista</a:t>
                      </a:r>
                      <a:r>
                        <a:rPr kumimoji="1" lang="en-US" altLang="ja-JP" baseline="0" dirty="0" smtClean="0"/>
                        <a:t>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C. </a:t>
                      </a:r>
                      <a:r>
                        <a:rPr kumimoji="1" lang="en-US" altLang="ja-JP" baseline="0" dirty="0" err="1" smtClean="0"/>
                        <a:t>Adolphsen</a:t>
                      </a:r>
                      <a:r>
                        <a:rPr kumimoji="1" lang="en-US" altLang="ja-JP" baseline="0" dirty="0" smtClean="0"/>
                        <a:t>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15:45</a:t>
                      </a:r>
                    </a:p>
                    <a:p>
                      <a:r>
                        <a:rPr kumimoji="1" lang="en-US" altLang="ja-JP" dirty="0" smtClean="0"/>
                        <a:t>105 min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HLRF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– EU XFEL and RDR</a:t>
                      </a:r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- Introduction (20 min)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Experience from XFEL  (1 hour)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RDR configuration (as backup) (10 min)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Discussion  (15 min)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N. Walker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M. Ross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W.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Bialowons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S. Fukuda 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ALL</a:t>
                      </a:r>
                      <a:r>
                        <a:rPr kumimoji="1" lang="en-US" altLang="ja-JP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7</a:t>
            </a:fld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4905"/>
          </a:xfrm>
        </p:spPr>
        <p:txBody>
          <a:bodyPr/>
          <a:lstStyle/>
          <a:p>
            <a:r>
              <a:rPr lang="en-US" altLang="ja-JP" dirty="0" smtClean="0"/>
              <a:t>Time-Table / Agenda (Sept. 8)</a:t>
            </a:r>
            <a:endParaRPr lang="ja-JP" altLang="en-US" dirty="0"/>
          </a:p>
        </p:txBody>
      </p:sp>
      <p:graphicFrame>
        <p:nvGraphicFramePr>
          <p:cNvPr id="8" name="コンテンツ プレースホルダ 7"/>
          <p:cNvGraphicFramePr>
            <a:graphicFrameLocks noGrp="1"/>
          </p:cNvGraphicFramePr>
          <p:nvPr>
            <p:ph idx="1"/>
          </p:nvPr>
        </p:nvGraphicFramePr>
        <p:xfrm>
          <a:off x="457200" y="1109543"/>
          <a:ext cx="8229600" cy="4973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2270"/>
                <a:gridCol w="978085"/>
                <a:gridCol w="4262698"/>
                <a:gridCol w="2336547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Day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Am/pm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Subject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CCFFCC"/>
                          </a:solidFill>
                        </a:rPr>
                        <a:t>Convener</a:t>
                      </a:r>
                      <a:r>
                        <a:rPr kumimoji="1" lang="en-US" altLang="ja-JP" dirty="0" smtClean="0"/>
                        <a:t>/presenter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9/8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Single Tunnel ML Design and HLRF -2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S.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Fukuda / C.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Nantista</a:t>
                      </a:r>
                      <a:endParaRPr kumimoji="1" lang="ja-JP" altLang="en-US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9:00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DRFS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DRFS design and R&amp;D status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Installation strategy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(1 hour total)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C.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Nantista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S. Fukuda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baseline="0" dirty="0" smtClean="0"/>
                        <a:t>S. Fukuda </a:t>
                      </a:r>
                    </a:p>
                    <a:p>
                      <a:pPr>
                        <a:buFontTx/>
                        <a:buNone/>
                      </a:pPr>
                      <a:endParaRPr kumimoji="1" lang="en-US" altLang="ja-JP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10:45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HLRF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and LLRF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LLRF requirements/issues for KCS 30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LLRF requirements/issues for DRFS 30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Requirements from Beam Dynamics 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Chair: T.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Shidara</a:t>
                      </a:r>
                      <a:endParaRPr kumimoji="1" lang="en-US" altLang="ja-JP" baseline="0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C. </a:t>
                      </a:r>
                      <a:r>
                        <a:rPr kumimoji="1" lang="en-US" altLang="ja-JP" baseline="0" dirty="0" err="1" smtClean="0"/>
                        <a:t>Adolphsen</a:t>
                      </a:r>
                      <a:r>
                        <a:rPr kumimoji="1" lang="en-US" altLang="ja-JP" baseline="0" dirty="0" smtClean="0"/>
                        <a:t>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S. </a:t>
                      </a:r>
                      <a:r>
                        <a:rPr kumimoji="1" lang="en-US" altLang="ja-JP" baseline="0" dirty="0" err="1" smtClean="0"/>
                        <a:t>Michizono</a:t>
                      </a:r>
                      <a:r>
                        <a:rPr kumimoji="1" lang="en-US" altLang="ja-JP" baseline="0" dirty="0" smtClean="0"/>
                        <a:t>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K. Kubo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13:30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Operational consideration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Sorting cavities in relation with HLRF 30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Gradient and RF Power Overhead 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None/>
                      </a:pPr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Chair: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C. </a:t>
                      </a:r>
                      <a:r>
                        <a:rPr kumimoji="1" lang="en-US" altLang="ja-JP" baseline="0" dirty="0" err="1" smtClean="0">
                          <a:solidFill>
                            <a:srgbClr val="3366FF"/>
                          </a:solidFill>
                        </a:rPr>
                        <a:t>Adolphsen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S. Noguchi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J. </a:t>
                      </a:r>
                      <a:r>
                        <a:rPr kumimoji="1" lang="en-US" altLang="ja-JP" baseline="0" dirty="0" err="1" smtClean="0">
                          <a:solidFill>
                            <a:schemeClr val="tx1"/>
                          </a:solidFill>
                        </a:rPr>
                        <a:t>Cawardine</a:t>
                      </a:r>
                      <a:r>
                        <a:rPr kumimoji="1" lang="en-US" altLang="ja-JP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15:45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3366FF"/>
                          </a:solidFill>
                        </a:rPr>
                        <a:t>Discussions</a:t>
                      </a:r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 and Recommendations</a:t>
                      </a:r>
                      <a:endParaRPr kumimoji="1" lang="en-US" altLang="ja-JP" dirty="0" smtClean="0">
                        <a:solidFill>
                          <a:srgbClr val="3366FF"/>
                        </a:solidFill>
                      </a:endParaRP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dirty="0" smtClean="0"/>
                        <a:t> </a:t>
                      </a:r>
                      <a:r>
                        <a:rPr kumimoji="1" lang="en-US" altLang="ja-JP" baseline="0" dirty="0" smtClean="0"/>
                        <a:t> General discussions and questions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 Summary and recommendations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aseline="0" dirty="0" smtClean="0">
                          <a:solidFill>
                            <a:srgbClr val="3366FF"/>
                          </a:solidFill>
                        </a:rPr>
                        <a:t>Chair: A. Yamamoto</a:t>
                      </a:r>
                      <a:endParaRPr kumimoji="1" lang="en-US" altLang="ja-JP" baseline="0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TBD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kumimoji="1" lang="en-US" altLang="ja-JP" baseline="0" dirty="0" smtClean="0"/>
                        <a:t> ALL</a:t>
                      </a:r>
                      <a:r>
                        <a:rPr kumimoji="1" lang="en-US" altLang="ja-JP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8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34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Single Tunnel Proposal: intro 1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058332"/>
            <a:ext cx="7772400" cy="5526016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The proposal to go to a single tunnel solution for the Main Linac technical systems remains essential that outlined in the SB2009 report.</a:t>
            </a:r>
          </a:p>
          <a:p>
            <a:r>
              <a:rPr lang="en-US" dirty="0" smtClean="0"/>
              <a:t>The primary motivation was and remains a reduction in project cost due to the removal of the service tunnel for the Main Linac.</a:t>
            </a:r>
          </a:p>
          <a:p>
            <a:endParaRPr lang="en-US" dirty="0" smtClean="0">
              <a:solidFill>
                <a:srgbClr val="3366FF"/>
              </a:solidFill>
            </a:endParaRPr>
          </a:p>
          <a:p>
            <a:r>
              <a:rPr lang="en-US" dirty="0" smtClean="0">
                <a:solidFill>
                  <a:srgbClr val="3366FF"/>
                </a:solidFill>
              </a:rPr>
              <a:t>The original proposal was based on the adoption of two novel schemes for the HLRF: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KCS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DRFS</a:t>
            </a:r>
          </a:p>
          <a:p>
            <a:r>
              <a:rPr lang="en-US" u="sng" dirty="0" smtClean="0">
                <a:solidFill>
                  <a:srgbClr val="008000"/>
                </a:solidFill>
              </a:rPr>
              <a:t>KCS</a:t>
            </a:r>
            <a:r>
              <a:rPr lang="en-US" dirty="0" smtClean="0">
                <a:solidFill>
                  <a:srgbClr val="008000"/>
                </a:solidFill>
              </a:rPr>
              <a:t> has been identified as a preferred solutions for </a:t>
            </a:r>
            <a:r>
              <a:rPr lang="en-US" u="sng" dirty="0" smtClean="0">
                <a:solidFill>
                  <a:srgbClr val="008000"/>
                </a:solidFill>
              </a:rPr>
              <a:t>‘flat land’ sites </a:t>
            </a:r>
            <a:r>
              <a:rPr lang="en-US" dirty="0" smtClean="0">
                <a:solidFill>
                  <a:srgbClr val="008000"/>
                </a:solidFill>
              </a:rPr>
              <a:t>where surface access (buildings) is not restricted</a:t>
            </a:r>
          </a:p>
          <a:p>
            <a:r>
              <a:rPr lang="en-US" u="sng" dirty="0" smtClean="0">
                <a:solidFill>
                  <a:srgbClr val="660066"/>
                </a:solidFill>
              </a:rPr>
              <a:t>DRFS</a:t>
            </a:r>
            <a:r>
              <a:rPr lang="en-US" dirty="0" smtClean="0">
                <a:solidFill>
                  <a:srgbClr val="660066"/>
                </a:solidFill>
              </a:rPr>
              <a:t> has been identified as being preferred solutions </a:t>
            </a:r>
            <a:r>
              <a:rPr lang="en-US" u="sng" dirty="0" smtClean="0">
                <a:solidFill>
                  <a:srgbClr val="660066"/>
                </a:solidFill>
              </a:rPr>
              <a:t>for mountainous region </a:t>
            </a:r>
            <a:r>
              <a:rPr lang="en-US" dirty="0" smtClean="0">
                <a:solidFill>
                  <a:srgbClr val="660066"/>
                </a:solidFill>
              </a:rPr>
              <a:t>where surface access (buildings) is severely limited.</a:t>
            </a:r>
          </a:p>
          <a:p>
            <a:endParaRPr lang="en-US" dirty="0" smtClean="0"/>
          </a:p>
          <a:p>
            <a:r>
              <a:rPr lang="en-US" dirty="0" smtClean="0"/>
              <a:t>Having both R&amp;D </a:t>
            </a:r>
            <a:r>
              <a:rPr lang="en-US" dirty="0" err="1" smtClean="0"/>
              <a:t>programmes</a:t>
            </a:r>
            <a:r>
              <a:rPr lang="en-US" dirty="0" smtClean="0"/>
              <a:t> in parallel can be considered as risk-mitigation against one or other of them </a:t>
            </a:r>
            <a:r>
              <a:rPr lang="en-US" dirty="0" err="1" smtClean="0"/>
              <a:t>failiing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It is acknowledged that both these schemes require R&amp;D</a:t>
            </a:r>
          </a:p>
          <a:p>
            <a:pPr lvl="1"/>
            <a:r>
              <a:rPr lang="en-US" dirty="0" err="1" smtClean="0"/>
              <a:t>Programmes</a:t>
            </a:r>
            <a:r>
              <a:rPr lang="en-US" dirty="0" smtClean="0"/>
              <a:t> are detailed in the R&amp;D Plan Release 5</a:t>
            </a:r>
          </a:p>
          <a:p>
            <a:r>
              <a:rPr lang="en-US" dirty="0" smtClean="0"/>
              <a:t>At the time of submission in December 2009, the two primary obstacles to adoption of a single tunnel were identified as</a:t>
            </a:r>
          </a:p>
          <a:p>
            <a:pPr lvl="1"/>
            <a:r>
              <a:rPr lang="en-US" dirty="0" smtClean="0"/>
              <a:t>Safety egress</a:t>
            </a:r>
          </a:p>
          <a:p>
            <a:pPr lvl="1"/>
            <a:r>
              <a:rPr lang="en-US" dirty="0" smtClean="0"/>
              <a:t>Operations &amp; Availability</a:t>
            </a:r>
          </a:p>
          <a:p>
            <a:endParaRPr lang="en-US" dirty="0" smtClean="0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10-9-10, A. Yamamoto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9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BAW1 Summary </a:t>
            </a:r>
            <a:endParaRPr lang="ja-JP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Blank Presentation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23346C"/>
            </a:solidFill>
            <a:effectLst/>
            <a:latin typeface="Arial" charset="0"/>
            <a:ea typeface="Arial Unicode MS" pitchFamily="50" charset="-128"/>
            <a:cs typeface="Arial Unicode MS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rgbClr val="23346C"/>
            </a:solidFill>
            <a:effectLst/>
            <a:latin typeface="Arial" charset="0"/>
            <a:ea typeface="Arial Unicode MS" pitchFamily="50" charset="-128"/>
            <a:cs typeface="Arial Unicode MS" pitchFamily="50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2925</TotalTime>
  <Words>4449</Words>
  <Application>Microsoft Macintosh PowerPoint</Application>
  <PresentationFormat>画面に合わせる (4:3)</PresentationFormat>
  <Paragraphs>713</Paragraphs>
  <Slides>41</Slides>
  <Notes>8</Notes>
  <HiddenSlides>7</HiddenSlides>
  <MMClips>0</MMClips>
  <ScaleCrop>false</ScaleCrop>
  <HeadingPairs>
    <vt:vector size="6" baseType="variant">
      <vt:variant>
        <vt:lpstr>デザイン テンプレート</vt:lpstr>
      </vt:variant>
      <vt:variant>
        <vt:i4>5</vt:i4>
      </vt:variant>
      <vt:variant>
        <vt:lpstr>リンクの設定</vt:lpstr>
      </vt:variant>
      <vt:variant>
        <vt:i4>1</vt:i4>
      </vt:variant>
      <vt:variant>
        <vt:lpstr>スライド タイトル</vt:lpstr>
      </vt:variant>
      <vt:variant>
        <vt:i4>41</vt:i4>
      </vt:variant>
    </vt:vector>
  </HeadingPairs>
  <TitlesOfParts>
    <vt:vector size="47" baseType="lpstr">
      <vt:lpstr>Office テーマ</vt:lpstr>
      <vt:lpstr>1_Office テーマ</vt:lpstr>
      <vt:lpstr>Blank Presentation</vt:lpstr>
      <vt:lpstr>Default Design</vt:lpstr>
      <vt:lpstr>2_Blank Presentation</vt:lpstr>
      <vt:lpstr>Macintosh HD:Users:yamamotoakira:Akira-MacBook:Akira-0908:ILC:RD-Plan-Rel5:TDP-RD-Plan-R5-Draft-100630.doc!OLE_LINK1</vt:lpstr>
      <vt:lpstr>ILC-BAW1 Summary and Recommendations </vt:lpstr>
      <vt:lpstr>SB2009 Themes</vt:lpstr>
      <vt:lpstr>Global Plan for SCRF R&amp;D</vt:lpstr>
      <vt:lpstr>Baseline Assessment WorkShops</vt:lpstr>
      <vt:lpstr>BAW1 Objectives and Goals</vt:lpstr>
      <vt:lpstr> Subjects discussed in Sessions</vt:lpstr>
      <vt:lpstr>Time-Table / Agenda (Sept. 7) updated: August 27</vt:lpstr>
      <vt:lpstr>Time-Table / Agenda (Sept. 8)</vt:lpstr>
      <vt:lpstr>Single Tunnel Proposal: intro 1</vt:lpstr>
      <vt:lpstr>スライド 10</vt:lpstr>
      <vt:lpstr>Task and R &amp; D schedule of DRFS in KEK</vt:lpstr>
      <vt:lpstr>Single Tunnel Proposal: intro 2</vt:lpstr>
      <vt:lpstr>RDR HLRF Tech. Solution 1</vt:lpstr>
      <vt:lpstr>3D of RDR single tunnel plan ( Bouncer Modulator)-(1)</vt:lpstr>
      <vt:lpstr>RDR HLRF Tech. Solution 2</vt:lpstr>
      <vt:lpstr>Time-Table / Agenda (Sept. 9)</vt:lpstr>
      <vt:lpstr>Time-Table / Agenda (Sept. 10)</vt:lpstr>
      <vt:lpstr>Cavity Gradient Progress </vt:lpstr>
      <vt:lpstr>Gradient Spread and Standard Deviation</vt:lpstr>
      <vt:lpstr>Gradient Improvement Plan Based on Recent Understanding due to Globally Coordinated S0 Program </vt:lpstr>
      <vt:lpstr>Basic R&amp;D Efforts in TDP-2</vt:lpstr>
      <vt:lpstr>From R. Geng</vt:lpstr>
      <vt:lpstr>R. Geng</vt:lpstr>
      <vt:lpstr>ILC ML Cavity Gradient  R&amp;D Milestones and ML operational Specification </vt:lpstr>
      <vt:lpstr>R&amp;D Milestone  Technical R&amp;D Plan (revised: Rel-5)</vt:lpstr>
      <vt:lpstr>ILC Accelerator, Operational Gradient</vt:lpstr>
      <vt:lpstr>A possible balance in ILC ML Accelerator Cavity Specification  </vt:lpstr>
      <vt:lpstr>Summary</vt:lpstr>
      <vt:lpstr>HLRF/LLRF Design with Single Tunnel</vt:lpstr>
      <vt:lpstr>ILC-ML SCRF Cavity Gradient Specifications  proposed, based on R&amp;D Effort and Milestone/Goals</vt:lpstr>
      <vt:lpstr> Accelerator Gradient Common understanding and Recommendation</vt:lpstr>
      <vt:lpstr>Acknowledgment on behalf of ILC-GDE Project Managers</vt:lpstr>
      <vt:lpstr>backup</vt:lpstr>
      <vt:lpstr>スライド 34</vt:lpstr>
      <vt:lpstr>How should we do  for Degraded Cavity ?</vt:lpstr>
      <vt:lpstr>Highest Gradient Operation</vt:lpstr>
      <vt:lpstr>Ideally, all cavities reach their respective quench limits at the same forward power</vt:lpstr>
      <vt:lpstr>Summary from S. Michizono</vt:lpstr>
      <vt:lpstr>Gradient and Spread as of June, 2010</vt:lpstr>
      <vt:lpstr>スライド 40</vt:lpstr>
      <vt:lpstr>Subjects to be further studied in  TDP-2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SCRF Monthly WebEx Meeting June 2, 2010</dc:title>
  <dc:creator>Yamamoto Akira</dc:creator>
  <cp:lastModifiedBy>Yamamoto Akira</cp:lastModifiedBy>
  <cp:revision>59</cp:revision>
  <dcterms:created xsi:type="dcterms:W3CDTF">2010-09-10T01:45:22Z</dcterms:created>
  <dcterms:modified xsi:type="dcterms:W3CDTF">2010-09-10T03:56:23Z</dcterms:modified>
</cp:coreProperties>
</file>