
<file path=[Content_Types].xml><?xml version="1.0" encoding="utf-8"?>
<Types xmlns="http://schemas.openxmlformats.org/package/2006/content-types">
  <Override PartName="/ppt/slideMasters/slideMaster4.xml" ContentType="application/vnd.openxmlformats-officedocument.presentationml.slideMaster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4.xml" ContentType="application/vnd.openxmlformats-officedocument.theme+xml"/>
  <Override PartName="/ppt/slideMasters/slideMaster3.xml" ContentType="application/vnd.openxmlformats-officedocument.presentationml.slideMaster+xml"/>
  <Override PartName="/docProps/app.xml" ContentType="application/vnd.openxmlformats-officedocument.extended-properties+xml"/>
  <Override PartName="/ppt/theme/theme6.xml" ContentType="application/vnd.openxmlformats-officedocument.them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theme/theme5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4" r:id="rId2"/>
    <p:sldMasterId id="2147483674" r:id="rId3"/>
    <p:sldMasterId id="2147483676" r:id="rId4"/>
  </p:sldMasterIdLst>
  <p:notesMasterIdLst>
    <p:notesMasterId r:id="rId34"/>
  </p:notesMasterIdLst>
  <p:handoutMasterIdLst>
    <p:handoutMasterId r:id="rId35"/>
  </p:handoutMasterIdLst>
  <p:sldIdLst>
    <p:sldId id="330" r:id="rId5"/>
    <p:sldId id="343" r:id="rId6"/>
    <p:sldId id="297" r:id="rId7"/>
    <p:sldId id="289" r:id="rId8"/>
    <p:sldId id="296" r:id="rId9"/>
    <p:sldId id="272" r:id="rId10"/>
    <p:sldId id="273" r:id="rId11"/>
    <p:sldId id="274" r:id="rId12"/>
    <p:sldId id="275" r:id="rId13"/>
    <p:sldId id="280" r:id="rId14"/>
    <p:sldId id="322" r:id="rId15"/>
    <p:sldId id="323" r:id="rId16"/>
    <p:sldId id="294" r:id="rId17"/>
    <p:sldId id="281" r:id="rId18"/>
    <p:sldId id="331" r:id="rId19"/>
    <p:sldId id="332" r:id="rId20"/>
    <p:sldId id="337" r:id="rId21"/>
    <p:sldId id="334" r:id="rId22"/>
    <p:sldId id="336" r:id="rId23"/>
    <p:sldId id="335" r:id="rId24"/>
    <p:sldId id="345" r:id="rId25"/>
    <p:sldId id="346" r:id="rId26"/>
    <p:sldId id="347" r:id="rId27"/>
    <p:sldId id="344" r:id="rId28"/>
    <p:sldId id="340" r:id="rId29"/>
    <p:sldId id="339" r:id="rId30"/>
    <p:sldId id="338" r:id="rId31"/>
    <p:sldId id="342" r:id="rId32"/>
    <p:sldId id="341" r:id="rId3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間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9007" autoAdjust="0"/>
  </p:normalViewPr>
  <p:slideViewPr>
    <p:cSldViewPr snapToGrid="0" snapToObjects="1">
      <p:cViewPr varScale="1">
        <p:scale>
          <a:sx n="106" d="100"/>
          <a:sy n="106" d="100"/>
        </p:scale>
        <p:origin x="-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handoutMaster" Target="handoutMasters/handoutMaster1.xml"/><Relationship Id="rId31" Type="http://schemas.openxmlformats.org/officeDocument/2006/relationships/slide" Target="slides/slide27.xml"/><Relationship Id="rId34" Type="http://schemas.openxmlformats.org/officeDocument/2006/relationships/notesMaster" Target="notesMasters/notesMaster1.xml"/><Relationship Id="rId39" Type="http://schemas.openxmlformats.org/officeDocument/2006/relationships/theme" Target="theme/theme1.xml"/><Relationship Id="rId40" Type="http://schemas.openxmlformats.org/officeDocument/2006/relationships/tableStyles" Target="tableStyles.xml"/><Relationship Id="rId7" Type="http://schemas.openxmlformats.org/officeDocument/2006/relationships/slide" Target="slides/slide3.xml"/><Relationship Id="rId36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9" Type="http://schemas.openxmlformats.org/officeDocument/2006/relationships/slide" Target="slides/slide5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7" Type="http://schemas.openxmlformats.org/officeDocument/2006/relationships/slide" Target="slides/slide23.xml"/><Relationship Id="rId14" Type="http://schemas.openxmlformats.org/officeDocument/2006/relationships/slide" Target="slides/slide10.xml"/><Relationship Id="rId23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28" Type="http://schemas.openxmlformats.org/officeDocument/2006/relationships/slide" Target="slides/slide24.xml"/><Relationship Id="rId26" Type="http://schemas.openxmlformats.org/officeDocument/2006/relationships/slide" Target="slides/slide22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29" Type="http://schemas.openxmlformats.org/officeDocument/2006/relationships/slide" Target="slides/slide25.xml"/><Relationship Id="rId6" Type="http://schemas.openxmlformats.org/officeDocument/2006/relationships/slide" Target="slides/slide2.xml"/><Relationship Id="rId16" Type="http://schemas.openxmlformats.org/officeDocument/2006/relationships/slide" Target="slides/slide12.xml"/><Relationship Id="rId33" Type="http://schemas.openxmlformats.org/officeDocument/2006/relationships/slide" Target="slides/slide29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9" Type="http://schemas.openxmlformats.org/officeDocument/2006/relationships/slide" Target="slides/slide15.xml"/><Relationship Id="rId38" Type="http://schemas.openxmlformats.org/officeDocument/2006/relationships/viewProps" Target="viewProps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44D9E-C671-704E-86B7-250C30307B36}" type="datetimeFigureOut">
              <a:rPr lang="ja-JP" altLang="en-US" smtClean="0"/>
              <a:pPr/>
              <a:t>10.9.22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EEAEC-B672-774A-A6D9-9FE509DDA6E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64CEA-1EEB-7741-9C62-36E92D491ECE}" type="datetimeFigureOut">
              <a:rPr lang="ja-JP" altLang="en-US" smtClean="0"/>
              <a:pPr/>
              <a:t>10.9.22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6F3EF-DB3B-D549-B774-B229065C1CE3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2C0A8-A073-4C4E-B5AE-C39213BA23F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18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Producing document</a:t>
            </a:r>
            <a:r>
              <a:rPr lang="en-US" baseline="0" dirty="0" smtClean="0"/>
              <a:t> layout etc. How long?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BA325-8124-494F-818E-54D517FE32B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10-09-16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10-9-10,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BAW1 Summary 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47A1F-1617-B341-AB0C-4A849C0BCB3C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PHG_BAW-Costs-Needs.ppt                 September 21, 2007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 - 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67CF4-0C48-C642-A5D6-3C95746B73F5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2.xml"/><Relationship Id="rId3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4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5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latin typeface="Arial" pitchFamily="34" charset="0"/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solidFill>
                  <a:srgbClr val="000000"/>
                </a:solidFill>
              </a:rPr>
              <a:t>10-9-10, A. Yamamoto</a:t>
            </a:r>
            <a:endParaRPr kumimoji="0"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  <a:latin typeface="Arial" pitchFamily="34" charset="0"/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mtClean="0"/>
              <a:t>BAW1 Summary </a:t>
            </a:r>
            <a:endParaRPr kumimoji="0"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fld id="{2238625A-277A-1E4E-B6BA-E8D7CED81DA6}" type="slidenum">
              <a:rPr kumimoji="0" lang="en-US" altLang="ja-JP">
                <a:solidFill>
                  <a:srgbClr val="000000"/>
                </a:solidFill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altLang="ja-JP">
              <a:solidFill>
                <a:srgbClr val="000000"/>
              </a:solidFill>
            </a:endParaRPr>
          </a:p>
        </p:txBody>
      </p:sp>
      <p:pic>
        <p:nvPicPr>
          <p:cNvPr id="2054" name="Picture 15" descr="ilccolo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6" descr="1024_greendot_divide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8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2059" name="Picture 21" descr="1024_greendot_divide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folHlink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205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>
                <a:solidFill>
                  <a:schemeClr val="tx1"/>
                </a:solidFill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fld id="{88CD951A-F19C-334C-963F-F994189EF05B}" type="slidenum">
              <a:rPr kumimoji="0" lang="ja-JP" altLang="en-US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altLang="ja-JP">
              <a:solidFill>
                <a:srgbClr val="000000"/>
              </a:solidFill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8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237288"/>
            <a:ext cx="41052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23346C"/>
                </a:solidFill>
                <a:latin typeface="Arial" charset="0"/>
                <a:ea typeface="Arial Unicode MS" charset="0"/>
                <a:cs typeface="Arial Unicode MS" charset="0"/>
              </a:rPr>
              <a:t>BAW1.DRFS (S. Fukuda)</a:t>
            </a:r>
          </a:p>
        </p:txBody>
      </p:sp>
      <p:sp>
        <p:nvSpPr>
          <p:cNvPr id="19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453188"/>
            <a:ext cx="1728788" cy="2413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solidFill>
                  <a:schemeClr val="tx1"/>
                </a:solidFill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ja-JP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rPr>
              <a:t>8/09/2010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 b="1">
          <a:solidFill>
            <a:schemeClr val="folHlink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latin typeface="Arial" charset="0"/>
                <a:cs typeface="Arial Unicode MS" pitchFamily="34" charset="-128"/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>
                <a:solidFill>
                  <a:srgbClr val="000000"/>
                </a:solidFill>
              </a:rPr>
              <a:t>PHG_BAW-Costs-Needs.ppt                 September 21, 2007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  <a:latin typeface="Arial" charset="0"/>
                <a:cs typeface="Arial Unicode MS" pitchFamily="34" charset="-128"/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/>
              <a:t>ILC - 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fld id="{2115E31E-62FD-E649-A959-FE521899B8DA}" type="slidenum">
              <a:rPr kumimoji="0" lang="ja-JP" altLang="en-US">
                <a:solidFill>
                  <a:srgbClr val="000000"/>
                </a:solidFill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ilccolo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altLang="ja-JP" b="1" dirty="0" smtClean="0"/>
              <a:t>SCRF Monthly WebEx Meeting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en-US" altLang="ja-JP" b="1" dirty="0" smtClean="0"/>
              <a:t>Sept. 22</a:t>
            </a:r>
            <a:r>
              <a:rPr lang="en-US" altLang="ja-JP" b="1" dirty="0" smtClean="0"/>
              <a:t>, </a:t>
            </a:r>
            <a:r>
              <a:rPr lang="en-US" altLang="ja-JP" b="1" dirty="0" smtClean="0"/>
              <a:t>2010</a:t>
            </a:r>
            <a:endParaRPr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2526365"/>
            <a:ext cx="7772400" cy="3505866"/>
          </a:xfrm>
          <a:ln>
            <a:solidFill>
              <a:srgbClr val="4F81BD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Agenda</a:t>
            </a:r>
          </a:p>
          <a:p>
            <a:endParaRPr lang="en-US" altLang="ja-JP" dirty="0" smtClean="0"/>
          </a:p>
          <a:p>
            <a:pPr marL="514350" indent="-514350" algn="l">
              <a:buAutoNum type="arabicPeriod"/>
            </a:pPr>
            <a:r>
              <a:rPr lang="en-US" altLang="ja-JP" dirty="0" smtClean="0"/>
              <a:t>Report from </a:t>
            </a:r>
            <a:r>
              <a:rPr lang="en-US" altLang="ja-JP" dirty="0" err="1" smtClean="0"/>
              <a:t>PMs</a:t>
            </a:r>
            <a:r>
              <a:rPr lang="en-US" altLang="ja-JP" dirty="0" smtClean="0"/>
              <a:t> 				</a:t>
            </a:r>
            <a:r>
              <a:rPr lang="en-US" altLang="ja-JP" dirty="0" smtClean="0"/>
              <a:t>(15 </a:t>
            </a:r>
            <a:r>
              <a:rPr lang="en-US" altLang="ja-JP" dirty="0" smtClean="0"/>
              <a:t>min.</a:t>
            </a:r>
            <a:r>
              <a:rPr lang="en-US" altLang="ja-JP" dirty="0" smtClean="0"/>
              <a:t>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BAW-1 report and proposal for TLCC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Preparation for the industrialization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Interim report 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marL="514350" indent="-514350" algn="l">
              <a:buAutoNum type="arabicPeriod"/>
            </a:pPr>
            <a:r>
              <a:rPr lang="en-US" altLang="ja-JP" dirty="0" smtClean="0"/>
              <a:t>General Report from </a:t>
            </a:r>
            <a:r>
              <a:rPr lang="en-US" altLang="ja-JP" dirty="0" err="1" smtClean="0"/>
              <a:t>GLs</a:t>
            </a:r>
            <a:r>
              <a:rPr lang="en-US" altLang="ja-JP" dirty="0" smtClean="0"/>
              <a:t>		(15 min.)</a:t>
            </a:r>
          </a:p>
          <a:p>
            <a:pPr marL="514350" indent="-514350" algn="l">
              <a:buAutoNum type="arabicPeriod"/>
            </a:pPr>
            <a:r>
              <a:rPr lang="en-US" altLang="ja-JP" dirty="0" smtClean="0"/>
              <a:t>Special Discussions 				</a:t>
            </a:r>
            <a:r>
              <a:rPr lang="en-US" altLang="ja-JP" dirty="0" smtClean="0"/>
              <a:t>(30 min.)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/>
              <a:t>Comments from P. G		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ILC-CLIC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Workshop Agenda</a:t>
            </a:r>
            <a:r>
              <a:rPr lang="en-US" altLang="ja-JP" dirty="0" smtClean="0">
                <a:solidFill>
                  <a:srgbClr val="FF0000"/>
                </a:solidFill>
              </a:rPr>
              <a:t>  </a:t>
            </a:r>
            <a:r>
              <a:rPr lang="en-US" altLang="ja-JP" dirty="0" smtClean="0"/>
              <a:t>			</a:t>
            </a:r>
          </a:p>
          <a:p>
            <a:pPr marL="971550" lvl="1" indent="-514350" algn="l"/>
            <a:endParaRPr lang="en-US" altLang="ja-JP" dirty="0" smtClean="0"/>
          </a:p>
          <a:p>
            <a:pPr marL="1428750" lvl="2" indent="-514350" algn="l"/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SCRF WebEx Meeting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 possible balance in</a:t>
            </a:r>
            <a:br>
              <a:rPr lang="en-US" altLang="ja-JP" dirty="0" smtClean="0"/>
            </a:br>
            <a:r>
              <a:rPr lang="en-US" altLang="ja-JP" dirty="0" smtClean="0"/>
              <a:t>ILC ML Accelerator Cavity Specification  </a:t>
            </a:r>
            <a:endParaRPr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10</a:t>
            </a:fld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68" y="1417638"/>
            <a:ext cx="7378700" cy="2336800"/>
          </a:xfrm>
          <a:prstGeom prst="rect">
            <a:avLst/>
          </a:prstGeom>
          <a:ln>
            <a:solidFill>
              <a:srgbClr val="4F81BD"/>
            </a:solidFill>
          </a:ln>
        </p:spPr>
      </p:pic>
      <p:graphicFrame>
        <p:nvGraphicFramePr>
          <p:cNvPr id="12" name="コンテンツ プレースホルダ 11"/>
          <p:cNvGraphicFramePr>
            <a:graphicFrameLocks noGrp="1"/>
          </p:cNvGraphicFramePr>
          <p:nvPr>
            <p:ph idx="1"/>
          </p:nvPr>
        </p:nvGraphicFramePr>
        <p:xfrm>
          <a:off x="457200" y="4156863"/>
          <a:ext cx="822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Single 9-cell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cavity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gradient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String Cavity gradient in </a:t>
                      </a:r>
                      <a:r>
                        <a:rPr lang="en-GB" sz="2000" dirty="0" err="1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cryomodule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w/o beam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String 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cryomodule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gradient in </a:t>
                      </a:r>
                      <a:r>
                        <a:rPr lang="en-GB" sz="2000" dirty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accelerator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with beam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35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MV/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, on </a:t>
                      </a:r>
                      <a:r>
                        <a:rPr lang="en-GB" sz="2000" dirty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average </a:t>
                      </a:r>
                      <a:r>
                        <a:rPr lang="en-GB" sz="2000" dirty="0" err="1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w</a:t>
                      </a:r>
                      <a:r>
                        <a:rPr lang="en-GB" sz="2000" dirty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/ spread above a threshold</a:t>
                      </a:r>
                      <a:endParaRPr lang="ja-JP" sz="2000" dirty="0">
                        <a:solidFill>
                          <a:srgbClr val="3366FF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34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, on average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(or to be further optimized)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31.5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MV/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, on average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(or to be further optimized)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5553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Summary and Proposal </a:t>
            </a:r>
            <a:br>
              <a:rPr lang="en-US" altLang="ja-JP" dirty="0" smtClean="0"/>
            </a:br>
            <a:r>
              <a:rPr lang="en-US" altLang="ja-JP" dirty="0" smtClean="0"/>
              <a:t>for</a:t>
            </a:r>
            <a:br>
              <a:rPr lang="en-US" altLang="ja-JP" dirty="0" smtClean="0"/>
            </a:br>
            <a:r>
              <a:rPr lang="en-US" altLang="ja-JP" dirty="0" smtClean="0"/>
              <a:t>Top Change Control Panel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617304"/>
            <a:ext cx="8229600" cy="2904435"/>
          </a:xfrm>
        </p:spPr>
        <p:txBody>
          <a:bodyPr/>
          <a:lstStyle/>
          <a:p>
            <a:endParaRPr lang="en-US" altLang="ja-JP" dirty="0" smtClean="0"/>
          </a:p>
          <a:p>
            <a:r>
              <a:rPr lang="en-US" altLang="ja-JP" dirty="0" smtClean="0"/>
              <a:t>HLRF/LLRF design with Single Tunnel layout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ML Accelerator Gradient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BAW1 Summary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HLRF/LLRF Design with Single Tunnel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49059"/>
            <a:ext cx="8229600" cy="5107291"/>
          </a:xfrm>
          <a:ln>
            <a:solidFill>
              <a:srgbClr val="3366FF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sz="2162" dirty="0" smtClean="0"/>
              <a:t>The main proposal is to go to a single tunnel solution for the Main </a:t>
            </a:r>
            <a:r>
              <a:rPr lang="en-US" sz="2162" dirty="0" err="1" smtClean="0"/>
              <a:t>Linac</a:t>
            </a:r>
            <a:r>
              <a:rPr lang="en-US" sz="2162" dirty="0" smtClean="0"/>
              <a:t> technical systems remains essential that outlined in the SB2009 report, and is</a:t>
            </a:r>
            <a:r>
              <a:rPr lang="en-US" sz="2162" dirty="0" smtClean="0">
                <a:solidFill>
                  <a:srgbClr val="3366FF"/>
                </a:solidFill>
              </a:rPr>
              <a:t> based on the adoption of two novel schemes, requiring RD, for the HLRF in the single tunnel:</a:t>
            </a:r>
          </a:p>
          <a:p>
            <a:pPr lvl="1"/>
            <a:r>
              <a:rPr lang="en-US" sz="2162" dirty="0" smtClean="0">
                <a:solidFill>
                  <a:srgbClr val="008000"/>
                </a:solidFill>
              </a:rPr>
              <a:t>KCS: preferred solutions for </a:t>
            </a:r>
            <a:r>
              <a:rPr lang="en-US" sz="2162" u="sng" dirty="0" smtClean="0">
                <a:solidFill>
                  <a:srgbClr val="008000"/>
                </a:solidFill>
              </a:rPr>
              <a:t>‘flat land’ sites </a:t>
            </a:r>
            <a:endParaRPr lang="en-US" sz="2162" dirty="0" smtClean="0">
              <a:solidFill>
                <a:srgbClr val="3366FF"/>
              </a:solidFill>
            </a:endParaRPr>
          </a:p>
          <a:p>
            <a:pPr lvl="1"/>
            <a:r>
              <a:rPr lang="en-US" sz="2162" dirty="0" smtClean="0">
                <a:solidFill>
                  <a:srgbClr val="660066"/>
                </a:solidFill>
              </a:rPr>
              <a:t>DRFS: preferred solutions </a:t>
            </a:r>
            <a:r>
              <a:rPr lang="en-US" sz="2162" u="sng" dirty="0" smtClean="0">
                <a:solidFill>
                  <a:srgbClr val="660066"/>
                </a:solidFill>
              </a:rPr>
              <a:t>for mountainous region</a:t>
            </a:r>
          </a:p>
          <a:p>
            <a:pPr lvl="1"/>
            <a:endParaRPr lang="en-US" sz="2162" dirty="0" smtClean="0">
              <a:solidFill>
                <a:srgbClr val="3366FF"/>
              </a:solidFill>
            </a:endParaRPr>
          </a:p>
          <a:p>
            <a:r>
              <a:rPr lang="en-US" sz="2162" dirty="0" smtClean="0"/>
              <a:t>Two backup scenarios are proposed for supporting </a:t>
            </a:r>
            <a:r>
              <a:rPr lang="en-US" sz="2162" u="sng" dirty="0" smtClean="0"/>
              <a:t>RDR-like HLRF solutions in a single-tunnel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162" dirty="0" smtClean="0">
                <a:solidFill>
                  <a:srgbClr val="3366FF"/>
                </a:solidFill>
              </a:rPr>
              <a:t>10MW MBK + (Marx) Modulator in the tunnel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162" dirty="0" smtClean="0">
                <a:solidFill>
                  <a:srgbClr val="3366FF"/>
                </a:solidFill>
              </a:rPr>
              <a:t>XFEL-like solution with modulators (low-voltage) accessible in </a:t>
            </a:r>
            <a:r>
              <a:rPr lang="en-US" sz="2162" dirty="0" err="1" smtClean="0">
                <a:solidFill>
                  <a:srgbClr val="3366FF"/>
                </a:solidFill>
              </a:rPr>
              <a:t>cryo</a:t>
            </a:r>
            <a:r>
              <a:rPr lang="en-US" sz="2162" dirty="0" smtClean="0">
                <a:solidFill>
                  <a:srgbClr val="3366FF"/>
                </a:solidFill>
              </a:rPr>
              <a:t> refrigeration builds/caverns, with long pulsed cables feeding 10MW </a:t>
            </a:r>
            <a:r>
              <a:rPr lang="en-US" sz="2162" dirty="0" err="1" smtClean="0">
                <a:solidFill>
                  <a:srgbClr val="3366FF"/>
                </a:solidFill>
              </a:rPr>
              <a:t>MBKs</a:t>
            </a:r>
            <a:r>
              <a:rPr lang="en-US" sz="2162" dirty="0" smtClean="0">
                <a:solidFill>
                  <a:srgbClr val="3366FF"/>
                </a:solidFill>
              </a:rPr>
              <a:t>, via a pulse transformer, in the tunnel.</a:t>
            </a:r>
          </a:p>
          <a:p>
            <a:r>
              <a:rPr lang="en-US" sz="2162" dirty="0" smtClean="0">
                <a:solidFill>
                  <a:srgbClr val="008000"/>
                </a:solidFill>
              </a:rPr>
              <a:t>Both are considered technically feasible, and no R&amp;D program is proposed.</a:t>
            </a:r>
          </a:p>
          <a:p>
            <a:r>
              <a:rPr lang="en-US" sz="2162" dirty="0" smtClean="0"/>
              <a:t>We propose to phase out one of these RDR-like options within the next six-months, in order to reduce the number of scenarios to be developed.</a:t>
            </a:r>
            <a:endParaRPr lang="en-US" sz="2162" dirty="0" smtClean="0"/>
          </a:p>
          <a:p>
            <a:endParaRPr lang="en-US" sz="2162" dirty="0" smtClean="0">
              <a:solidFill>
                <a:srgbClr val="3366FF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BAW1 Summary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330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 Accelerator Gradient</a:t>
            </a:r>
            <a:br>
              <a:rPr lang="en-US" altLang="ja-JP" dirty="0" smtClean="0"/>
            </a:br>
            <a:r>
              <a:rPr lang="en-US" altLang="ja-JP" sz="3556" dirty="0" smtClean="0"/>
              <a:t>Common understanding and Recommendation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2034" y="1315466"/>
            <a:ext cx="8682984" cy="5055483"/>
          </a:xfrm>
          <a:ln>
            <a:solidFill>
              <a:srgbClr val="3366FF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Observation</a:t>
            </a:r>
          </a:p>
          <a:p>
            <a:pPr lvl="1"/>
            <a:r>
              <a:rPr lang="en-US" altLang="ja-JP" dirty="0" smtClean="0"/>
              <a:t>Challenging operational margin in accelerator operation to be reliable enough for sufficient availability for physics run.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Our Strategy Proposed</a:t>
            </a:r>
          </a:p>
          <a:p>
            <a:pPr lvl="1"/>
            <a:r>
              <a:rPr lang="en-US" altLang="ja-JP" dirty="0" smtClean="0"/>
              <a:t>Provide two major guidelines </a:t>
            </a:r>
          </a:p>
          <a:p>
            <a:pPr lvl="2"/>
            <a:r>
              <a:rPr lang="en-US" altLang="ja-JP" u="sng" dirty="0" smtClean="0"/>
              <a:t>R&amp;D milestone: </a:t>
            </a:r>
            <a:r>
              <a:rPr lang="en-US" altLang="ja-JP" dirty="0" smtClean="0">
                <a:solidFill>
                  <a:srgbClr val="3366FF"/>
                </a:solidFill>
              </a:rPr>
              <a:t>35 MV/</a:t>
            </a:r>
            <a:r>
              <a:rPr lang="en-US" altLang="ja-JP" dirty="0" err="1" smtClean="0">
                <a:solidFill>
                  <a:srgbClr val="3366FF"/>
                </a:solidFill>
              </a:rPr>
              <a:t>m</a:t>
            </a:r>
            <a:r>
              <a:rPr lang="en-US" altLang="ja-JP" dirty="0" smtClean="0">
                <a:solidFill>
                  <a:srgbClr val="3366FF"/>
                </a:solidFill>
              </a:rPr>
              <a:t> with 90 % yield (eq. &gt; 38 MV/</a:t>
            </a:r>
            <a:r>
              <a:rPr lang="en-US" altLang="ja-JP" dirty="0" err="1" smtClean="0">
                <a:solidFill>
                  <a:srgbClr val="3366FF"/>
                </a:solidFill>
              </a:rPr>
              <a:t>m</a:t>
            </a:r>
            <a:r>
              <a:rPr lang="en-US" altLang="ja-JP" dirty="0" smtClean="0">
                <a:solidFill>
                  <a:srgbClr val="3366FF"/>
                </a:solidFill>
              </a:rPr>
              <a:t> on average) </a:t>
            </a:r>
            <a:r>
              <a:rPr lang="en-US" altLang="ja-JP" dirty="0" smtClean="0"/>
              <a:t>, including 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pass, </a:t>
            </a:r>
          </a:p>
          <a:p>
            <a:pPr lvl="2"/>
            <a:r>
              <a:rPr lang="en-US" altLang="ja-JP" u="sng" dirty="0" smtClean="0">
                <a:solidFill>
                  <a:srgbClr val="000000"/>
                </a:solidFill>
              </a:rPr>
              <a:t>ILC ML Cavity specification: </a:t>
            </a:r>
            <a:r>
              <a:rPr lang="en-US" altLang="ja-JP" dirty="0" smtClean="0">
                <a:solidFill>
                  <a:srgbClr val="3366FF"/>
                </a:solidFill>
              </a:rPr>
              <a:t>35 MV/</a:t>
            </a:r>
            <a:r>
              <a:rPr lang="en-US" altLang="ja-JP" dirty="0" err="1" smtClean="0">
                <a:solidFill>
                  <a:srgbClr val="3366FF"/>
                </a:solidFill>
              </a:rPr>
              <a:t>m</a:t>
            </a:r>
            <a:r>
              <a:rPr lang="en-US" altLang="ja-JP" dirty="0" smtClean="0">
                <a:solidFill>
                  <a:srgbClr val="3366FF"/>
                </a:solidFill>
              </a:rPr>
              <a:t> on average with spread</a:t>
            </a:r>
            <a:r>
              <a:rPr lang="en-US" altLang="ja-JP" dirty="0" smtClean="0"/>
              <a:t>,  </a:t>
            </a:r>
          </a:p>
          <a:p>
            <a:pPr lvl="1"/>
            <a:r>
              <a:rPr lang="en-US" altLang="ja-JP" dirty="0" smtClean="0"/>
              <a:t>Make our best effort with forward looking position to realize the accelerator operational gradient to be </a:t>
            </a:r>
            <a:r>
              <a:rPr lang="en-US" altLang="ja-JP" dirty="0" smtClean="0">
                <a:solidFill>
                  <a:srgbClr val="FF0000"/>
                </a:solidFill>
              </a:rPr>
              <a:t>31.5 MV/</a:t>
            </a:r>
            <a:r>
              <a:rPr lang="en-US" altLang="ja-JP" dirty="0" err="1" smtClean="0">
                <a:solidFill>
                  <a:srgbClr val="FF0000"/>
                </a:solidFill>
              </a:rPr>
              <a:t>m</a:t>
            </a:r>
            <a:r>
              <a:rPr lang="en-US" altLang="ja-JP" dirty="0" smtClean="0"/>
              <a:t>, </a:t>
            </a:r>
            <a:r>
              <a:rPr lang="en-US" altLang="ja-JP" dirty="0" smtClean="0">
                <a:solidFill>
                  <a:srgbClr val="3366FF"/>
                </a:solidFill>
              </a:rPr>
              <a:t>on average with reasonable gradient spread (&lt; ~  +/-20 %)</a:t>
            </a:r>
            <a:r>
              <a:rPr lang="en-US" altLang="ja-JP" dirty="0" smtClean="0"/>
              <a:t>. We require an additional HLRF power of 10 %. </a:t>
            </a:r>
          </a:p>
          <a:p>
            <a:pPr lvl="1"/>
            <a:r>
              <a:rPr lang="en-US" altLang="ja-JP" dirty="0" smtClean="0"/>
              <a:t>Keep cost containment concept, and prepare for the industrialization including cost and quality control. </a:t>
            </a:r>
          </a:p>
          <a:p>
            <a:pPr lvl="1"/>
            <a:r>
              <a:rPr lang="en-US" altLang="ja-JP" dirty="0" smtClean="0"/>
              <a:t>Ask physics/detector groups to share our observation and forward looking strategy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BAW1 Summary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70949"/>
            <a:ext cx="2133600" cy="365125"/>
          </a:xfrm>
        </p:spPr>
        <p:txBody>
          <a:bodyPr/>
          <a:lstStyle/>
          <a:p>
            <a:fld id="{C2705F64-2F62-1441-B8C2-4C4BD0CB1C05}" type="slidenum">
              <a:rPr lang="ja-JP" altLang="en-US" smtClean="0"/>
              <a:pPr/>
              <a:t>13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5938"/>
            <a:ext cx="8229600" cy="766762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ILC-ML SCRF Cavity Gradient Specifications </a:t>
            </a:r>
            <a:br>
              <a:rPr lang="en-US" altLang="ja-JP" sz="3200" dirty="0" smtClean="0"/>
            </a:br>
            <a:r>
              <a:rPr lang="en-US" altLang="ja-JP" sz="2800" dirty="0" smtClean="0"/>
              <a:t>proposed, based on R&amp;D</a:t>
            </a:r>
            <a:r>
              <a:rPr lang="en-US" altLang="ja-JP" sz="2800" dirty="0" smtClean="0"/>
              <a:t> Efforts and Goals</a:t>
            </a:r>
            <a:endParaRPr lang="ja-JP" altLang="en-US" sz="3200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444988" y="1041400"/>
          <a:ext cx="8493077" cy="4357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957"/>
                <a:gridCol w="2398421"/>
                <a:gridCol w="2743301"/>
                <a:gridCol w="963398"/>
              </a:tblGrid>
              <a:tr h="64416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Cost-relevant design </a:t>
                      </a:r>
                      <a:r>
                        <a:rPr lang="en-GB" sz="1800" b="1" dirty="0" err="1">
                          <a:solidFill>
                            <a:schemeClr val="bg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parameter(s</a:t>
                      </a: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 for TDR</a:t>
                      </a:r>
                      <a:endParaRPr lang="ja-JP" sz="1800" dirty="0">
                        <a:solidFill>
                          <a:schemeClr val="bg1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b="1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ML</a:t>
                      </a:r>
                      <a:r>
                        <a:rPr lang="en-GB" sz="1800" b="1" baseline="0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cavity gradient</a:t>
                      </a:r>
                      <a:r>
                        <a:rPr lang="en-GB" sz="1800" b="1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Specification</a:t>
                      </a:r>
                      <a:endParaRPr lang="ja-JP" sz="1800" dirty="0">
                        <a:solidFill>
                          <a:srgbClr val="FFFF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rgbClr val="CCFFCC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Cavity R</a:t>
                      </a:r>
                      <a:r>
                        <a:rPr lang="en-US" altLang="ja-JP" sz="1800" dirty="0" smtClean="0">
                          <a:solidFill>
                            <a:srgbClr val="CCFFCC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&amp;D</a:t>
                      </a:r>
                      <a:r>
                        <a:rPr lang="en-US" altLang="ja-JP" sz="1800" dirty="0" smtClean="0">
                          <a:solidFill>
                            <a:srgbClr val="CCFFCC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goal</a:t>
                      </a:r>
                      <a:endParaRPr lang="ja-JP" sz="1800" dirty="0">
                        <a:solidFill>
                          <a:srgbClr val="CCFFCC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latin typeface="Times New Roman"/>
                          <a:ea typeface="ＭＳ 明朝"/>
                          <a:cs typeface="Times New Roman"/>
                        </a:rPr>
                        <a:t>Relevant R&amp;</a:t>
                      </a:r>
                      <a:r>
                        <a:rPr lang="en-GB" sz="1200" b="1" dirty="0" smtClean="0">
                          <a:latin typeface="Times New Roman"/>
                          <a:ea typeface="ＭＳ 明朝"/>
                          <a:cs typeface="Times New Roman"/>
                        </a:rPr>
                        <a:t>D Programme</a:t>
                      </a:r>
                      <a:endParaRPr lang="ja-JP" sz="12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496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9-cell Cavity Gradient in vertical test 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35 MV/</a:t>
                      </a:r>
                      <a:r>
                        <a:rPr lang="en-GB" sz="1800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,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average</a:t>
                      </a:r>
                    </a:p>
                    <a:p>
                      <a:pPr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GB" altLang="ja-JP" sz="16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 - Spread: 28 – 42 MV/</a:t>
                      </a:r>
                      <a:r>
                        <a:rPr lang="en-GB" altLang="ja-JP" sz="1600" baseline="0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endParaRPr lang="en-GB" altLang="ja-JP" sz="1600" baseline="0" dirty="0" smtClean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GB" altLang="ja-JP" sz="16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  (+/- 20 % or less)</a:t>
                      </a:r>
                      <a:endParaRPr lang="ja-JP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35 MV/</a:t>
                      </a:r>
                      <a:r>
                        <a:rPr lang="en-US" altLang="ja-JP" sz="1800" dirty="0" err="1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at 90 % yield including 2</a:t>
                      </a:r>
                      <a:r>
                        <a:rPr lang="en-US" altLang="ja-JP" sz="1800" baseline="300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nd</a:t>
                      </a: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pass,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(eq.</a:t>
                      </a:r>
                      <a:r>
                        <a:rPr lang="en-US" altLang="ja-JP" sz="16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≥</a:t>
                      </a:r>
                      <a:r>
                        <a:rPr lang="en-US" altLang="ja-JP" sz="16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38</a:t>
                      </a:r>
                      <a:r>
                        <a:rPr lang="en-US" altLang="ja-JP" sz="16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MV/</a:t>
                      </a:r>
                      <a:r>
                        <a:rPr lang="en-US" altLang="ja-JP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6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</a:t>
                      </a:r>
                      <a:r>
                        <a:rPr lang="en-US" altLang="ja-JP" sz="16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average</a:t>
                      </a:r>
                      <a:r>
                        <a:rPr lang="en-US" altLang="ja-JP" sz="14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r>
                        <a:rPr lang="en-US" altLang="ja-JP" sz="14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 </a:t>
                      </a:r>
                      <a:endParaRPr lang="en-US" altLang="ja-JP" sz="1600" dirty="0" smtClean="0">
                        <a:solidFill>
                          <a:srgbClr val="FF0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S0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496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Cryomodule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 Operational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Gradient 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34 </a:t>
                      </a:r>
                      <a:r>
                        <a:rPr lang="en-GB" sz="1800" dirty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GB" sz="1800" dirty="0" err="1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8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 average</a:t>
                      </a:r>
                      <a:endParaRPr lang="ja-JP" sz="1800" dirty="0">
                        <a:solidFill>
                          <a:srgbClr val="3366FF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34 MV/</a:t>
                      </a:r>
                      <a:r>
                        <a:rPr lang="en-US" altLang="ja-JP" sz="1800" dirty="0" err="1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 average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CM Obs. G. Limit </a:t>
                      </a:r>
                      <a:r>
                        <a:rPr lang="en-US" altLang="ja-JP" sz="1600" baseline="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= 3 % + **</a:t>
                      </a:r>
                      <a:endParaRPr lang="ja-JP" sz="1400" dirty="0">
                        <a:solidFill>
                          <a:srgbClr val="3366FF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>
                          <a:latin typeface="Times New Roman"/>
                          <a:ea typeface="ＭＳ 明朝"/>
                          <a:cs typeface="Times New Roman"/>
                        </a:rPr>
                        <a:t>S1</a:t>
                      </a:r>
                      <a:endParaRPr lang="ja-JP" sz="1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662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ML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Operational Gradient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b="1" u="sng" dirty="0" smtClean="0">
                          <a:latin typeface="Times New Roman"/>
                          <a:ea typeface="ＭＳ 明朝"/>
                          <a:cs typeface="Times New Roman"/>
                        </a:rPr>
                        <a:t>31.5 </a:t>
                      </a:r>
                      <a:r>
                        <a:rPr lang="en-GB" sz="1800" b="1" u="sng" dirty="0"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GB" sz="1800" b="1" u="sng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800" b="1" u="sng" dirty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800" b="1" u="sng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avg</a:t>
                      </a:r>
                      <a:endParaRPr lang="en-GB" sz="1800" b="1" u="sng" dirty="0" smtClean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latin typeface="Times New Roman"/>
                          <a:ea typeface="ＭＳ 明朝"/>
                          <a:cs typeface="Times New Roman"/>
                        </a:rPr>
                        <a:t>  - </a:t>
                      </a:r>
                      <a:r>
                        <a:rPr lang="en-GB" sz="1600" u="sng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Spread: 25 – 38 MV/</a:t>
                      </a:r>
                      <a:r>
                        <a:rPr lang="en-GB" sz="1600" u="sng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600" u="sng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   (+/- 20 % or less: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TBD</a:t>
                      </a:r>
                      <a:r>
                        <a:rPr lang="en-GB" sz="16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endParaRPr lang="ja-JP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31.5 MV/</a:t>
                      </a:r>
                      <a:r>
                        <a:rPr lang="en-US" altLang="ja-JP" sz="1800" dirty="0" err="1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</a:t>
                      </a:r>
                      <a:r>
                        <a:rPr lang="en-US" altLang="ja-JP" sz="1800" baseline="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average</a:t>
                      </a:r>
                      <a:endParaRPr lang="en-US" altLang="ja-JP" sz="1800" dirty="0" smtClean="0">
                        <a:solidFill>
                          <a:srgbClr val="008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</a:t>
                      </a: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Op. G </a:t>
                      </a:r>
                      <a:r>
                        <a:rPr lang="en-US" altLang="ja-JP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lim</a:t>
                      </a: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= 1.5 MV/</a:t>
                      </a:r>
                      <a:r>
                        <a:rPr lang="en-US" altLang="ja-JP" sz="1600" dirty="0" err="1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6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**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</a:t>
                      </a:r>
                      <a:r>
                        <a:rPr lang="en-US" altLang="ja-JP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Cntrl</a:t>
                      </a: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margin </a:t>
                      </a:r>
                      <a:r>
                        <a:rPr lang="en-US" altLang="ja-JP" sz="16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= 3 %**</a:t>
                      </a:r>
                      <a:endParaRPr lang="ja-JP" sz="1600" dirty="0">
                        <a:solidFill>
                          <a:srgbClr val="3366FF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S2 (S1*)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50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Required RF power overhead for 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control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10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% 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to be reserved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in operation at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38 MV/</a:t>
                      </a:r>
                      <a:r>
                        <a:rPr lang="en-GB" sz="1800" baseline="0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endParaRPr lang="en-GB" sz="1800" baseline="0" dirty="0" smtClean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ja-JP" sz="1800" dirty="0">
                        <a:solidFill>
                          <a:srgbClr val="008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S2 (S1*)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29345" y="5398533"/>
            <a:ext cx="2562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** as milestone for R&amp;D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Proposal to adopt a single tunnel configuration for the ILC-ML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15</a:t>
            </a:fld>
            <a:endParaRPr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870" y="1563590"/>
            <a:ext cx="7005431" cy="4792760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ML Accelerator Gradient</a:t>
            </a:r>
            <a:br>
              <a:rPr lang="en-US" altLang="ja-JP" dirty="0" smtClean="0"/>
            </a:br>
            <a:r>
              <a:rPr lang="en-US" altLang="ja-JP" dirty="0" smtClean="0"/>
              <a:t>Summary of Discussions and Proposal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16</a:t>
            </a:fld>
            <a:endParaRPr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894" y="1855302"/>
            <a:ext cx="8307712" cy="4240696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Preparation for IWLC at CERN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142435"/>
            <a:ext cx="8229600" cy="1888435"/>
          </a:xfrm>
        </p:spPr>
        <p:txBody>
          <a:bodyPr/>
          <a:lstStyle/>
          <a:p>
            <a:r>
              <a:rPr lang="en-US" altLang="ja-JP" dirty="0" smtClean="0"/>
              <a:t>Discussions on </a:t>
            </a:r>
          </a:p>
          <a:p>
            <a:pPr lvl="1"/>
            <a:r>
              <a:rPr lang="en-US" altLang="ja-JP" dirty="0" smtClean="0"/>
              <a:t>Cavity Industrialization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228600" y="914400"/>
          <a:ext cx="8610599" cy="5257609"/>
        </p:xfrm>
        <a:graphic>
          <a:graphicData uri="http://schemas.openxmlformats.org/drawingml/2006/table">
            <a:tbl>
              <a:tblPr/>
              <a:tblGrid>
                <a:gridCol w="2514600"/>
                <a:gridCol w="820876"/>
                <a:gridCol w="648869"/>
                <a:gridCol w="463951"/>
                <a:gridCol w="478864"/>
                <a:gridCol w="520288"/>
                <a:gridCol w="457323"/>
                <a:gridCol w="613078"/>
                <a:gridCol w="1057146"/>
                <a:gridCol w="1035604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v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. 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to 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reach 35 MV/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m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start in 2013</a:t>
                      </a: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Communication with industry: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2009: 1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step:  Visit Venders (2009)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2010:     2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step: Organize Workshop (2010)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~ 2011:  (Plan)  3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step: Issue specification &amp; receive response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4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10-09-16</a:t>
            </a:r>
            <a:endParaRPr lang="en-US" altLang="ja-JP" dirty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5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5E1293-8AB0-C94F-82E6-C341390626ED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18</a:t>
            </a:fld>
            <a:endParaRPr lang="en-US" altLang="ja-JP" dirty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6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Prep. for Industrialization</a:t>
            </a:r>
            <a:endParaRPr lang="en-US" altLang="ja-JP" dirty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7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48" name="山形 8"/>
          <p:cNvSpPr>
            <a:spLocks noChangeArrowheads="1"/>
          </p:cNvSpPr>
          <p:nvPr/>
        </p:nvSpPr>
        <p:spPr bwMode="auto">
          <a:xfrm>
            <a:off x="76200" y="49530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Two approaches proposed for </a:t>
            </a:r>
            <a:r>
              <a:rPr lang="en-US" altLang="ja-JP" sz="2800" dirty="0" smtClean="0"/>
              <a:t>Communication with Industry</a:t>
            </a:r>
            <a:endParaRPr lang="ja-JP" altLang="en-US" sz="28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A standard approach</a:t>
            </a:r>
          </a:p>
          <a:p>
            <a:pPr lvl="1"/>
            <a:r>
              <a:rPr lang="en-US" altLang="ja-JP" dirty="0" smtClean="0"/>
              <a:t>Prepare for preliminary specifications including</a:t>
            </a:r>
          </a:p>
          <a:p>
            <a:pPr lvl="2"/>
            <a:r>
              <a:rPr lang="en-US" altLang="ja-JP" dirty="0" smtClean="0"/>
              <a:t> design parameters, plug-compatible interfaces, process of the fabrication :   (process specification: not built-print, and not functional specification). </a:t>
            </a:r>
          </a:p>
          <a:p>
            <a:pPr lvl="1"/>
            <a:r>
              <a:rPr lang="en-US" altLang="ja-JP" dirty="0" smtClean="0"/>
              <a:t>Send the specification to possible vender and </a:t>
            </a:r>
          </a:p>
          <a:p>
            <a:pPr lvl="2"/>
            <a:r>
              <a:rPr lang="en-US" altLang="ja-JP" dirty="0" smtClean="0"/>
              <a:t>Receive their response without commercial contract</a:t>
            </a:r>
          </a:p>
          <a:p>
            <a:pPr lvl="3"/>
            <a:r>
              <a:rPr lang="en-US" altLang="ja-JP" dirty="0" smtClean="0"/>
              <a:t>Within standard process for call-for-tenders </a:t>
            </a:r>
          </a:p>
          <a:p>
            <a:r>
              <a:rPr lang="en-US" altLang="ja-JP" dirty="0" smtClean="0"/>
              <a:t>Alternate approach</a:t>
            </a:r>
          </a:p>
          <a:p>
            <a:pPr lvl="1"/>
            <a:r>
              <a:rPr lang="en-US" altLang="ja-JP" dirty="0" smtClean="0"/>
              <a:t>Prepare for specific specification for the industrial models in details</a:t>
            </a:r>
          </a:p>
          <a:p>
            <a:pPr lvl="1"/>
            <a:r>
              <a:rPr lang="en-US" altLang="ja-JP" dirty="0" smtClean="0"/>
              <a:t>Make contract to study the models to </a:t>
            </a:r>
          </a:p>
          <a:p>
            <a:pPr lvl="2"/>
            <a:r>
              <a:rPr lang="en-US" altLang="ja-JP" dirty="0" smtClean="0"/>
              <a:t>receive best cost effective way of manufacturing including factory layout and working models , </a:t>
            </a:r>
          </a:p>
          <a:p>
            <a:pPr lvl="1"/>
            <a:r>
              <a:rPr lang="en-US" altLang="ja-JP" dirty="0" smtClean="0"/>
              <a:t> 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10-09-16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General Schedule related to SCRF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sz="2800" dirty="0" smtClean="0"/>
              <a:t>Sept. 8-10:		BAW-1 (completed)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Oct. 18 – 22:	IWLC-2010 at CERN</a:t>
            </a:r>
          </a:p>
          <a:p>
            <a:r>
              <a:rPr lang="en-US" altLang="ja-JP" sz="2800" dirty="0" smtClean="0"/>
              <a:t>Oct. 20:			Next SCRF WebEx during IWLC</a:t>
            </a:r>
          </a:p>
          <a:p>
            <a:pPr lvl="6"/>
            <a:r>
              <a:rPr lang="en-US" altLang="ja-JP" sz="1800" dirty="0" smtClean="0"/>
              <a:t>S1-Global Interim report and further plan</a:t>
            </a:r>
          </a:p>
          <a:p>
            <a:r>
              <a:rPr lang="en-US" altLang="ja-JP" sz="2800" dirty="0" smtClean="0"/>
              <a:t>Oct. 31:			Due date for </a:t>
            </a:r>
            <a:r>
              <a:rPr lang="en-US" altLang="ja-JP" sz="2800" dirty="0" err="1" smtClean="0"/>
              <a:t>Interium</a:t>
            </a:r>
            <a:r>
              <a:rPr lang="en-US" altLang="ja-JP" sz="2800" dirty="0" smtClean="0"/>
              <a:t> Report Draft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Nov. 11-12:		ILC-PAC at Oregon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Jan. 18 – 21:	BAW-2, SLAC</a:t>
            </a:r>
          </a:p>
          <a:p>
            <a:r>
              <a:rPr lang="en-US" altLang="ja-JP" sz="2800" dirty="0" smtClean="0"/>
              <a:t>Jan. 31 - :		(TTC)</a:t>
            </a:r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10-9-10, A. Yamamoto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391400" cy="639762"/>
          </a:xfrm>
        </p:spPr>
        <p:txBody>
          <a:bodyPr>
            <a:normAutofit fontScale="90000"/>
          </a:bodyPr>
          <a:lstStyle/>
          <a:p>
            <a:r>
              <a:rPr lang="en-US" altLang="ja-JP" sz="2800" dirty="0" smtClean="0"/>
              <a:t>Plan to prepare for Further Communications/Interactions with Industry, under discussion</a:t>
            </a:r>
            <a:endParaRPr lang="ja-JP" altLang="en-US" sz="2800" dirty="0"/>
          </a:p>
        </p:txBody>
      </p:sp>
      <p:graphicFrame>
        <p:nvGraphicFramePr>
          <p:cNvPr id="7" name="表プレースホルダ 6"/>
          <p:cNvGraphicFramePr>
            <a:graphicFrameLocks noGrp="1"/>
          </p:cNvGraphicFramePr>
          <p:nvPr>
            <p:ph type="tbl" idx="1"/>
          </p:nvPr>
        </p:nvGraphicFramePr>
        <p:xfrm>
          <a:off x="457200" y="1219200"/>
          <a:ext cx="8229600" cy="4517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4572000"/>
                <a:gridCol w="2514600"/>
              </a:tblGrid>
              <a:tr h="33819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Period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Action Items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purpose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Oct.</a:t>
                      </a:r>
                      <a:r>
                        <a:rPr kumimoji="1" lang="en-US" altLang="ja-JP" sz="1600" baseline="0" dirty="0" smtClean="0"/>
                        <a:t> </a:t>
                      </a:r>
                    </a:p>
                    <a:p>
                      <a:r>
                        <a:rPr kumimoji="1" lang="en-US" altLang="ja-JP" sz="1600" baseline="0" dirty="0" smtClean="0"/>
                        <a:t>20 or 21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Discuss</a:t>
                      </a:r>
                      <a:r>
                        <a:rPr kumimoji="1" lang="en-US" altLang="ja-JP" sz="1600" baseline="0" dirty="0" smtClean="0"/>
                        <a:t> ‘cavity and CM specification’ during the CERN meeting</a:t>
                      </a:r>
                      <a:r>
                        <a:rPr kumimoji="1" lang="en-US" altLang="ja-JP" sz="1600" baseline="0" dirty="0" smtClean="0"/>
                        <a:t> (IWLC-2010)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Prepare for specification</a:t>
                      </a:r>
                      <a:r>
                        <a:rPr kumimoji="1" lang="en-US" altLang="ja-JP" sz="1600" baseline="0" dirty="0" smtClean="0"/>
                        <a:t> and industrialization model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Oct. 25-26</a:t>
                      </a:r>
                      <a:r>
                        <a:rPr kumimoji="1" lang="en-US" altLang="ja-JP" sz="1200" dirty="0" smtClean="0"/>
                        <a:t>(am)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Learn</a:t>
                      </a:r>
                      <a:r>
                        <a:rPr kumimoji="1" lang="en-US" altLang="ja-JP" sz="1600" baseline="0" dirty="0" smtClean="0"/>
                        <a:t> E-XFEL cavity specification with visiting DESY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Prepare for specification</a:t>
                      </a:r>
                      <a:r>
                        <a:rPr kumimoji="1" lang="en-US" altLang="ja-JP" sz="1600" dirty="0" smtClean="0"/>
                        <a:t> and industrialization model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TBD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 Learn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E-XFEL </a:t>
                      </a:r>
                      <a:r>
                        <a:rPr kumimoji="1" lang="en-US" altLang="ja-JP" sz="1600" baseline="0" dirty="0" err="1" smtClean="0">
                          <a:solidFill>
                            <a:srgbClr val="3366FF"/>
                          </a:solidFill>
                        </a:rPr>
                        <a:t>cryomodule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assembly specification in communication with  CEA-</a:t>
                      </a:r>
                      <a:r>
                        <a:rPr kumimoji="1" lang="en-US" altLang="ja-JP" sz="1600" baseline="0" dirty="0" err="1" smtClean="0">
                          <a:solidFill>
                            <a:srgbClr val="3366FF"/>
                          </a:solidFill>
                        </a:rPr>
                        <a:t>Saclay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 (/DESY/INFN)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Prepare for specification and industrialization model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Nov.</a:t>
                      </a:r>
                      <a:r>
                        <a:rPr kumimoji="1" lang="en-US" altLang="ja-JP" sz="1600" baseline="0" dirty="0" smtClean="0"/>
                        <a:t> </a:t>
                      </a:r>
                    </a:p>
                    <a:p>
                      <a:r>
                        <a:rPr kumimoji="1" lang="en-US" altLang="ja-JP" sz="1600" baseline="0" dirty="0" smtClean="0"/>
                        <a:t>11-12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Present</a:t>
                      </a:r>
                      <a:r>
                        <a:rPr kumimoji="1" lang="en-US" altLang="ja-JP" sz="1600" baseline="0" dirty="0" smtClean="0"/>
                        <a:t> our preparation plan for industrialization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Get a review</a:t>
                      </a:r>
                      <a:r>
                        <a:rPr kumimoji="1" lang="en-US" altLang="ja-JP" sz="1600" baseline="0" dirty="0" smtClean="0"/>
                        <a:t> by PAC.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Jan. 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Distribute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‘specification’ to possible venders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Explain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common specification 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3819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April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/May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Receive  1</a:t>
                      </a:r>
                      <a:r>
                        <a:rPr kumimoji="1" lang="en-US" altLang="ja-JP" sz="1600" baseline="30000" dirty="0" smtClean="0">
                          <a:solidFill>
                            <a:srgbClr val="3366FF"/>
                          </a:solidFill>
                        </a:rPr>
                        <a:t>st</a:t>
                      </a:r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 responses from venders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(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no contract)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June ?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Receive 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(with contract with limited companies)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3819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~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Dec. 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Prepare for cost-estimate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update for TDR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10-09-16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Interim Report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First meeting editing team today</a:t>
            </a:r>
          </a:p>
          <a:p>
            <a:pPr lvl="1"/>
            <a:r>
              <a:rPr lang="en-US" dirty="0" smtClean="0"/>
              <a:t>Tech. Editor Board (TEB) + communicators</a:t>
            </a:r>
          </a:p>
          <a:p>
            <a:pPr lvl="1"/>
            <a:r>
              <a:rPr lang="en-US" sz="2162" dirty="0" smtClean="0"/>
              <a:t>TEB: </a:t>
            </a:r>
            <a:r>
              <a:rPr lang="en-US" sz="2162" dirty="0" err="1" smtClean="0"/>
              <a:t>Elsen</a:t>
            </a:r>
            <a:r>
              <a:rPr lang="en-US" sz="2162" dirty="0" smtClean="0"/>
              <a:t>, Harrison, Ross, Walker, Yamamoto, </a:t>
            </a:r>
            <a:r>
              <a:rPr lang="en-US" sz="2162" dirty="0" err="1" smtClean="0"/>
              <a:t>Yokoya</a:t>
            </a:r>
            <a:endParaRPr lang="en-US" sz="2162" dirty="0" smtClean="0"/>
          </a:p>
          <a:p>
            <a:r>
              <a:rPr lang="en-US" dirty="0" smtClean="0"/>
              <a:t>Outline agreed upon</a:t>
            </a:r>
          </a:p>
          <a:p>
            <a:pPr lvl="1"/>
            <a:r>
              <a:rPr lang="en-US" dirty="0" smtClean="0"/>
              <a:t>approximate page counts</a:t>
            </a:r>
          </a:p>
          <a:p>
            <a:pPr lvl="1"/>
            <a:r>
              <a:rPr lang="en-US" dirty="0" smtClean="0"/>
              <a:t>principle authors</a:t>
            </a:r>
          </a:p>
          <a:p>
            <a:r>
              <a:rPr lang="en-US" dirty="0" smtClean="0"/>
              <a:t>Principle TEB contacts for sections identified</a:t>
            </a:r>
          </a:p>
          <a:p>
            <a:r>
              <a:rPr lang="en-US" dirty="0" smtClean="0"/>
              <a:t>Workflow discussed (needs refinement)</a:t>
            </a:r>
          </a:p>
          <a:p>
            <a:r>
              <a:rPr lang="en-US" dirty="0" smtClean="0"/>
              <a:t>Milestones agreed-upon (next slide)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Iterate authoring guidelines with communicators</a:t>
            </a:r>
          </a:p>
          <a:p>
            <a:pPr lvl="1"/>
            <a:r>
              <a:rPr lang="en-US" dirty="0" smtClean="0"/>
              <a:t>send email to principle authors</a:t>
            </a:r>
          </a:p>
          <a:p>
            <a:pPr lvl="1"/>
            <a:r>
              <a:rPr lang="en-US" dirty="0" smtClean="0"/>
              <a:t>Set-up ILC-EMS workspace</a:t>
            </a:r>
            <a:endParaRPr lang="en-US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5337"/>
            <a:ext cx="7772400" cy="519853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5.11.10		First drafts from authors</a:t>
            </a:r>
          </a:p>
          <a:p>
            <a:endParaRPr lang="en-US" dirty="0" smtClean="0"/>
          </a:p>
          <a:p>
            <a:r>
              <a:rPr lang="en-US" dirty="0" smtClean="0"/>
              <a:t>17.12.10		Editing cycle complete</a:t>
            </a:r>
          </a:p>
          <a:p>
            <a:endParaRPr lang="en-US" dirty="0" smtClean="0"/>
          </a:p>
          <a:p>
            <a:r>
              <a:rPr lang="en-US" dirty="0" smtClean="0"/>
              <a:t>28.01.11		FINAL DRAFT Available</a:t>
            </a:r>
          </a:p>
          <a:p>
            <a:endParaRPr lang="en-US" dirty="0" smtClean="0"/>
          </a:p>
          <a:p>
            <a:r>
              <a:rPr lang="en-US" dirty="0" smtClean="0"/>
              <a:t>25.02.11		FINAL REPORT finished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sz="2000" dirty="0" smtClean="0"/>
              <a:t>EC sign-off; send to printer</a:t>
            </a:r>
          </a:p>
          <a:p>
            <a:endParaRPr lang="en-US" dirty="0" smtClean="0"/>
          </a:p>
          <a:p>
            <a:r>
              <a:rPr lang="en-US" dirty="0" smtClean="0"/>
              <a:t>19.03.11		ALCPG – PUBLISH!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35065" y="1847334"/>
            <a:ext cx="103146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6 weeks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35068" y="2812518"/>
            <a:ext cx="18910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4 working weeks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35065" y="3847068"/>
            <a:ext cx="103146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4 weeks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35068" y="5286401"/>
            <a:ext cx="103146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3 weeks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601135" y="5554135"/>
            <a:ext cx="6934200" cy="829732"/>
          </a:xfrm>
          <a:prstGeom prst="ellipse">
            <a:avLst/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SCRF Technology: Anticipated Subsection Authors/Contributors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799848"/>
            <a:ext cx="8229600" cy="503893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altLang="ja-JP" sz="2800" dirty="0" smtClean="0"/>
              <a:t>Individual communication is to be made soon</a:t>
            </a:r>
            <a:endParaRPr lang="ja-JP" altLang="en-US" sz="28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23</a:t>
            </a:fld>
            <a:endParaRPr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740" y="1607129"/>
            <a:ext cx="6553250" cy="4144791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TDP: Interim Report </a:t>
            </a:r>
            <a:endParaRPr lang="ja-JP" altLang="en-US" dirty="0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/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10-09-16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Reports from Group Leaders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685800" y="1186184"/>
            <a:ext cx="7772400" cy="5138416"/>
          </a:xfrm>
        </p:spPr>
        <p:txBody>
          <a:bodyPr/>
          <a:lstStyle/>
          <a:p>
            <a:r>
              <a:rPr lang="en-US" altLang="ja-JP" dirty="0" smtClean="0"/>
              <a:t>Cavity R&amp;D : R. </a:t>
            </a:r>
            <a:r>
              <a:rPr lang="en-US" altLang="ja-JP" dirty="0" err="1" smtClean="0"/>
              <a:t>Geng</a:t>
            </a:r>
            <a:endParaRPr lang="en-US" altLang="ja-JP" dirty="0" smtClean="0"/>
          </a:p>
          <a:p>
            <a:r>
              <a:rPr lang="en-US" altLang="ja-JP" dirty="0" smtClean="0"/>
              <a:t>Cavity Integration: H. </a:t>
            </a:r>
            <a:r>
              <a:rPr lang="en-US" altLang="ja-JP" dirty="0" err="1" smtClean="0"/>
              <a:t>Hayano</a:t>
            </a:r>
            <a:endParaRPr lang="en-US" altLang="ja-JP" dirty="0" smtClean="0"/>
          </a:p>
          <a:p>
            <a:r>
              <a:rPr lang="en-US" altLang="ja-JP" dirty="0" err="1" smtClean="0"/>
              <a:t>Cryomodule</a:t>
            </a:r>
            <a:r>
              <a:rPr lang="en-US" altLang="ja-JP" dirty="0" smtClean="0"/>
              <a:t>: N. Ohuchi</a:t>
            </a:r>
          </a:p>
          <a:p>
            <a:r>
              <a:rPr lang="en-US" altLang="ja-JP" dirty="0" smtClean="0"/>
              <a:t>Cryogenics: T. Peterson</a:t>
            </a:r>
          </a:p>
          <a:p>
            <a:r>
              <a:rPr lang="en-US" altLang="ja-JP" dirty="0" smtClean="0"/>
              <a:t>HLRF: S. Fukuda and C. </a:t>
            </a:r>
            <a:r>
              <a:rPr lang="en-US" altLang="ja-JP" dirty="0" err="1" smtClean="0"/>
              <a:t>Nantista</a:t>
            </a:r>
            <a:endParaRPr lang="en-US" altLang="ja-JP" dirty="0" smtClean="0"/>
          </a:p>
          <a:p>
            <a:r>
              <a:rPr lang="en-US" altLang="ja-JP" dirty="0" smtClean="0"/>
              <a:t>ML Integration: C. </a:t>
            </a:r>
            <a:r>
              <a:rPr lang="en-US" altLang="ja-JP" dirty="0" err="1" smtClean="0"/>
              <a:t>Adolphsen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10-09-16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25</a:t>
            </a:fld>
            <a:endParaRPr lang="en-US" altLang="ja-JP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Special Discussions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ja-JP" dirty="0" smtClean="0"/>
          </a:p>
          <a:p>
            <a:r>
              <a:rPr lang="en-US" altLang="ja-JP" dirty="0" smtClean="0"/>
              <a:t>Update cost estimating information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P. </a:t>
            </a:r>
            <a:r>
              <a:rPr lang="en-US" altLang="ja-JP" dirty="0" err="1" smtClean="0"/>
              <a:t>Garbincius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International Workshop on Linear Collider (IWLC-2010), SCRF Parallel Session Agenda</a:t>
            </a:r>
          </a:p>
          <a:p>
            <a:pPr lvl="1"/>
            <a:r>
              <a:rPr lang="en-US" altLang="ja-JP" dirty="0" smtClean="0"/>
              <a:t>H. </a:t>
            </a:r>
            <a:r>
              <a:rPr lang="en-US" altLang="ja-JP" dirty="0" err="1" smtClean="0"/>
              <a:t>Hayano</a:t>
            </a:r>
            <a:r>
              <a:rPr lang="en-US" altLang="ja-JP" dirty="0" smtClean="0"/>
              <a:t>, C. </a:t>
            </a:r>
            <a:r>
              <a:rPr lang="en-US" altLang="ja-JP" dirty="0" err="1" smtClean="0"/>
              <a:t>Pagani</a:t>
            </a:r>
            <a:r>
              <a:rPr lang="en-US" altLang="ja-JP" dirty="0" smtClean="0"/>
              <a:t>, and C. </a:t>
            </a:r>
            <a:r>
              <a:rPr lang="en-US" altLang="ja-JP" dirty="0" err="1" smtClean="0"/>
              <a:t>Adolphsen</a:t>
            </a:r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26</a:t>
            </a:fld>
            <a:endParaRPr lang="ja-JP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14400"/>
          </a:xfrm>
        </p:spPr>
        <p:txBody>
          <a:bodyPr/>
          <a:lstStyle/>
          <a:p>
            <a:r>
              <a:rPr lang="en-US" altLang="ja-JP" sz="2400" b="1" i="1">
                <a:solidFill>
                  <a:srgbClr val="FF0000"/>
                </a:solidFill>
              </a:rPr>
              <a:t>cost info needed for BAW-1 proposals &amp; BAW-2    please give complete info, not just incremental bits!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257800"/>
          </a:xfrm>
        </p:spPr>
        <p:txBody>
          <a:bodyPr/>
          <a:lstStyle/>
          <a:p>
            <a:r>
              <a:rPr lang="en-US" altLang="ja-JP" sz="2400"/>
              <a:t>CFS:  specify diameter of tunnel KCS and for XFEL-like =&gt;                        	klystron in tunnel w/ modulator in accessible location</a:t>
            </a:r>
          </a:p>
          <a:p>
            <a:r>
              <a:rPr lang="en-US" altLang="ja-JP" sz="2400"/>
              <a:t>PMs:  1% or 10% RF overheads for cavity gradient spread?      includes both HLRF &amp; LLRF.  Energy margin for reliability?</a:t>
            </a:r>
          </a:p>
          <a:p>
            <a:r>
              <a:rPr lang="en-US" altLang="ja-JP" sz="2400"/>
              <a:t>Shigeki:  latest estimate of unit costs (&amp; quantities) for DRFS – scaling of cost of klystron &amp; modulator w Power? P</a:t>
            </a:r>
            <a:r>
              <a:rPr lang="el-GR" sz="2400" b="1" baseline="50000"/>
              <a:t>α</a:t>
            </a:r>
            <a:endParaRPr lang="en-US" altLang="ja-JP" sz="2400"/>
          </a:p>
          <a:p>
            <a:r>
              <a:rPr lang="en-US" altLang="ja-JP" sz="2400"/>
              <a:t>Chris &amp; Chris:  latest estimate of unit costs (&amp; quantities) for Klystron Cluster pipe &amp; CTOs.  Cost of wave-guide valves.  How does cost of klystron scale with power?  P</a:t>
            </a:r>
            <a:r>
              <a:rPr lang="el-GR" sz="2400" b="1" baseline="50000"/>
              <a:t>α</a:t>
            </a:r>
            <a:endParaRPr lang="en-US" altLang="ja-JP" sz="2400" b="1" baseline="50000"/>
          </a:p>
          <a:p>
            <a:r>
              <a:rPr lang="en-US" altLang="ja-JP" sz="2400"/>
              <a:t>Carwardine:  how does cost of LLRF scale with power? P</a:t>
            </a:r>
            <a:r>
              <a:rPr lang="el-GR" sz="2400" b="1" baseline="50000"/>
              <a:t>α</a:t>
            </a:r>
            <a:endParaRPr lang="en-US" altLang="ja-JP" sz="2400"/>
          </a:p>
          <a:p>
            <a:r>
              <a:rPr lang="en-US" altLang="ja-JP" sz="2400"/>
              <a:t>Susanna:  complete tech spreadsheets for 3.2 km DR for full power, low power, 10 Hz (twice duty factor – RF impact)</a:t>
            </a:r>
          </a:p>
          <a:p>
            <a:r>
              <a:rPr lang="en-US" altLang="ja-JP" sz="2400"/>
              <a:t>PHG:  do 10 MW modulators work for e- Source at 10 Hz?</a:t>
            </a:r>
          </a:p>
        </p:txBody>
      </p:sp>
      <p:sp>
        <p:nvSpPr>
          <p:cNvPr id="307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PHG_BAW-Costs-Needs.ppt                 September 21, 2007</a:t>
            </a:r>
          </a:p>
        </p:txBody>
      </p:sp>
      <p:sp>
        <p:nvSpPr>
          <p:cNvPr id="307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ILC - Global Design Effort</a:t>
            </a:r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3F9024-1F26-DC43-89BA-BC12A4BDD179}" type="slidenum">
              <a:rPr lang="ja-JP" altLang="en-US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pPr/>
              <a:t>27</a:t>
            </a:fld>
            <a:endParaRPr lang="en-US" altLang="ja-JP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275586"/>
            <a:ext cx="7086600" cy="914400"/>
          </a:xfrm>
        </p:spPr>
        <p:txBody>
          <a:bodyPr/>
          <a:lstStyle/>
          <a:p>
            <a:r>
              <a:rPr lang="en-US" altLang="ja-JP" dirty="0" smtClean="0"/>
              <a:t>IWLC-2010 General Plan and Subjects to be discussed</a:t>
            </a:r>
            <a:endParaRPr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380997" y="1449780"/>
          <a:ext cx="8340695" cy="354837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0116"/>
                <a:gridCol w="984367"/>
                <a:gridCol w="1293877"/>
                <a:gridCol w="1521504"/>
                <a:gridCol w="1809033"/>
                <a:gridCol w="1341798"/>
              </a:tblGrid>
              <a:tr h="45543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Oct. 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20-SCRF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21-SCRF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63635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8:30</a:t>
                      </a:r>
                      <a:r>
                        <a:rPr kumimoji="1" lang="en-US" altLang="ja-JP" sz="1400" baseline="0" dirty="0" smtClean="0"/>
                        <a:t> – 10:00</a:t>
                      </a:r>
                    </a:p>
                    <a:p>
                      <a:endParaRPr kumimoji="1" lang="en-US" altLang="ja-JP" sz="1400" baseline="0" dirty="0" smtClean="0"/>
                    </a:p>
                    <a:p>
                      <a:endParaRPr kumimoji="1" lang="en-US" altLang="ja-JP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Plenary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Industrialization</a:t>
                      </a:r>
                    </a:p>
                    <a:p>
                      <a:r>
                        <a:rPr kumimoji="1" lang="en-US" altLang="ja-JP" sz="1400" dirty="0" smtClean="0"/>
                        <a:t>(specification)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Long-term R&amp;D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Acc. Plenary</a:t>
                      </a:r>
                    </a:p>
                    <a:p>
                      <a:r>
                        <a:rPr kumimoji="1" lang="en-US" altLang="ja-JP" sz="1400" dirty="0" smtClean="0"/>
                        <a:t>WG summary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63635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10:30 – 12:30</a:t>
                      </a:r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Plenary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Industrialization</a:t>
                      </a:r>
                    </a:p>
                    <a:p>
                      <a:r>
                        <a:rPr kumimoji="1" lang="en-US" altLang="ja-JP" sz="1400" dirty="0" smtClean="0"/>
                        <a:t>(process/model)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Long-term R&amp;D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Acc. Plenary</a:t>
                      </a:r>
                    </a:p>
                    <a:p>
                      <a:r>
                        <a:rPr kumimoji="1" lang="en-US" altLang="ja-JP" sz="1400" dirty="0" smtClean="0"/>
                        <a:t>WG Summary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63635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14:00 – 15:30</a:t>
                      </a:r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Plenary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Acc. Plenary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S1-Global</a:t>
                      </a:r>
                    </a:p>
                    <a:p>
                      <a:r>
                        <a:rPr kumimoji="1" lang="en-US" altLang="ja-JP" sz="1400" dirty="0" smtClean="0"/>
                        <a:t>(interim rep.)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Cavity fundamental</a:t>
                      </a:r>
                    </a:p>
                    <a:p>
                      <a:r>
                        <a:rPr kumimoji="1" lang="en-US" altLang="ja-JP" sz="1400" dirty="0" smtClean="0"/>
                        <a:t>(breakdown, radiation</a:t>
                      </a:r>
                      <a:r>
                        <a:rPr kumimoji="1" lang="en-US" altLang="ja-JP" sz="1400" baseline="0" dirty="0" smtClean="0"/>
                        <a:t> … 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Plenary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89838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16:00 – 18:00</a:t>
                      </a:r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Plenary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Acc. Plenary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S1-Global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 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or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Joint session </a:t>
                      </a:r>
                      <a:r>
                        <a:rPr kumimoji="1" lang="en-US" altLang="ja-JP" sz="1400" baseline="0" dirty="0" err="1" smtClean="0">
                          <a:solidFill>
                            <a:srgbClr val="3366FF"/>
                          </a:solidFill>
                        </a:rPr>
                        <a:t>w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/ CFS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Linac</a:t>
                      </a:r>
                      <a:r>
                        <a:rPr kumimoji="1" lang="en-US" altLang="ja-JP" sz="1400" baseline="0" dirty="0" smtClean="0"/>
                        <a:t> instr.  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or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Joint session </a:t>
                      </a:r>
                      <a:r>
                        <a:rPr kumimoji="1" lang="en-US" altLang="ja-JP" sz="1400" dirty="0" err="1" smtClean="0">
                          <a:solidFill>
                            <a:srgbClr val="3366FF"/>
                          </a:solidFill>
                        </a:rPr>
                        <a:t>w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/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NC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rgbClr val="3366FF"/>
                          </a:solidFill>
                        </a:rPr>
                        <a:t>Linac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tech. 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Plenary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PHG_BAW-Costs-Needs.ppt                 September 21, 2007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- Global Design Effort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CF4-0C48-C642-A5D6-3C95746B73F5}" type="slidenum">
              <a:rPr lang="ja-JP" altLang="en-US" smtClean="0">
                <a:solidFill>
                  <a:srgbClr val="000000"/>
                </a:solidFill>
              </a:rPr>
              <a:pPr/>
              <a:t>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5101" y="5188057"/>
            <a:ext cx="8827019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 Issues:  	1) SB2009 to Top Level Change Control: Single tunneling</a:t>
            </a:r>
          </a:p>
          <a:p>
            <a:r>
              <a:rPr lang="en-US" altLang="ja-JP" dirty="0" smtClean="0"/>
              <a:t>				2) S1-Global: </a:t>
            </a:r>
            <a:r>
              <a:rPr kumimoji="1" lang="en-US" altLang="ja-JP" dirty="0" smtClean="0"/>
              <a:t>Interim review and further plan</a:t>
            </a:r>
          </a:p>
          <a:p>
            <a:r>
              <a:rPr lang="en-US" altLang="ja-JP" dirty="0" smtClean="0"/>
              <a:t>				3) Preparation for PAC, November: preparation for industrialization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Seek for a joint session with CFS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75100" y="5823084"/>
            <a:ext cx="6502408" cy="501515"/>
          </a:xfrm>
          <a:solidFill>
            <a:srgbClr val="FFFF00"/>
          </a:solidFill>
        </p:spPr>
        <p:txBody>
          <a:bodyPr/>
          <a:lstStyle/>
          <a:p>
            <a:r>
              <a:rPr lang="en-US" altLang="ja-JP" sz="2000" dirty="0" smtClean="0"/>
              <a:t>Discussion required: ML tunneling dimensioning </a:t>
            </a:r>
            <a:endParaRPr lang="ja-JP" altLang="en-US" sz="20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PHG_BAW-Costs-Needs.ppt                 September 21, 2007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- Global Design Effort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CF4-0C48-C642-A5D6-3C95746B73F5}" type="slidenum">
              <a:rPr lang="ja-JP" altLang="en-US" smtClean="0">
                <a:solidFill>
                  <a:srgbClr val="000000"/>
                </a:solidFill>
              </a:rPr>
              <a:pPr/>
              <a:t>29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4" y="876608"/>
            <a:ext cx="7791026" cy="4901397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8" name="正方形/長方形 7"/>
          <p:cNvSpPr/>
          <p:nvPr/>
        </p:nvSpPr>
        <p:spPr bwMode="auto">
          <a:xfrm>
            <a:off x="2012698" y="3115230"/>
            <a:ext cx="5964810" cy="57512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685800" y="1197139"/>
            <a:ext cx="7772400" cy="2000098"/>
          </a:xfrm>
          <a:solidFill>
            <a:srgbClr val="CCFFCC"/>
          </a:solidFill>
        </p:spPr>
        <p:txBody>
          <a:bodyPr>
            <a:noAutofit/>
          </a:bodyPr>
          <a:lstStyle/>
          <a:p>
            <a:r>
              <a:rPr lang="en-US" altLang="ja-JP" sz="4000" b="1" dirty="0" smtClean="0">
                <a:solidFill>
                  <a:srgbClr val="3366FF"/>
                </a:solidFill>
              </a:rPr>
              <a:t>ILC-BAW1</a:t>
            </a:r>
            <a:r>
              <a:rPr lang="en-US" altLang="ja-JP" sz="4800" b="1" dirty="0" smtClean="0"/>
              <a:t/>
            </a:r>
            <a:br>
              <a:rPr lang="en-US" altLang="ja-JP" sz="4800" b="1" dirty="0" smtClean="0"/>
            </a:br>
            <a:r>
              <a:rPr lang="en-US" altLang="ja-JP" sz="3600" b="1" dirty="0" smtClean="0"/>
              <a:t>Summary and Recommendations</a:t>
            </a:r>
            <a:r>
              <a:rPr lang="en-US" altLang="ja-JP" sz="4000" b="1" dirty="0" smtClean="0"/>
              <a:t> </a:t>
            </a:r>
            <a:endParaRPr lang="ja-JP" altLang="en-US" sz="4800" b="1" dirty="0"/>
          </a:p>
        </p:txBody>
      </p:sp>
      <p:sp>
        <p:nvSpPr>
          <p:cNvPr id="11" name="サブタイトル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dirty="0" smtClean="0">
                <a:solidFill>
                  <a:srgbClr val="000090"/>
                </a:solidFill>
              </a:rPr>
              <a:t>Akira Yamamoto, Marc Ross and </a:t>
            </a:r>
          </a:p>
          <a:p>
            <a:r>
              <a:rPr lang="en-US" altLang="ja-JP" dirty="0" smtClean="0">
                <a:solidFill>
                  <a:srgbClr val="000090"/>
                </a:solidFill>
              </a:rPr>
              <a:t>Nick Walker</a:t>
            </a:r>
          </a:p>
          <a:p>
            <a:r>
              <a:rPr lang="en-US" altLang="ja-JP" dirty="0" smtClean="0">
                <a:solidFill>
                  <a:srgbClr val="000090"/>
                </a:solidFill>
              </a:rPr>
              <a:t>GDE Project Managers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Reported at BAW1, held at KEK, Sept. 10, 2010 </a:t>
            </a:r>
            <a:endParaRPr lang="ja-JP" altLang="en-US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 charset="0"/>
              </a:rPr>
              <a:t>10-9-10, A. Yamamoto</a:t>
            </a:r>
            <a:endParaRPr lang="en-US" altLang="ja-JP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BAW1 Summary </a:t>
            </a:r>
            <a:endParaRPr lang="en-US" altLang="ja-JP">
              <a:latin typeface="Arial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E39BBE-B830-7A4A-AEB8-28329C2FA6C8}" type="slidenum">
              <a:rPr lang="en-US" altLang="ja-JP">
                <a:solidFill>
                  <a:srgbClr val="000000"/>
                </a:solidFill>
              </a:rPr>
              <a:pPr/>
              <a:t>4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37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a typeface="ＭＳ Ｐゴシック" charset="-128"/>
                <a:cs typeface="ＭＳ Ｐゴシック" charset="-128"/>
              </a:rPr>
              <a:t>Baseline Assessment </a:t>
            </a:r>
            <a:r>
              <a:rPr lang="en-US" altLang="ja-JP" dirty="0" err="1" smtClean="0">
                <a:ea typeface="ＭＳ Ｐゴシック" charset="-128"/>
                <a:cs typeface="ＭＳ Ｐゴシック" charset="-128"/>
              </a:rPr>
              <a:t>WorkShops</a:t>
            </a:r>
            <a:endParaRPr lang="en-US" altLang="ja-JP" dirty="0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2125856" name="Group 32"/>
          <p:cNvGraphicFramePr>
            <a:graphicFrameLocks noGrp="1"/>
          </p:cNvGraphicFramePr>
          <p:nvPr>
            <p:ph idx="4294967295"/>
          </p:nvPr>
        </p:nvGraphicFramePr>
        <p:xfrm>
          <a:off x="227013" y="3636963"/>
          <a:ext cx="8709025" cy="2103120"/>
        </p:xfrm>
        <a:graphic>
          <a:graphicData uri="http://schemas.openxmlformats.org/drawingml/2006/table">
            <a:tbl>
              <a:tblPr/>
              <a:tblGrid>
                <a:gridCol w="1220787"/>
                <a:gridCol w="2098675"/>
                <a:gridCol w="1401763"/>
                <a:gridCol w="3987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When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Where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What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WAB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Sept. 7</a:t>
                      </a: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-10, </a:t>
                      </a: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2010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KEK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Accelerating Gradient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Single Tunnel (HLRF)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WAB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Jan </a:t>
                      </a: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18-</a:t>
                      </a: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21, 2011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SLAC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Reduced RF power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+ source location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6688" y="1254125"/>
            <a:ext cx="2743200" cy="2112963"/>
            <a:chOff x="3200399" y="1585333"/>
            <a:chExt cx="2743200" cy="2113778"/>
          </a:xfrm>
        </p:grpSpPr>
        <p:sp>
          <p:nvSpPr>
            <p:cNvPr id="5" name="Rounded Rectangle 4"/>
            <p:cNvSpPr>
              <a:spLocks noChangeArrowheads="1"/>
            </p:cNvSpPr>
            <p:nvPr/>
          </p:nvSpPr>
          <p:spPr bwMode="auto">
            <a:xfrm>
              <a:off x="3200399" y="1585333"/>
              <a:ext cx="2743200" cy="211377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8F8F8"/>
                </a:gs>
                <a:gs pos="20000">
                  <a:srgbClr val="F7F7F7"/>
                </a:gs>
                <a:gs pos="100000">
                  <a:srgbClr val="BDBDBD"/>
                </a:gs>
              </a:gsLst>
              <a:lin ang="5400000"/>
            </a:gradFill>
            <a:ln w="9525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40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6" name="Rounded Rectangle 4"/>
            <p:cNvSpPr/>
            <p:nvPr/>
          </p:nvSpPr>
          <p:spPr>
            <a:xfrm>
              <a:off x="3303586" y="1688561"/>
              <a:ext cx="2536825" cy="1907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80010" rIns="80010" bIns="80010"/>
            <a:lstStyle/>
            <a:p>
              <a:pPr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kumimoji="0" lang="en-US" altLang="ja-JP" sz="2100" dirty="0" smtClean="0">
                  <a:solidFill>
                    <a:srgbClr val="FF0000"/>
                  </a:solidFill>
                  <a:ea typeface="ＭＳ Ｐゴシック" charset="-128"/>
                </a:rPr>
                <a:t>Baseline </a:t>
              </a:r>
              <a:r>
                <a:rPr kumimoji="0" lang="en-US" altLang="ja-JP" sz="2100" dirty="0">
                  <a:solidFill>
                    <a:srgbClr val="FF0000"/>
                  </a:solidFill>
                  <a:ea typeface="ＭＳ Ｐゴシック" charset="-128"/>
                </a:rPr>
                <a:t>Assessment Workshops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Face to face meetings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Open to all stakeholders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Plenary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ja-JP" dirty="0" smtClean="0"/>
              <a:t> Subjects discussed in Sessions</a:t>
            </a:r>
            <a:endParaRPr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77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3432"/>
                <a:gridCol w="2978050"/>
                <a:gridCol w="427811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Main</a:t>
                      </a:r>
                      <a:r>
                        <a:rPr kumimoji="1" lang="en-US" altLang="ja-JP" baseline="0" dirty="0" smtClean="0"/>
                        <a:t> Theme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Tasks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660066"/>
                          </a:solidFill>
                        </a:rPr>
                        <a:t>Sept. 7</a:t>
                      </a:r>
                      <a:endParaRPr kumimoji="1" lang="ja-JP" altLang="en-US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Introduction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HLRF</a:t>
                      </a: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-KCS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Design and R&amp;D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RDR-backup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Technical 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Make the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workshop tasks clear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Process for the reality including cost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Feasibility as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a backup solution 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660066"/>
                          </a:solidFill>
                        </a:rPr>
                        <a:t>Sept. 8</a:t>
                      </a:r>
                      <a:endParaRPr kumimoji="1" lang="ja-JP" altLang="en-US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DRFS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Design and R&amp;D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LLRF/Control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Discussions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Process for the reality including cost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R&amp;F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operation margin for cavity/accelerator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Recommendation 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Sept. 9</a:t>
                      </a:r>
                      <a:endParaRPr kumimoji="1" lang="ja-JP" alt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Cavity Gradient: R&amp;D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Discussions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Strategy for cavity gradient improvement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Short-term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and long-term strategy to be clear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Sept. 10</a:t>
                      </a:r>
                      <a:endParaRPr kumimoji="1" lang="ja-JP" alt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ML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</a:rPr>
                        <a:t> Accelerator Gradient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0000FF"/>
                          </a:solidFill>
                        </a:rPr>
                        <a:t>Discussions </a:t>
                      </a:r>
                      <a:endParaRPr kumimoji="1" lang="ja-JP" alt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Accelerator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gradient including spread,</a:t>
                      </a:r>
                    </a:p>
                    <a:p>
                      <a:r>
                        <a:rPr kumimoji="1" lang="en-US" altLang="ja-JP" baseline="0" dirty="0" smtClean="0"/>
                        <a:t>Appropriate balance of gradient in cavity/</a:t>
                      </a:r>
                      <a:r>
                        <a:rPr kumimoji="1" lang="en-US" altLang="ja-JP" baseline="0" dirty="0" err="1" smtClean="0"/>
                        <a:t>cryomodule</a:t>
                      </a:r>
                      <a:r>
                        <a:rPr kumimoji="1" lang="en-US" altLang="ja-JP" baseline="0" dirty="0" smtClean="0"/>
                        <a:t>/accelerator, and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Adequate margin in accelerator operation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Recommendation    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BAW1 Summary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90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Time-Table / Agenda (Sept. 7)</a:t>
            </a:r>
            <a:br>
              <a:rPr lang="en-US" altLang="ja-JP" dirty="0" smtClean="0"/>
            </a:br>
            <a:r>
              <a:rPr lang="en-US" altLang="ja-JP" sz="3111" dirty="0" smtClean="0"/>
              <a:t>updated: August 27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195398" y="1191428"/>
          <a:ext cx="8792894" cy="5247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916"/>
                <a:gridCol w="1060629"/>
                <a:gridCol w="4538871"/>
                <a:gridCol w="249647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Chair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Single Tunnel ML Design and HLRF -1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S.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Fukuda / C. </a:t>
                      </a:r>
                      <a:r>
                        <a:rPr kumimoji="1" lang="en-US" altLang="ja-JP" sz="1800" baseline="0" dirty="0" err="1" smtClean="0">
                          <a:solidFill>
                            <a:srgbClr val="3366FF"/>
                          </a:solidFill>
                        </a:rPr>
                        <a:t>Nantista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9:0 0 </a:t>
                      </a:r>
                    </a:p>
                    <a:p>
                      <a:r>
                        <a:rPr kumimoji="1" lang="en-US" altLang="ja-JP" baseline="0" dirty="0" smtClean="0"/>
                        <a:t>90 min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Opening and Introduction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Opening address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Report from AAP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BAW1 objectives and goals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S. Yamaguchi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A.</a:t>
                      </a:r>
                      <a:r>
                        <a:rPr kumimoji="1" lang="en-US" altLang="ja-JP" baseline="0" dirty="0" smtClean="0"/>
                        <a:t> Suzuki (KEK-DG)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E. </a:t>
                      </a:r>
                      <a:r>
                        <a:rPr kumimoji="1" lang="en-US" altLang="ja-JP" baseline="0" dirty="0" err="1" smtClean="0"/>
                        <a:t>Elsen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A. Yamamoto </a:t>
                      </a:r>
                      <a:r>
                        <a:rPr kumimoji="1" lang="en-US" altLang="ja-JP" sz="1600" baseline="0" dirty="0" smtClean="0"/>
                        <a:t>(GDE-PM)</a:t>
                      </a:r>
                      <a:endParaRPr kumimoji="1" lang="en-US" altLang="ja-JP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10:45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r>
                        <a:rPr kumimoji="1" lang="en-US" altLang="ja-JP" baseline="0" dirty="0" smtClean="0"/>
                        <a:t>90 min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Single tunnel CF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design and HLRF design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Single tunnel CF design status (1 hour)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General HLRF design in SB2009 (30 min)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T.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Shidara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- A.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Enomoto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S. Fukuda 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13:30</a:t>
                      </a:r>
                    </a:p>
                    <a:p>
                      <a:r>
                        <a:rPr kumimoji="1" lang="en-US" altLang="ja-JP" dirty="0" smtClean="0"/>
                        <a:t>120 min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KCS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KCS design and R&amp;D status (45 min)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Demonstration of feasibility (45 min)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Chair: S. Fukuda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</a:t>
                      </a:r>
                      <a:r>
                        <a:rPr kumimoji="1" lang="en-US" altLang="ja-JP" baseline="0" dirty="0" err="1" smtClean="0"/>
                        <a:t>Nantista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</a:t>
                      </a:r>
                      <a:r>
                        <a:rPr kumimoji="1" lang="en-US" altLang="ja-JP" baseline="0" dirty="0" err="1" smtClean="0"/>
                        <a:t>Adolphsen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15:45</a:t>
                      </a:r>
                    </a:p>
                    <a:p>
                      <a:r>
                        <a:rPr kumimoji="1" lang="en-US" altLang="ja-JP" dirty="0" smtClean="0"/>
                        <a:t>105 min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– EU XFEL and RDR</a:t>
                      </a: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- Introduction (20 min)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Experience from XFEL  (1 hour)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RDR configuration (as backup) (10 min)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Discussion  (15 min)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N. Walker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M. Ross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W.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Bialowons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S. Fukuda 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6</a:t>
            </a:fld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905"/>
          </a:xfrm>
        </p:spPr>
        <p:txBody>
          <a:bodyPr/>
          <a:lstStyle/>
          <a:p>
            <a:r>
              <a:rPr lang="en-US" altLang="ja-JP" dirty="0" smtClean="0"/>
              <a:t>Time-Table / Agenda (Sept. 8)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457200" y="1109543"/>
          <a:ext cx="8229600" cy="4973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270"/>
                <a:gridCol w="978085"/>
                <a:gridCol w="4262698"/>
                <a:gridCol w="233654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Convener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Single Tunnel ML Design and HLRF -2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S.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Fukuda / 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Nantista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DRFS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DRFS design and R&amp;D status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Installation strategy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(1 hour total)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Nantista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S. Fukuda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S. Fukuda </a:t>
                      </a:r>
                    </a:p>
                    <a:p>
                      <a:pPr>
                        <a:buFontTx/>
                        <a:buNone/>
                      </a:pPr>
                      <a:endParaRPr kumimoji="1" lang="en-US" altLang="ja-JP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10:45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and LLRF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LLRF requirements/issues for KCS 30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LLRF requirements/issues for DRFS 30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Requirements from Beam Dynamics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Chair: T.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Shidara</a:t>
                      </a:r>
                      <a:endParaRPr kumimoji="1" lang="en-US" altLang="ja-JP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</a:t>
                      </a:r>
                      <a:r>
                        <a:rPr kumimoji="1" lang="en-US" altLang="ja-JP" baseline="0" dirty="0" err="1" smtClean="0"/>
                        <a:t>Adolphsen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S. </a:t>
                      </a:r>
                      <a:r>
                        <a:rPr kumimoji="1" lang="en-US" altLang="ja-JP" baseline="0" dirty="0" err="1" smtClean="0"/>
                        <a:t>Michizono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K. Kubo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13:30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Operational consideration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Sorting cavities in relation with HLRF 30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Gradient and RF Power Overhead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Adolphsen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S. Noguchi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J.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Cawardine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15:45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Discussions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and Recommendations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 General discussions and questions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 Summary and 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Chair: A. Yamamoto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905"/>
          </a:xfrm>
        </p:spPr>
        <p:txBody>
          <a:bodyPr/>
          <a:lstStyle/>
          <a:p>
            <a:r>
              <a:rPr lang="en-US" altLang="ja-JP" dirty="0" smtClean="0"/>
              <a:t>Time-Table / Agenda (Sept. 9)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249595" y="1147631"/>
          <a:ext cx="8686801" cy="525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653"/>
                <a:gridCol w="760164"/>
                <a:gridCol w="5100810"/>
                <a:gridCol w="226017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Convener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9/9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aseline="0" dirty="0" smtClean="0"/>
                        <a:t>Cavity:  Gradient R&amp;D and ML Cavity Gradient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R.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600" baseline="0" dirty="0" err="1" smtClean="0">
                          <a:solidFill>
                            <a:srgbClr val="3366FF"/>
                          </a:solidFill>
                        </a:rPr>
                        <a:t>Geng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/A. Yamamoto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9:00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Introduction and Current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Status</a:t>
                      </a:r>
                      <a:endParaRPr kumimoji="1" lang="en-US" altLang="ja-JP" sz="160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Technical address for the 2</a:t>
                      </a:r>
                      <a:r>
                        <a:rPr kumimoji="1" lang="en-US" altLang="ja-JP" sz="1600" baseline="30000" dirty="0" smtClean="0"/>
                        <a:t>nd</a:t>
                      </a:r>
                      <a:r>
                        <a:rPr kumimoji="1" lang="en-US" altLang="ja-JP" sz="1600" baseline="0" dirty="0" smtClean="0"/>
                        <a:t> part of WS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Overview from RDR to R&amp;D Plan 5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Progress of cavity gradient data-base/yield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M. Ross</a:t>
                      </a:r>
                      <a:endParaRPr kumimoji="1" lang="en-US" altLang="ja-JP" sz="160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dirty="0" smtClean="0"/>
                        <a:t> A.</a:t>
                      </a:r>
                      <a:r>
                        <a:rPr kumimoji="1" lang="en-US" altLang="ja-JP" sz="1600" baseline="0" dirty="0" smtClean="0"/>
                        <a:t> Yamamoto</a:t>
                      </a:r>
                      <a:endParaRPr kumimoji="1" lang="en-US" altLang="ja-JP" sz="16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dirty="0" smtClean="0"/>
                        <a:t> R. </a:t>
                      </a:r>
                      <a:r>
                        <a:rPr kumimoji="1" lang="en-US" altLang="ja-JP" sz="1600" dirty="0" err="1" smtClean="0"/>
                        <a:t>Geng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C. Ginsburg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10:45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R&amp;D Status and further R&amp;D specification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Fabrication, testing, &amp; acceptance for XFEL/HG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R&amp;D expected in cooperation w/ vendors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R&amp;D w/ a pilot plant w/ vendor participation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K. </a:t>
                      </a:r>
                      <a:r>
                        <a:rPr kumimoji="1" lang="en-US" altLang="ja-JP" sz="1600" baseline="0" dirty="0" err="1" smtClean="0">
                          <a:solidFill>
                            <a:srgbClr val="3366FF"/>
                          </a:solidFill>
                        </a:rPr>
                        <a:t>Yokoya</a:t>
                      </a:r>
                      <a:endParaRPr kumimoji="1" lang="en-US" altLang="ja-JP" sz="160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- E.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Elsen</a:t>
                      </a:r>
                      <a:endParaRPr kumimoji="1" lang="en-US" altLang="ja-JP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M. Champion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H.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Hayano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13:30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Short-tem R&amp;D and Specification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Field emission and R&amp;D strategy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Gradient, Spread, Q0, Radiation: R&amp;D specification, standardization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Chair: C. </a:t>
                      </a:r>
                      <a:r>
                        <a:rPr kumimoji="1" lang="en-US" altLang="ja-JP" sz="1600" baseline="0" dirty="0" err="1" smtClean="0">
                          <a:solidFill>
                            <a:srgbClr val="3366FF"/>
                          </a:solidFill>
                        </a:rPr>
                        <a:t>Pagani</a:t>
                      </a:r>
                      <a:endParaRPr kumimoji="1" lang="en-US" altLang="ja-JP" sz="1600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H. </a:t>
                      </a:r>
                      <a:r>
                        <a:rPr kumimoji="1" lang="en-US" altLang="ja-JP" sz="1600" baseline="0" dirty="0" err="1" smtClean="0"/>
                        <a:t>Hayano</a:t>
                      </a:r>
                      <a:r>
                        <a:rPr kumimoji="1" lang="en-US" altLang="ja-JP" sz="1600" baseline="0" dirty="0" smtClean="0"/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R. </a:t>
                      </a:r>
                      <a:r>
                        <a:rPr kumimoji="1" lang="en-US" altLang="ja-JP" sz="1600" baseline="0" dirty="0" err="1" smtClean="0"/>
                        <a:t>Geng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en-US" altLang="ja-JP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15:45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Long-term R&amp;D ACD subjects and goals  </a:t>
                      </a:r>
                      <a:endParaRPr kumimoji="1" lang="en-US" altLang="ja-JP" sz="16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Seamless/hydro-forming, Large Grain, Cavity shape variation, VEP, Thin Film,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Further R&amp;D toward TEV/ML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Discussions for Cavity R&amp;D and Recommendations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Chair: A. Yamamoto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- R.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Rongli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to lead discussions 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5402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Time-Table / Agenda (Sept. 10)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154236" y="972443"/>
          <a:ext cx="8835528" cy="5466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250"/>
                <a:gridCol w="975004"/>
                <a:gridCol w="4909366"/>
                <a:gridCol w="221190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Convener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9/10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/>
                        <a:t>ILC accelerator gradient and operational margin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A. Yamamoto and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J. </a:t>
                      </a:r>
                      <a:r>
                        <a:rPr kumimoji="1" lang="en-US" altLang="ja-JP" sz="1400" baseline="0" dirty="0" err="1" smtClean="0">
                          <a:solidFill>
                            <a:srgbClr val="3366FF"/>
                          </a:solidFill>
                        </a:rPr>
                        <a:t>Kerby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9:00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Gradients from VTS to Operation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/>
                        <a:t> Introduction: Overview on ILC gradient specification at each testing / operation step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/>
                        <a:t> Terminology definition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 Operational results from VT/HTS/CM tests in data base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Operational results from STF VT/CM tests at KEK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Chair: H. </a:t>
                      </a:r>
                      <a:r>
                        <a:rPr kumimoji="1" lang="en-US" altLang="ja-JP" sz="1400" baseline="0" dirty="0" err="1" smtClean="0">
                          <a:solidFill>
                            <a:srgbClr val="3366FF"/>
                          </a:solidFill>
                        </a:rPr>
                        <a:t>Hayano</a:t>
                      </a:r>
                      <a:endParaRPr kumimoji="1" lang="en-US" altLang="ja-JP" sz="1400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- A. Yamamoto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- M. Ross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- C. Ginsburg 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- E. </a:t>
                      </a:r>
                      <a:r>
                        <a:rPr kumimoji="1" lang="en-US" altLang="ja-JP" sz="1400" baseline="0" dirty="0" err="1" smtClean="0">
                          <a:solidFill>
                            <a:srgbClr val="000000"/>
                          </a:solidFill>
                        </a:rPr>
                        <a:t>Kako</a:t>
                      </a:r>
                      <a:endParaRPr kumimoji="1" lang="en-US" altLang="ja-JP" sz="14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10:30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Operational margin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Lorentz Force Detuning and Effects on op. margin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Comments from LLRF and Beam Dynamics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Comments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onAcceerator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Operation gradient margin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N. </a:t>
                      </a:r>
                      <a:r>
                        <a:rPr kumimoji="1" lang="en-US" altLang="ja-JP" sz="1400" baseline="0" dirty="0" err="1" smtClean="0">
                          <a:solidFill>
                            <a:srgbClr val="3366FF"/>
                          </a:solidFill>
                        </a:rPr>
                        <a:t>Toge</a:t>
                      </a:r>
                      <a:endParaRPr kumimoji="1" lang="en-US" altLang="ja-JP" sz="140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E.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Kako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(K. Kubo/C.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Michizono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N. Walker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13:30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Cost Impacts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Reminder on cost effects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List of systems / technical components affected by gradient specification change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A plan to prepare for communication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/ industries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Chair: N. Walker</a:t>
                      </a:r>
                      <a:endParaRPr kumimoji="1" lang="en-US" altLang="ja-JP" sz="1400" baseline="0" dirty="0" smtClean="0">
                        <a:solidFill>
                          <a:srgbClr val="7030A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P. </a:t>
                      </a:r>
                      <a:r>
                        <a:rPr kumimoji="1" lang="en-US" altLang="ja-JP" sz="1400" baseline="0" dirty="0" err="1" smtClean="0">
                          <a:solidFill>
                            <a:srgbClr val="000000"/>
                          </a:solidFill>
                        </a:rPr>
                        <a:t>Garbincius</a:t>
                      </a:r>
                      <a:endParaRPr kumimoji="1" lang="en-US" altLang="ja-JP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J. </a:t>
                      </a:r>
                      <a:r>
                        <a:rPr kumimoji="1" lang="en-US" altLang="ja-JP" sz="1400" baseline="0" dirty="0" err="1" smtClean="0">
                          <a:solidFill>
                            <a:srgbClr val="000000"/>
                          </a:solidFill>
                        </a:rPr>
                        <a:t>Kerby</a:t>
                      </a: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1" lang="en-US" altLang="ja-JP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A. Yamamoto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15:15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General Discussion and recommendation</a:t>
                      </a:r>
                      <a:endParaRPr kumimoji="1" lang="en-US" altLang="ja-JP" sz="140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dirty="0" smtClean="0"/>
                        <a:t> </a:t>
                      </a:r>
                      <a:r>
                        <a:rPr kumimoji="1" lang="en-US" altLang="ja-JP" sz="1400" baseline="0" dirty="0" smtClean="0"/>
                        <a:t> General discussions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/>
                        <a:t>  Summary and 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Chair: A. Yamamoto</a:t>
                      </a:r>
                      <a:endParaRPr kumimoji="1" lang="en-US" altLang="ja-JP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/>
                        <a:t> All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17:00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/>
                        <a:t> 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4990</TotalTime>
  <Words>3305</Words>
  <Application>Microsoft Macintosh PowerPoint</Application>
  <PresentationFormat>画面に合わせる (4:3)</PresentationFormat>
  <Paragraphs>573</Paragraphs>
  <Slides>29</Slides>
  <Notes>7</Notes>
  <HiddenSlides>5</HiddenSlides>
  <MMClips>0</MMClips>
  <ScaleCrop>false</ScaleCrop>
  <HeadingPairs>
    <vt:vector size="4" baseType="variant">
      <vt:variant>
        <vt:lpstr>デザイン テンプレート</vt:lpstr>
      </vt:variant>
      <vt:variant>
        <vt:i4>4</vt:i4>
      </vt:variant>
      <vt:variant>
        <vt:lpstr>スライド タイトル</vt:lpstr>
      </vt:variant>
      <vt:variant>
        <vt:i4>29</vt:i4>
      </vt:variant>
    </vt:vector>
  </HeadingPairs>
  <TitlesOfParts>
    <vt:vector size="33" baseType="lpstr">
      <vt:lpstr>Office テーマ</vt:lpstr>
      <vt:lpstr>Blank Presentation</vt:lpstr>
      <vt:lpstr>2_Blank Presentation</vt:lpstr>
      <vt:lpstr>1_Blank Presentation</vt:lpstr>
      <vt:lpstr>SCRF Monthly WebEx Meeting Sept. 22, 2010</vt:lpstr>
      <vt:lpstr>General Schedule related to SCRF</vt:lpstr>
      <vt:lpstr>ILC-BAW1 Summary and Recommendations </vt:lpstr>
      <vt:lpstr>Baseline Assessment WorkShops</vt:lpstr>
      <vt:lpstr> Subjects discussed in Sessions</vt:lpstr>
      <vt:lpstr>Time-Table / Agenda (Sept. 7) updated: August 27</vt:lpstr>
      <vt:lpstr>Time-Table / Agenda (Sept. 8)</vt:lpstr>
      <vt:lpstr>Time-Table / Agenda (Sept. 9)</vt:lpstr>
      <vt:lpstr>Time-Table / Agenda (Sept. 10)</vt:lpstr>
      <vt:lpstr>A possible balance in ILC ML Accelerator Cavity Specification  </vt:lpstr>
      <vt:lpstr>Summary and Proposal  for Top Change Control Panel </vt:lpstr>
      <vt:lpstr>HLRF/LLRF Design with Single Tunnel</vt:lpstr>
      <vt:lpstr> Accelerator Gradient Common understanding and Recommendation</vt:lpstr>
      <vt:lpstr>ILC-ML SCRF Cavity Gradient Specifications  proposed, based on R&amp;D Efforts and Goals</vt:lpstr>
      <vt:lpstr>Proposal to adopt a single tunnel configuration for the ILC-ML</vt:lpstr>
      <vt:lpstr>ML Accelerator Gradient Summary of Discussions and Proposal</vt:lpstr>
      <vt:lpstr>Preparation for IWLC at CERN</vt:lpstr>
      <vt:lpstr>Global Plan for SCRF R&amp;D</vt:lpstr>
      <vt:lpstr>Two approaches proposed for Communication with Industry</vt:lpstr>
      <vt:lpstr>Plan to prepare for Further Communications/Interactions with Industry, under discussion</vt:lpstr>
      <vt:lpstr>Interim Report</vt:lpstr>
      <vt:lpstr>Schedule</vt:lpstr>
      <vt:lpstr>SCRF Technology: Anticipated Subsection Authors/Contributors </vt:lpstr>
      <vt:lpstr>TDP: Interim Report </vt:lpstr>
      <vt:lpstr>Reports from Group Leaders</vt:lpstr>
      <vt:lpstr>Special Discussions</vt:lpstr>
      <vt:lpstr>cost info needed for BAW-1 proposals &amp; BAW-2    please give complete info, not just incremental bits!</vt:lpstr>
      <vt:lpstr>IWLC-2010 General Plan and Subjects to be discussed</vt:lpstr>
      <vt:lpstr>Seek for a joint session with CFS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SCRF Monthly WebEx Meeting June 2, 2010</dc:title>
  <dc:creator>Yamamoto Akira</dc:creator>
  <cp:lastModifiedBy>Yamamoto Akira</cp:lastModifiedBy>
  <cp:revision>63</cp:revision>
  <dcterms:created xsi:type="dcterms:W3CDTF">2010-09-22T10:55:38Z</dcterms:created>
  <dcterms:modified xsi:type="dcterms:W3CDTF">2010-09-22T12:47:46Z</dcterms:modified>
</cp:coreProperties>
</file>