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9"/>
  </p:notesMasterIdLst>
  <p:sldIdLst>
    <p:sldId id="290" r:id="rId2"/>
    <p:sldId id="303" r:id="rId3"/>
    <p:sldId id="307" r:id="rId4"/>
    <p:sldId id="310" r:id="rId5"/>
    <p:sldId id="309" r:id="rId6"/>
    <p:sldId id="343" r:id="rId7"/>
    <p:sldId id="344" r:id="rId8"/>
    <p:sldId id="345" r:id="rId9"/>
    <p:sldId id="346" r:id="rId10"/>
    <p:sldId id="347" r:id="rId11"/>
    <p:sldId id="348" r:id="rId12"/>
    <p:sldId id="322" r:id="rId13"/>
    <p:sldId id="349" r:id="rId14"/>
    <p:sldId id="340" r:id="rId15"/>
    <p:sldId id="313" r:id="rId16"/>
    <p:sldId id="324" r:id="rId17"/>
    <p:sldId id="325" r:id="rId18"/>
    <p:sldId id="326" r:id="rId19"/>
    <p:sldId id="336" r:id="rId20"/>
    <p:sldId id="292" r:id="rId21"/>
    <p:sldId id="338" r:id="rId22"/>
    <p:sldId id="315" r:id="rId23"/>
    <p:sldId id="316" r:id="rId24"/>
    <p:sldId id="317" r:id="rId25"/>
    <p:sldId id="320" r:id="rId26"/>
    <p:sldId id="323" r:id="rId27"/>
    <p:sldId id="342" r:id="rId28"/>
  </p:sldIdLst>
  <p:sldSz cx="9144000" cy="6858000" type="screen4x3"/>
  <p:notesSz cx="7315200" cy="96012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FF0000"/>
    <a:srgbClr val="006600"/>
    <a:srgbClr val="000099"/>
    <a:srgbClr val="FF9900"/>
    <a:srgbClr val="4D4D4D"/>
    <a:srgbClr val="993300"/>
    <a:srgbClr val="CC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1563" autoAdjust="0"/>
    <p:restoredTop sz="93107" autoAdjust="0"/>
  </p:normalViewPr>
  <p:slideViewPr>
    <p:cSldViewPr snapToGrid="0">
      <p:cViewPr varScale="1">
        <p:scale>
          <a:sx n="96" d="100"/>
          <a:sy n="96" d="100"/>
        </p:scale>
        <p:origin x="-6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5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G:\Work%20Documents\publication\ASC2010\The%20summary%20of%20SRF%20cavity%20surface%20roughnes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2969962586478337"/>
          <c:y val="2.945304999761874E-2"/>
          <c:w val="0.75551039646640761"/>
          <c:h val="0.80017562423549715"/>
        </c:manualLayout>
      </c:layout>
      <c:lineChart>
        <c:grouping val="standard"/>
        <c:ser>
          <c:idx val="0"/>
          <c:order val="0"/>
          <c:tx>
            <c:v>Rz</c:v>
          </c:tx>
          <c:marker>
            <c:symbol val="diamond"/>
            <c:size val="8"/>
          </c:marker>
          <c:cat>
            <c:strRef>
              <c:f>Sheet1!$U$5:$U$12</c:f>
              <c:strCache>
                <c:ptCount val="8"/>
                <c:pt idx="0">
                  <c:v>Brand New</c:v>
                </c:pt>
                <c:pt idx="1">
                  <c:v>Brand New</c:v>
                </c:pt>
                <c:pt idx="2">
                  <c:v>BCP</c:v>
                </c:pt>
                <c:pt idx="3">
                  <c:v>Single Xtal BCP</c:v>
                </c:pt>
                <c:pt idx="4">
                  <c:v>Light EP</c:v>
                </c:pt>
                <c:pt idx="5">
                  <c:v>Large grain BCP</c:v>
                </c:pt>
                <c:pt idx="6">
                  <c:v>Heavy EP</c:v>
                </c:pt>
                <c:pt idx="7">
                  <c:v>Tumbling</c:v>
                </c:pt>
              </c:strCache>
            </c:strRef>
          </c:cat>
          <c:val>
            <c:numRef>
              <c:f>Sheet1!$W$5:$W$12</c:f>
              <c:numCache>
                <c:formatCode>0.000</c:formatCode>
                <c:ptCount val="8"/>
                <c:pt idx="0">
                  <c:v>1.4074999999999978</c:v>
                </c:pt>
                <c:pt idx="1">
                  <c:v>1.1002500000000013</c:v>
                </c:pt>
                <c:pt idx="2">
                  <c:v>1.21</c:v>
                </c:pt>
                <c:pt idx="3" formatCode="General">
                  <c:v>1.004</c:v>
                </c:pt>
                <c:pt idx="4">
                  <c:v>0.43825000000000008</c:v>
                </c:pt>
                <c:pt idx="5" formatCode="General">
                  <c:v>0.30600000000000038</c:v>
                </c:pt>
                <c:pt idx="6">
                  <c:v>0.30300000000000032</c:v>
                </c:pt>
                <c:pt idx="7">
                  <c:v>0.20100000000000001</c:v>
                </c:pt>
              </c:numCache>
            </c:numRef>
          </c:val>
        </c:ser>
        <c:marker val="1"/>
        <c:axId val="52381568"/>
        <c:axId val="52383104"/>
      </c:lineChart>
      <c:lineChart>
        <c:grouping val="standard"/>
        <c:ser>
          <c:idx val="1"/>
          <c:order val="1"/>
          <c:tx>
            <c:v>Eacc</c:v>
          </c:tx>
          <c:cat>
            <c:strRef>
              <c:f>Sheet1!$U$6:$U$12</c:f>
              <c:strCache>
                <c:ptCount val="7"/>
                <c:pt idx="0">
                  <c:v>Brand New</c:v>
                </c:pt>
                <c:pt idx="1">
                  <c:v>BCP</c:v>
                </c:pt>
                <c:pt idx="2">
                  <c:v>Single Xtal BCP</c:v>
                </c:pt>
                <c:pt idx="3">
                  <c:v>Light EP</c:v>
                </c:pt>
                <c:pt idx="4">
                  <c:v>Large grain BCP</c:v>
                </c:pt>
                <c:pt idx="5">
                  <c:v>Heavy EP</c:v>
                </c:pt>
                <c:pt idx="6">
                  <c:v>Tumbling</c:v>
                </c:pt>
              </c:strCache>
            </c:strRef>
          </c:cat>
          <c:val>
            <c:numRef>
              <c:f>Sheet1!$Y$5:$Y$12</c:f>
              <c:numCache>
                <c:formatCode>General</c:formatCode>
                <c:ptCount val="8"/>
                <c:pt idx="2">
                  <c:v>26.8</c:v>
                </c:pt>
                <c:pt idx="3">
                  <c:v>30</c:v>
                </c:pt>
                <c:pt idx="4">
                  <c:v>38</c:v>
                </c:pt>
                <c:pt idx="5">
                  <c:v>43</c:v>
                </c:pt>
                <c:pt idx="6">
                  <c:v>40.300000000000004</c:v>
                </c:pt>
                <c:pt idx="7">
                  <c:v>40.5</c:v>
                </c:pt>
              </c:numCache>
            </c:numRef>
          </c:val>
        </c:ser>
        <c:marker val="1"/>
        <c:axId val="52698496"/>
        <c:axId val="52696576"/>
      </c:lineChart>
      <c:catAx>
        <c:axId val="52381568"/>
        <c:scaling>
          <c:orientation val="minMax"/>
        </c:scaling>
        <c:axPos val="b"/>
        <c:majorGridlines/>
        <c:tickLblPos val="nextTo"/>
        <c:txPr>
          <a:bodyPr rot="2700000" vert="horz"/>
          <a:lstStyle/>
          <a:p>
            <a:pPr>
              <a:defRPr/>
            </a:pPr>
            <a:endParaRPr lang="en-US"/>
          </a:p>
        </c:txPr>
        <c:crossAx val="52383104"/>
        <c:crosses val="autoZero"/>
        <c:auto val="1"/>
        <c:lblAlgn val="ctr"/>
        <c:lblOffset val="100"/>
      </c:catAx>
      <c:valAx>
        <c:axId val="52383104"/>
        <c:scaling>
          <c:orientation val="minMax"/>
        </c:scaling>
        <c:axPos val="l"/>
        <c:majorGridlines/>
        <c:title>
          <c:tx>
            <c:rich>
              <a:bodyPr rot="-5400000" vert="horz"/>
              <a:lstStyle/>
              <a:p>
                <a:pPr>
                  <a:defRPr/>
                </a:pPr>
                <a:r>
                  <a:rPr lang="en-US"/>
                  <a:t>Rz (</a:t>
                </a:r>
                <a:r>
                  <a:rPr lang="en-US">
                    <a:latin typeface="Arial"/>
                    <a:cs typeface="Arial"/>
                  </a:rPr>
                  <a:t>µm</a:t>
                </a:r>
                <a:r>
                  <a:rPr lang="en-US"/>
                  <a:t>)</a:t>
                </a:r>
              </a:p>
            </c:rich>
          </c:tx>
          <c:layout>
            <c:manualLayout>
              <c:xMode val="edge"/>
              <c:yMode val="edge"/>
              <c:x val="2.2192981076551804E-2"/>
              <c:y val="0.41063382064558479"/>
            </c:manualLayout>
          </c:layout>
        </c:title>
        <c:numFmt formatCode="0.000" sourceLinked="1"/>
        <c:majorTickMark val="in"/>
        <c:tickLblPos val="nextTo"/>
        <c:txPr>
          <a:bodyPr/>
          <a:lstStyle/>
          <a:p>
            <a:pPr>
              <a:defRPr b="1"/>
            </a:pPr>
            <a:endParaRPr lang="en-US"/>
          </a:p>
        </c:txPr>
        <c:crossAx val="52381568"/>
        <c:crosses val="autoZero"/>
        <c:crossBetween val="between"/>
      </c:valAx>
      <c:valAx>
        <c:axId val="52696576"/>
        <c:scaling>
          <c:orientation val="minMax"/>
        </c:scaling>
        <c:axPos val="r"/>
        <c:title>
          <c:tx>
            <c:rich>
              <a:bodyPr rot="-5400000" vert="horz"/>
              <a:lstStyle/>
              <a:p>
                <a:pPr>
                  <a:defRPr/>
                </a:pPr>
                <a:r>
                  <a:rPr lang="en-US"/>
                  <a:t>Eacc (MV/m)</a:t>
                </a:r>
              </a:p>
            </c:rich>
          </c:tx>
          <c:layout>
            <c:manualLayout>
              <c:xMode val="edge"/>
              <c:yMode val="edge"/>
              <c:x val="0.9364270380726385"/>
              <c:y val="0.40260244293918052"/>
            </c:manualLayout>
          </c:layout>
        </c:title>
        <c:numFmt formatCode="General" sourceLinked="1"/>
        <c:tickLblPos val="nextTo"/>
        <c:txPr>
          <a:bodyPr/>
          <a:lstStyle/>
          <a:p>
            <a:pPr>
              <a:defRPr b="1"/>
            </a:pPr>
            <a:endParaRPr lang="en-US"/>
          </a:p>
        </c:txPr>
        <c:crossAx val="52698496"/>
        <c:crosses val="max"/>
        <c:crossBetween val="between"/>
      </c:valAx>
      <c:catAx>
        <c:axId val="52698496"/>
        <c:scaling>
          <c:orientation val="minMax"/>
        </c:scaling>
        <c:delete val="1"/>
        <c:axPos val="b"/>
        <c:tickLblPos val="none"/>
        <c:crossAx val="52696576"/>
        <c:crosses val="autoZero"/>
        <c:auto val="1"/>
        <c:lblAlgn val="ctr"/>
        <c:lblOffset val="100"/>
      </c:catAx>
    </c:plotArea>
    <c:legend>
      <c:legendPos val="r"/>
      <c:layout>
        <c:manualLayout>
          <c:xMode val="edge"/>
          <c:yMode val="edge"/>
          <c:x val="0.68061265972155049"/>
          <c:y val="0.24081539338010352"/>
          <c:w val="0.13937179857523524"/>
          <c:h val="8.3071931763322379E-2"/>
        </c:manualLayout>
      </c:layout>
      <c:spPr>
        <a:solidFill>
          <a:schemeClr val="bg1"/>
        </a:solidFill>
      </c:spPr>
      <c:txPr>
        <a:bodyPr/>
        <a:lstStyle/>
        <a:p>
          <a:pPr>
            <a:defRPr sz="1400" b="1"/>
          </a:pPr>
          <a:endParaRPr lang="en-US"/>
        </a:p>
      </c:txPr>
    </c:legend>
    <c:plotVisOnly val="1"/>
    <c:dispBlanksAs val="span"/>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0.18158</cdr:x>
      <cdr:y>0.29154</cdr:y>
    </cdr:from>
    <cdr:to>
      <cdr:x>0.32368</cdr:x>
      <cdr:y>0.37459</cdr:y>
    </cdr:to>
    <cdr:sp macro="" textlink="">
      <cdr:nvSpPr>
        <cdr:cNvPr id="2" name="TextBox 1"/>
        <cdr:cNvSpPr txBox="1"/>
      </cdr:nvSpPr>
      <cdr:spPr>
        <a:xfrm xmlns:a="http://schemas.openxmlformats.org/drawingml/2006/main">
          <a:off x="1143007" y="1617849"/>
          <a:ext cx="894488" cy="460873"/>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p xmlns:a="http://schemas.openxmlformats.org/drawingml/2006/main">
          <a:r>
            <a:rPr lang="en-US" sz="1100"/>
            <a:t>Brand new</a:t>
          </a:r>
        </a:p>
        <a:p xmlns:a="http://schemas.openxmlformats.org/drawingml/2006/main">
          <a:r>
            <a:rPr lang="en-US" sz="1100"/>
            <a:t>TE1ACC006</a:t>
          </a:r>
        </a:p>
      </cdr:txBody>
    </cdr:sp>
  </cdr:relSizeAnchor>
  <cdr:relSizeAnchor xmlns:cdr="http://schemas.openxmlformats.org/drawingml/2006/chartDrawing">
    <cdr:from>
      <cdr:x>0.28684</cdr:x>
      <cdr:y>0.1228</cdr:y>
    </cdr:from>
    <cdr:to>
      <cdr:x>0.42894</cdr:x>
      <cdr:y>0.20758</cdr:y>
    </cdr:to>
    <cdr:sp macro="" textlink="">
      <cdr:nvSpPr>
        <cdr:cNvPr id="3" name="TextBox 1"/>
        <cdr:cNvSpPr txBox="1"/>
      </cdr:nvSpPr>
      <cdr:spPr>
        <a:xfrm xmlns:a="http://schemas.openxmlformats.org/drawingml/2006/main">
          <a:off x="1805614" y="681453"/>
          <a:ext cx="894489" cy="470473"/>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BCP'd</a:t>
          </a:r>
          <a:r>
            <a:rPr lang="en-US" sz="1100" baseline="0"/>
            <a:t> 70</a:t>
          </a:r>
          <a:r>
            <a:rPr lang="en-US" sz="1100" baseline="0">
              <a:latin typeface="Arial"/>
              <a:cs typeface="Arial"/>
            </a:rPr>
            <a:t>µm</a:t>
          </a:r>
          <a:endParaRPr lang="en-US" sz="1100"/>
        </a:p>
        <a:p xmlns:a="http://schemas.openxmlformats.org/drawingml/2006/main">
          <a:r>
            <a:rPr lang="en-US" sz="1100"/>
            <a:t>NR-6</a:t>
          </a:r>
        </a:p>
      </cdr:txBody>
    </cdr:sp>
  </cdr:relSizeAnchor>
  <cdr:relSizeAnchor xmlns:cdr="http://schemas.openxmlformats.org/drawingml/2006/chartDrawing">
    <cdr:from>
      <cdr:x>0.4777</cdr:x>
      <cdr:y>0.68617</cdr:y>
    </cdr:from>
    <cdr:to>
      <cdr:x>0.6198</cdr:x>
      <cdr:y>0.77095</cdr:y>
    </cdr:to>
    <cdr:sp macro="" textlink="">
      <cdr:nvSpPr>
        <cdr:cNvPr id="4" name="TextBox 1"/>
        <cdr:cNvSpPr txBox="1"/>
      </cdr:nvSpPr>
      <cdr:spPr>
        <a:xfrm xmlns:a="http://schemas.openxmlformats.org/drawingml/2006/main">
          <a:off x="3094069" y="3898728"/>
          <a:ext cx="920381" cy="48170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EP'd</a:t>
          </a:r>
          <a:r>
            <a:rPr lang="en-US" sz="1100" baseline="0"/>
            <a:t> 40</a:t>
          </a:r>
          <a:r>
            <a:rPr lang="en-US" sz="1100" baseline="0">
              <a:latin typeface="Arial"/>
              <a:cs typeface="Arial"/>
            </a:rPr>
            <a:t>µm</a:t>
          </a:r>
          <a:endParaRPr lang="en-US" sz="1100"/>
        </a:p>
        <a:p xmlns:a="http://schemas.openxmlformats.org/drawingml/2006/main">
          <a:r>
            <a:rPr lang="en-US" sz="1100"/>
            <a:t>TE1ACC005</a:t>
          </a:r>
        </a:p>
      </cdr:txBody>
    </cdr:sp>
  </cdr:relSizeAnchor>
  <cdr:relSizeAnchor xmlns:cdr="http://schemas.openxmlformats.org/drawingml/2006/chartDrawing">
    <cdr:from>
      <cdr:x>0.66545</cdr:x>
      <cdr:y>0.72048</cdr:y>
    </cdr:from>
    <cdr:to>
      <cdr:x>0.80755</cdr:x>
      <cdr:y>0.80525</cdr:y>
    </cdr:to>
    <cdr:sp macro="" textlink="">
      <cdr:nvSpPr>
        <cdr:cNvPr id="5" name="TextBox 1"/>
        <cdr:cNvSpPr txBox="1"/>
      </cdr:nvSpPr>
      <cdr:spPr>
        <a:xfrm xmlns:a="http://schemas.openxmlformats.org/drawingml/2006/main">
          <a:off x="4310122" y="4093672"/>
          <a:ext cx="920382" cy="481652"/>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EP'd</a:t>
          </a:r>
          <a:r>
            <a:rPr lang="en-US" sz="1100" baseline="0"/>
            <a:t> 120</a:t>
          </a:r>
          <a:r>
            <a:rPr lang="en-US" sz="1100" baseline="0">
              <a:latin typeface="Arial"/>
              <a:cs typeface="Arial"/>
            </a:rPr>
            <a:t>µm</a:t>
          </a:r>
          <a:endParaRPr lang="en-US" sz="1100"/>
        </a:p>
        <a:p xmlns:a="http://schemas.openxmlformats.org/drawingml/2006/main">
          <a:r>
            <a:rPr lang="en-US" sz="1100"/>
            <a:t>TE1ACC003</a:t>
          </a:r>
        </a:p>
      </cdr:txBody>
    </cdr:sp>
  </cdr:relSizeAnchor>
  <cdr:relSizeAnchor xmlns:cdr="http://schemas.openxmlformats.org/drawingml/2006/chartDrawing">
    <cdr:from>
      <cdr:x>0.7398</cdr:x>
      <cdr:y>0.54042</cdr:y>
    </cdr:from>
    <cdr:to>
      <cdr:x>0.88191</cdr:x>
      <cdr:y>0.66499</cdr:y>
    </cdr:to>
    <cdr:sp macro="" textlink="">
      <cdr:nvSpPr>
        <cdr:cNvPr id="7" name="TextBox 1"/>
        <cdr:cNvSpPr txBox="1"/>
      </cdr:nvSpPr>
      <cdr:spPr>
        <a:xfrm xmlns:a="http://schemas.openxmlformats.org/drawingml/2006/main">
          <a:off x="4791709" y="3070571"/>
          <a:ext cx="920447" cy="70779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Tumbling</a:t>
          </a:r>
          <a:r>
            <a:rPr lang="en-US" sz="1100" baseline="0"/>
            <a:t> </a:t>
          </a:r>
        </a:p>
        <a:p xmlns:a="http://schemas.openxmlformats.org/drawingml/2006/main">
          <a:r>
            <a:rPr lang="en-US" sz="1100" baseline="0"/>
            <a:t>100-120</a:t>
          </a:r>
          <a:r>
            <a:rPr lang="en-US" sz="1100" baseline="0">
              <a:latin typeface="Arial"/>
              <a:cs typeface="Arial"/>
            </a:rPr>
            <a:t>µm</a:t>
          </a:r>
          <a:endParaRPr lang="en-US" sz="1100"/>
        </a:p>
        <a:p xmlns:a="http://schemas.openxmlformats.org/drawingml/2006/main">
          <a:r>
            <a:rPr lang="en-US" sz="1100"/>
            <a:t>TE1ACC004</a:t>
          </a:r>
        </a:p>
      </cdr:txBody>
    </cdr:sp>
  </cdr:relSizeAnchor>
  <cdr:relSizeAnchor xmlns:cdr="http://schemas.openxmlformats.org/drawingml/2006/chartDrawing">
    <cdr:from>
      <cdr:x>0.15028</cdr:x>
      <cdr:y>0.03365</cdr:y>
    </cdr:from>
    <cdr:to>
      <cdr:x>0.29238</cdr:x>
      <cdr:y>0.11843</cdr:y>
    </cdr:to>
    <cdr:sp macro="" textlink="">
      <cdr:nvSpPr>
        <cdr:cNvPr id="8" name="TextBox 1"/>
        <cdr:cNvSpPr txBox="1"/>
      </cdr:nvSpPr>
      <cdr:spPr>
        <a:xfrm xmlns:a="http://schemas.openxmlformats.org/drawingml/2006/main">
          <a:off x="973335" y="191195"/>
          <a:ext cx="920382" cy="48170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Brand new</a:t>
          </a:r>
        </a:p>
        <a:p xmlns:a="http://schemas.openxmlformats.org/drawingml/2006/main">
          <a:r>
            <a:rPr lang="en-US" sz="1100"/>
            <a:t>TE1PAV001</a:t>
          </a:r>
        </a:p>
      </cdr:txBody>
    </cdr:sp>
  </cdr:relSizeAnchor>
  <cdr:relSizeAnchor xmlns:cdr="http://schemas.openxmlformats.org/drawingml/2006/chartDrawing">
    <cdr:from>
      <cdr:x>0.59222</cdr:x>
      <cdr:y>0.52152</cdr:y>
    </cdr:from>
    <cdr:to>
      <cdr:x>0.73433</cdr:x>
      <cdr:y>0.63197</cdr:y>
    </cdr:to>
    <cdr:sp macro="" textlink="">
      <cdr:nvSpPr>
        <cdr:cNvPr id="9" name="TextBox 1"/>
        <cdr:cNvSpPr txBox="1"/>
      </cdr:nvSpPr>
      <cdr:spPr>
        <a:xfrm xmlns:a="http://schemas.openxmlformats.org/drawingml/2006/main">
          <a:off x="3835823" y="2963215"/>
          <a:ext cx="920446" cy="627562"/>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dirty="0">
              <a:solidFill>
                <a:srgbClr val="FF0000"/>
              </a:solidFill>
            </a:rPr>
            <a:t>PKU Large grain </a:t>
          </a:r>
          <a:r>
            <a:rPr lang="en-US" sz="1100" dirty="0" err="1">
              <a:solidFill>
                <a:srgbClr val="FF0000"/>
              </a:solidFill>
            </a:rPr>
            <a:t>BCP'd</a:t>
          </a:r>
          <a:r>
            <a:rPr lang="en-US" sz="1100" dirty="0">
              <a:solidFill>
                <a:srgbClr val="FF0000"/>
              </a:solidFill>
            </a:rPr>
            <a:t> cavity</a:t>
          </a:r>
        </a:p>
      </cdr:txBody>
    </cdr:sp>
  </cdr:relSizeAnchor>
  <cdr:relSizeAnchor xmlns:cdr="http://schemas.openxmlformats.org/drawingml/2006/chartDrawing">
    <cdr:from>
      <cdr:x>0.35593</cdr:x>
      <cdr:y>0.4692</cdr:y>
    </cdr:from>
    <cdr:to>
      <cdr:x>0.50593</cdr:x>
      <cdr:y>0.57965</cdr:y>
    </cdr:to>
    <cdr:sp macro="" textlink="">
      <cdr:nvSpPr>
        <cdr:cNvPr id="10" name="TextBox 1"/>
        <cdr:cNvSpPr txBox="1"/>
      </cdr:nvSpPr>
      <cdr:spPr>
        <a:xfrm xmlns:a="http://schemas.openxmlformats.org/drawingml/2006/main">
          <a:off x="2305353" y="2665950"/>
          <a:ext cx="971549" cy="627563"/>
        </a:xfrm>
        <a:prstGeom xmlns:a="http://schemas.openxmlformats.org/drawingml/2006/main" prst="rect">
          <a:avLst/>
        </a:prstGeom>
        <a:solidFill xmlns:a="http://schemas.openxmlformats.org/drawingml/2006/main">
          <a:sysClr val="window" lastClr="FFFFFF"/>
        </a:solidFill>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t>PKU Single</a:t>
          </a:r>
          <a:r>
            <a:rPr lang="en-US" sz="1100" baseline="0"/>
            <a:t> crystal </a:t>
          </a:r>
          <a:r>
            <a:rPr lang="en-US" sz="1100"/>
            <a:t>BCP'd cavity</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endParaRPr lang="en-US" altLang="zh-CN"/>
          </a:p>
        </p:txBody>
      </p:sp>
      <p:sp>
        <p:nvSpPr>
          <p:cNvPr id="717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ltLang="zh-CN"/>
          </a:p>
        </p:txBody>
      </p:sp>
      <p:sp>
        <p:nvSpPr>
          <p:cNvPr id="717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717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endParaRPr lang="en-US" altLang="zh-CN"/>
          </a:p>
        </p:txBody>
      </p:sp>
      <p:sp>
        <p:nvSpPr>
          <p:cNvPr id="717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81B7A7D5-FACE-433F-BD67-B42285C91D49}"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smtClean="0"/>
              <a:t>Add results</a:t>
            </a:r>
          </a:p>
        </p:txBody>
      </p:sp>
      <p:sp>
        <p:nvSpPr>
          <p:cNvPr id="48132" name="Slide Number Placeholder 3"/>
          <p:cNvSpPr>
            <a:spLocks noGrp="1"/>
          </p:cNvSpPr>
          <p:nvPr>
            <p:ph type="sldNum" sz="quarter" idx="5"/>
          </p:nvPr>
        </p:nvSpPr>
        <p:spPr>
          <a:noFill/>
        </p:spPr>
        <p:txBody>
          <a:bodyPr/>
          <a:lstStyle/>
          <a:p>
            <a:fld id="{452E7D8D-084D-4C49-B174-E29CE4F225CB}" type="slidenum">
              <a:rPr lang="en-US" altLang="zh-CN" smtClean="0"/>
              <a:pPr/>
              <a:t>12</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r>
              <a:rPr lang="en-US" smtClean="0"/>
              <a:t>22MV/m curve?</a:t>
            </a:r>
          </a:p>
        </p:txBody>
      </p:sp>
      <p:sp>
        <p:nvSpPr>
          <p:cNvPr id="45060" name="Slide Number Placeholder 3"/>
          <p:cNvSpPr>
            <a:spLocks noGrp="1"/>
          </p:cNvSpPr>
          <p:nvPr>
            <p:ph type="sldNum" sz="quarter" idx="5"/>
          </p:nvPr>
        </p:nvSpPr>
        <p:spPr>
          <a:noFill/>
        </p:spPr>
        <p:txBody>
          <a:bodyPr/>
          <a:lstStyle/>
          <a:p>
            <a:fld id="{F5865369-C102-466A-B0AE-E88F3F62B84E}" type="slidenum">
              <a:rPr lang="en-US" altLang="zh-CN" smtClean="0"/>
              <a:pPr/>
              <a:t>23</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endParaRPr lang="en-US" altLang="zh-CN" smtClean="0"/>
          </a:p>
        </p:txBody>
      </p:sp>
      <p:sp>
        <p:nvSpPr>
          <p:cNvPr id="46084" name="Slide Number Placeholder 3"/>
          <p:cNvSpPr>
            <a:spLocks noGrp="1"/>
          </p:cNvSpPr>
          <p:nvPr>
            <p:ph type="sldNum" sz="quarter" idx="5"/>
          </p:nvPr>
        </p:nvSpPr>
        <p:spPr>
          <a:noFill/>
        </p:spPr>
        <p:txBody>
          <a:bodyPr/>
          <a:lstStyle/>
          <a:p>
            <a:fld id="{A55306E9-8E0C-4001-BB9C-C138C07947CC}" type="slidenum">
              <a:rPr lang="en-US" altLang="zh-CN" smtClean="0"/>
              <a:pPr/>
              <a:t>24</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altLang="zh-CN"/>
              <a:t>June 1, 2009</a:t>
            </a:r>
          </a:p>
        </p:txBody>
      </p:sp>
      <p:sp>
        <p:nvSpPr>
          <p:cNvPr id="5" name="Footer Placeholder 4"/>
          <p:cNvSpPr>
            <a:spLocks noGrp="1"/>
          </p:cNvSpPr>
          <p:nvPr>
            <p:ph type="ftr" sz="quarter" idx="11"/>
          </p:nvPr>
        </p:nvSpPr>
        <p:spPr/>
        <p:txBody>
          <a:bodyPr/>
          <a:lstStyle>
            <a:lvl1pPr>
              <a:defRPr/>
            </a:lvl1pPr>
          </a:lstStyle>
          <a:p>
            <a:r>
              <a:rPr lang="en-US" altLang="zh-CN"/>
              <a:t>G. Wu</a:t>
            </a:r>
          </a:p>
        </p:txBody>
      </p:sp>
      <p:sp>
        <p:nvSpPr>
          <p:cNvPr id="6" name="Slide Number Placeholder 5"/>
          <p:cNvSpPr>
            <a:spLocks noGrp="1"/>
          </p:cNvSpPr>
          <p:nvPr>
            <p:ph type="sldNum" sz="quarter" idx="12"/>
          </p:nvPr>
        </p:nvSpPr>
        <p:spPr/>
        <p:txBody>
          <a:bodyPr/>
          <a:lstStyle>
            <a:lvl1pPr>
              <a:defRPr/>
            </a:lvl1pPr>
          </a:lstStyle>
          <a:p>
            <a:fld id="{E58D39F0-735A-47D7-8709-4AFFC09CBA4D}" type="slidenum">
              <a:rPr lang="en-US" altLang="zh-CN"/>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zh-CN"/>
              <a:t>June 1, 2009</a:t>
            </a:r>
          </a:p>
        </p:txBody>
      </p:sp>
      <p:sp>
        <p:nvSpPr>
          <p:cNvPr id="5" name="Footer Placeholder 4"/>
          <p:cNvSpPr>
            <a:spLocks noGrp="1"/>
          </p:cNvSpPr>
          <p:nvPr>
            <p:ph type="ftr" sz="quarter" idx="11"/>
          </p:nvPr>
        </p:nvSpPr>
        <p:spPr/>
        <p:txBody>
          <a:bodyPr/>
          <a:lstStyle>
            <a:lvl1pPr>
              <a:defRPr/>
            </a:lvl1pPr>
          </a:lstStyle>
          <a:p>
            <a:r>
              <a:rPr lang="en-US" altLang="zh-CN"/>
              <a:t>G. Wu</a:t>
            </a:r>
          </a:p>
        </p:txBody>
      </p:sp>
      <p:sp>
        <p:nvSpPr>
          <p:cNvPr id="6" name="Slide Number Placeholder 5"/>
          <p:cNvSpPr>
            <a:spLocks noGrp="1"/>
          </p:cNvSpPr>
          <p:nvPr>
            <p:ph type="sldNum" sz="quarter" idx="12"/>
          </p:nvPr>
        </p:nvSpPr>
        <p:spPr/>
        <p:txBody>
          <a:bodyPr/>
          <a:lstStyle>
            <a:lvl1pPr>
              <a:defRPr/>
            </a:lvl1pPr>
          </a:lstStyle>
          <a:p>
            <a:fld id="{F045985F-EDEE-4D79-9120-319348EAF77D}"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8382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zh-CN"/>
              <a:t>June 1, 2009</a:t>
            </a:r>
          </a:p>
        </p:txBody>
      </p:sp>
      <p:sp>
        <p:nvSpPr>
          <p:cNvPr id="5" name="Footer Placeholder 4"/>
          <p:cNvSpPr>
            <a:spLocks noGrp="1"/>
          </p:cNvSpPr>
          <p:nvPr>
            <p:ph type="ftr" sz="quarter" idx="11"/>
          </p:nvPr>
        </p:nvSpPr>
        <p:spPr/>
        <p:txBody>
          <a:bodyPr/>
          <a:lstStyle>
            <a:lvl1pPr>
              <a:defRPr/>
            </a:lvl1pPr>
          </a:lstStyle>
          <a:p>
            <a:r>
              <a:rPr lang="en-US" altLang="zh-CN"/>
              <a:t>G. Wu</a:t>
            </a:r>
          </a:p>
        </p:txBody>
      </p:sp>
      <p:sp>
        <p:nvSpPr>
          <p:cNvPr id="6" name="Slide Number Placeholder 5"/>
          <p:cNvSpPr>
            <a:spLocks noGrp="1"/>
          </p:cNvSpPr>
          <p:nvPr>
            <p:ph type="sldNum" sz="quarter" idx="12"/>
          </p:nvPr>
        </p:nvSpPr>
        <p:spPr/>
        <p:txBody>
          <a:bodyPr/>
          <a:lstStyle>
            <a:lvl1pPr>
              <a:defRPr/>
            </a:lvl1pPr>
          </a:lstStyle>
          <a:p>
            <a:fld id="{312B6DE9-1742-4383-9615-F93B9F3A22AA}" type="slidenum">
              <a:rPr lang="en-US" altLang="zh-CN"/>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838200"/>
            <a:ext cx="77724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125413" y="6256338"/>
            <a:ext cx="1905000" cy="457200"/>
          </a:xfrm>
        </p:spPr>
        <p:txBody>
          <a:bodyPr/>
          <a:lstStyle>
            <a:lvl1pPr>
              <a:defRPr/>
            </a:lvl1pPr>
          </a:lstStyle>
          <a:p>
            <a:r>
              <a:rPr lang="en-US" altLang="zh-CN"/>
              <a:t>June 1, 2009</a:t>
            </a:r>
          </a:p>
        </p:txBody>
      </p:sp>
      <p:sp>
        <p:nvSpPr>
          <p:cNvPr id="4" name="Footer Placeholder 3"/>
          <p:cNvSpPr>
            <a:spLocks noGrp="1"/>
          </p:cNvSpPr>
          <p:nvPr>
            <p:ph type="ftr" sz="quarter" idx="11"/>
          </p:nvPr>
        </p:nvSpPr>
        <p:spPr>
          <a:xfrm>
            <a:off x="3116263" y="6286500"/>
            <a:ext cx="2895600" cy="457200"/>
          </a:xfrm>
        </p:spPr>
        <p:txBody>
          <a:bodyPr/>
          <a:lstStyle>
            <a:lvl1pPr>
              <a:defRPr/>
            </a:lvl1pPr>
          </a:lstStyle>
          <a:p>
            <a:r>
              <a:rPr lang="en-US" altLang="zh-CN"/>
              <a:t>G. Wu</a:t>
            </a:r>
          </a:p>
        </p:txBody>
      </p:sp>
      <p:sp>
        <p:nvSpPr>
          <p:cNvPr id="5" name="Slide Number Placeholder 4"/>
          <p:cNvSpPr>
            <a:spLocks noGrp="1"/>
          </p:cNvSpPr>
          <p:nvPr>
            <p:ph type="sldNum" sz="quarter" idx="12"/>
          </p:nvPr>
        </p:nvSpPr>
        <p:spPr>
          <a:xfrm>
            <a:off x="6867525" y="6300788"/>
            <a:ext cx="1905000" cy="457200"/>
          </a:xfrm>
        </p:spPr>
        <p:txBody>
          <a:bodyPr/>
          <a:lstStyle>
            <a:lvl1pPr>
              <a:defRPr/>
            </a:lvl1pPr>
          </a:lstStyle>
          <a:p>
            <a:fld id="{0D975EA8-C9CA-44F3-8D93-180C140A90AA}"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8450" y="228600"/>
            <a:ext cx="854075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0"/>
            <a:ext cx="8153400" cy="4498975"/>
          </a:xfrm>
        </p:spPr>
        <p:txBody>
          <a:bodyPr/>
          <a:lstStyle/>
          <a:p>
            <a:pPr lvl="0"/>
            <a:endParaRPr lang="en-US" noProof="0" smtClean="0"/>
          </a:p>
        </p:txBody>
      </p:sp>
      <p:sp>
        <p:nvSpPr>
          <p:cNvPr id="4" name="Rectangle 250"/>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51"/>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252"/>
          <p:cNvSpPr>
            <a:spLocks noGrp="1" noChangeArrowheads="1"/>
          </p:cNvSpPr>
          <p:nvPr>
            <p:ph type="sldNum" sz="quarter" idx="12"/>
          </p:nvPr>
        </p:nvSpPr>
        <p:spPr>
          <a:ln/>
        </p:spPr>
        <p:txBody>
          <a:bodyPr/>
          <a:lstStyle>
            <a:lvl1pPr>
              <a:defRPr/>
            </a:lvl1pPr>
          </a:lstStyle>
          <a:p>
            <a:pPr>
              <a:defRPr/>
            </a:pPr>
            <a:fld id="{4679F9CD-0BBC-4602-A59D-19A6E6A12CEA}" type="slidenum">
              <a:rPr lang="en-US" altLang="zh-CN"/>
              <a:pPr>
                <a:defRPr/>
              </a:pPr>
              <a:t>‹#›</a:t>
            </a:fld>
            <a:endParaRPr lang="en-US"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zh-CN"/>
              <a:t>June 1, 2009</a:t>
            </a:r>
          </a:p>
        </p:txBody>
      </p:sp>
      <p:sp>
        <p:nvSpPr>
          <p:cNvPr id="5" name="Footer Placeholder 4"/>
          <p:cNvSpPr>
            <a:spLocks noGrp="1"/>
          </p:cNvSpPr>
          <p:nvPr>
            <p:ph type="ftr" sz="quarter" idx="11"/>
          </p:nvPr>
        </p:nvSpPr>
        <p:spPr/>
        <p:txBody>
          <a:bodyPr/>
          <a:lstStyle>
            <a:lvl1pPr>
              <a:defRPr/>
            </a:lvl1pPr>
          </a:lstStyle>
          <a:p>
            <a:r>
              <a:rPr lang="en-US" altLang="zh-CN"/>
              <a:t>G. Wu</a:t>
            </a:r>
          </a:p>
        </p:txBody>
      </p:sp>
      <p:sp>
        <p:nvSpPr>
          <p:cNvPr id="6" name="Slide Number Placeholder 5"/>
          <p:cNvSpPr>
            <a:spLocks noGrp="1"/>
          </p:cNvSpPr>
          <p:nvPr>
            <p:ph type="sldNum" sz="quarter" idx="12"/>
          </p:nvPr>
        </p:nvSpPr>
        <p:spPr/>
        <p:txBody>
          <a:bodyPr/>
          <a:lstStyle>
            <a:lvl1pPr>
              <a:defRPr/>
            </a:lvl1pPr>
          </a:lstStyle>
          <a:p>
            <a:fld id="{29592A6B-D77B-4ABF-B1E9-AB356436EBC9}"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ltLang="zh-CN"/>
              <a:t>June 1, 2009</a:t>
            </a:r>
          </a:p>
        </p:txBody>
      </p:sp>
      <p:sp>
        <p:nvSpPr>
          <p:cNvPr id="5" name="Footer Placeholder 4"/>
          <p:cNvSpPr>
            <a:spLocks noGrp="1"/>
          </p:cNvSpPr>
          <p:nvPr>
            <p:ph type="ftr" sz="quarter" idx="11"/>
          </p:nvPr>
        </p:nvSpPr>
        <p:spPr/>
        <p:txBody>
          <a:bodyPr/>
          <a:lstStyle>
            <a:lvl1pPr>
              <a:defRPr/>
            </a:lvl1pPr>
          </a:lstStyle>
          <a:p>
            <a:r>
              <a:rPr lang="en-US" altLang="zh-CN"/>
              <a:t>G. Wu</a:t>
            </a:r>
          </a:p>
        </p:txBody>
      </p:sp>
      <p:sp>
        <p:nvSpPr>
          <p:cNvPr id="6" name="Slide Number Placeholder 5"/>
          <p:cNvSpPr>
            <a:spLocks noGrp="1"/>
          </p:cNvSpPr>
          <p:nvPr>
            <p:ph type="sldNum" sz="quarter" idx="12"/>
          </p:nvPr>
        </p:nvSpPr>
        <p:spPr/>
        <p:txBody>
          <a:bodyPr/>
          <a:lstStyle>
            <a:lvl1pPr>
              <a:defRPr/>
            </a:lvl1pPr>
          </a:lstStyle>
          <a:p>
            <a:fld id="{1A3BFB6D-51D9-4DDA-BDE1-B3276DC9CFD7}"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478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ltLang="zh-CN"/>
              <a:t>June 1, 2009</a:t>
            </a:r>
          </a:p>
        </p:txBody>
      </p:sp>
      <p:sp>
        <p:nvSpPr>
          <p:cNvPr id="6" name="Footer Placeholder 5"/>
          <p:cNvSpPr>
            <a:spLocks noGrp="1"/>
          </p:cNvSpPr>
          <p:nvPr>
            <p:ph type="ftr" sz="quarter" idx="11"/>
          </p:nvPr>
        </p:nvSpPr>
        <p:spPr/>
        <p:txBody>
          <a:bodyPr/>
          <a:lstStyle>
            <a:lvl1pPr>
              <a:defRPr/>
            </a:lvl1pPr>
          </a:lstStyle>
          <a:p>
            <a:r>
              <a:rPr lang="en-US" altLang="zh-CN"/>
              <a:t>G. Wu</a:t>
            </a:r>
          </a:p>
        </p:txBody>
      </p:sp>
      <p:sp>
        <p:nvSpPr>
          <p:cNvPr id="7" name="Slide Number Placeholder 6"/>
          <p:cNvSpPr>
            <a:spLocks noGrp="1"/>
          </p:cNvSpPr>
          <p:nvPr>
            <p:ph type="sldNum" sz="quarter" idx="12"/>
          </p:nvPr>
        </p:nvSpPr>
        <p:spPr/>
        <p:txBody>
          <a:bodyPr/>
          <a:lstStyle>
            <a:lvl1pPr>
              <a:defRPr/>
            </a:lvl1pPr>
          </a:lstStyle>
          <a:p>
            <a:fld id="{2BCA7C4E-BF51-41A1-A645-FD394119C928}"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ltLang="zh-CN"/>
              <a:t>June 1, 2009</a:t>
            </a:r>
          </a:p>
        </p:txBody>
      </p:sp>
      <p:sp>
        <p:nvSpPr>
          <p:cNvPr id="8" name="Footer Placeholder 7"/>
          <p:cNvSpPr>
            <a:spLocks noGrp="1"/>
          </p:cNvSpPr>
          <p:nvPr>
            <p:ph type="ftr" sz="quarter" idx="11"/>
          </p:nvPr>
        </p:nvSpPr>
        <p:spPr/>
        <p:txBody>
          <a:bodyPr/>
          <a:lstStyle>
            <a:lvl1pPr>
              <a:defRPr/>
            </a:lvl1pPr>
          </a:lstStyle>
          <a:p>
            <a:r>
              <a:rPr lang="en-US" altLang="zh-CN"/>
              <a:t>G. Wu</a:t>
            </a:r>
          </a:p>
        </p:txBody>
      </p:sp>
      <p:sp>
        <p:nvSpPr>
          <p:cNvPr id="9" name="Slide Number Placeholder 8"/>
          <p:cNvSpPr>
            <a:spLocks noGrp="1"/>
          </p:cNvSpPr>
          <p:nvPr>
            <p:ph type="sldNum" sz="quarter" idx="12"/>
          </p:nvPr>
        </p:nvSpPr>
        <p:spPr/>
        <p:txBody>
          <a:bodyPr/>
          <a:lstStyle>
            <a:lvl1pPr>
              <a:defRPr/>
            </a:lvl1pPr>
          </a:lstStyle>
          <a:p>
            <a:fld id="{7B1FBDCD-D915-4173-81F6-6D6B3C8A4373}"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ltLang="zh-CN"/>
              <a:t>June 1, 2009</a:t>
            </a:r>
          </a:p>
        </p:txBody>
      </p:sp>
      <p:sp>
        <p:nvSpPr>
          <p:cNvPr id="4" name="Footer Placeholder 3"/>
          <p:cNvSpPr>
            <a:spLocks noGrp="1"/>
          </p:cNvSpPr>
          <p:nvPr>
            <p:ph type="ftr" sz="quarter" idx="11"/>
          </p:nvPr>
        </p:nvSpPr>
        <p:spPr/>
        <p:txBody>
          <a:bodyPr/>
          <a:lstStyle>
            <a:lvl1pPr>
              <a:defRPr/>
            </a:lvl1pPr>
          </a:lstStyle>
          <a:p>
            <a:r>
              <a:rPr lang="en-US" altLang="zh-CN"/>
              <a:t>G. Wu</a:t>
            </a:r>
          </a:p>
        </p:txBody>
      </p:sp>
      <p:sp>
        <p:nvSpPr>
          <p:cNvPr id="5" name="Slide Number Placeholder 4"/>
          <p:cNvSpPr>
            <a:spLocks noGrp="1"/>
          </p:cNvSpPr>
          <p:nvPr>
            <p:ph type="sldNum" sz="quarter" idx="12"/>
          </p:nvPr>
        </p:nvSpPr>
        <p:spPr/>
        <p:txBody>
          <a:bodyPr/>
          <a:lstStyle>
            <a:lvl1pPr>
              <a:defRPr/>
            </a:lvl1pPr>
          </a:lstStyle>
          <a:p>
            <a:fld id="{EC6A95BB-7FE7-44E1-8201-F44FB6D323B9}"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zh-CN"/>
              <a:t>June 1, 2009</a:t>
            </a:r>
          </a:p>
        </p:txBody>
      </p:sp>
      <p:sp>
        <p:nvSpPr>
          <p:cNvPr id="3" name="Footer Placeholder 2"/>
          <p:cNvSpPr>
            <a:spLocks noGrp="1"/>
          </p:cNvSpPr>
          <p:nvPr>
            <p:ph type="ftr" sz="quarter" idx="11"/>
          </p:nvPr>
        </p:nvSpPr>
        <p:spPr/>
        <p:txBody>
          <a:bodyPr/>
          <a:lstStyle>
            <a:lvl1pPr>
              <a:defRPr/>
            </a:lvl1pPr>
          </a:lstStyle>
          <a:p>
            <a:r>
              <a:rPr lang="en-US" altLang="zh-CN"/>
              <a:t>G. Wu</a:t>
            </a:r>
          </a:p>
        </p:txBody>
      </p:sp>
      <p:sp>
        <p:nvSpPr>
          <p:cNvPr id="4" name="Slide Number Placeholder 3"/>
          <p:cNvSpPr>
            <a:spLocks noGrp="1"/>
          </p:cNvSpPr>
          <p:nvPr>
            <p:ph type="sldNum" sz="quarter" idx="12"/>
          </p:nvPr>
        </p:nvSpPr>
        <p:spPr/>
        <p:txBody>
          <a:bodyPr/>
          <a:lstStyle>
            <a:lvl1pPr>
              <a:defRPr/>
            </a:lvl1pPr>
          </a:lstStyle>
          <a:p>
            <a:fld id="{471233F1-24D6-41F5-B960-7CF911655925}"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zh-CN"/>
              <a:t>June 1, 2009</a:t>
            </a:r>
          </a:p>
        </p:txBody>
      </p:sp>
      <p:sp>
        <p:nvSpPr>
          <p:cNvPr id="6" name="Footer Placeholder 5"/>
          <p:cNvSpPr>
            <a:spLocks noGrp="1"/>
          </p:cNvSpPr>
          <p:nvPr>
            <p:ph type="ftr" sz="quarter" idx="11"/>
          </p:nvPr>
        </p:nvSpPr>
        <p:spPr/>
        <p:txBody>
          <a:bodyPr/>
          <a:lstStyle>
            <a:lvl1pPr>
              <a:defRPr/>
            </a:lvl1pPr>
          </a:lstStyle>
          <a:p>
            <a:r>
              <a:rPr lang="en-US" altLang="zh-CN"/>
              <a:t>G. Wu</a:t>
            </a:r>
          </a:p>
        </p:txBody>
      </p:sp>
      <p:sp>
        <p:nvSpPr>
          <p:cNvPr id="7" name="Slide Number Placeholder 6"/>
          <p:cNvSpPr>
            <a:spLocks noGrp="1"/>
          </p:cNvSpPr>
          <p:nvPr>
            <p:ph type="sldNum" sz="quarter" idx="12"/>
          </p:nvPr>
        </p:nvSpPr>
        <p:spPr/>
        <p:txBody>
          <a:bodyPr/>
          <a:lstStyle>
            <a:lvl1pPr>
              <a:defRPr/>
            </a:lvl1pPr>
          </a:lstStyle>
          <a:p>
            <a:fld id="{319B2557-FD86-4421-A116-A2127BCE6186}"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zh-CN"/>
              <a:t>June 1, 2009</a:t>
            </a:r>
          </a:p>
        </p:txBody>
      </p:sp>
      <p:sp>
        <p:nvSpPr>
          <p:cNvPr id="6" name="Footer Placeholder 5"/>
          <p:cNvSpPr>
            <a:spLocks noGrp="1"/>
          </p:cNvSpPr>
          <p:nvPr>
            <p:ph type="ftr" sz="quarter" idx="11"/>
          </p:nvPr>
        </p:nvSpPr>
        <p:spPr/>
        <p:txBody>
          <a:bodyPr/>
          <a:lstStyle>
            <a:lvl1pPr>
              <a:defRPr/>
            </a:lvl1pPr>
          </a:lstStyle>
          <a:p>
            <a:r>
              <a:rPr lang="en-US" altLang="zh-CN"/>
              <a:t>G. Wu</a:t>
            </a:r>
          </a:p>
        </p:txBody>
      </p:sp>
      <p:sp>
        <p:nvSpPr>
          <p:cNvPr id="7" name="Slide Number Placeholder 6"/>
          <p:cNvSpPr>
            <a:spLocks noGrp="1"/>
          </p:cNvSpPr>
          <p:nvPr>
            <p:ph type="sldNum" sz="quarter" idx="12"/>
          </p:nvPr>
        </p:nvSpPr>
        <p:spPr/>
        <p:txBody>
          <a:bodyPr/>
          <a:lstStyle>
            <a:lvl1pPr>
              <a:defRPr/>
            </a:lvl1pPr>
          </a:lstStyle>
          <a:p>
            <a:fld id="{8544EC9D-26B3-4FF9-8195-890B50A41BBC}"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85800" y="838200"/>
            <a:ext cx="77724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en-US" smtClean="0"/>
          </a:p>
        </p:txBody>
      </p:sp>
      <p:sp>
        <p:nvSpPr>
          <p:cNvPr id="4099" name="Rectangle 3"/>
          <p:cNvSpPr>
            <a:spLocks noGrp="1" noChangeArrowheads="1"/>
          </p:cNvSpPr>
          <p:nvPr>
            <p:ph type="body" idx="1"/>
          </p:nvPr>
        </p:nvSpPr>
        <p:spPr bwMode="auto">
          <a:xfrm>
            <a:off x="685800" y="1447800"/>
            <a:ext cx="77724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100" name="Rectangle 4"/>
          <p:cNvSpPr>
            <a:spLocks noGrp="1" noChangeArrowheads="1"/>
          </p:cNvSpPr>
          <p:nvPr>
            <p:ph type="dt" sz="half" idx="2"/>
          </p:nvPr>
        </p:nvSpPr>
        <p:spPr bwMode="auto">
          <a:xfrm>
            <a:off x="125413" y="625633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r>
              <a:rPr lang="en-US" altLang="zh-CN"/>
              <a:t>June 1, 2009</a:t>
            </a:r>
          </a:p>
        </p:txBody>
      </p:sp>
      <p:sp>
        <p:nvSpPr>
          <p:cNvPr id="4101" name="Rectangle 5"/>
          <p:cNvSpPr>
            <a:spLocks noGrp="1" noChangeArrowheads="1"/>
          </p:cNvSpPr>
          <p:nvPr>
            <p:ph type="ftr" sz="quarter" idx="3"/>
          </p:nvPr>
        </p:nvSpPr>
        <p:spPr bwMode="auto">
          <a:xfrm>
            <a:off x="3116263" y="62865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r>
              <a:rPr lang="en-US" altLang="zh-CN"/>
              <a:t>G. Wu</a:t>
            </a:r>
          </a:p>
        </p:txBody>
      </p:sp>
      <p:sp>
        <p:nvSpPr>
          <p:cNvPr id="4102" name="Text Box 6"/>
          <p:cNvSpPr txBox="1">
            <a:spLocks noChangeArrowheads="1"/>
          </p:cNvSpPr>
          <p:nvPr userDrawn="1"/>
        </p:nvSpPr>
        <p:spPr bwMode="auto">
          <a:xfrm>
            <a:off x="0" y="0"/>
            <a:ext cx="7086600" cy="366713"/>
          </a:xfrm>
          <a:prstGeom prst="rect">
            <a:avLst/>
          </a:prstGeom>
          <a:noFill/>
          <a:ln w="9525">
            <a:noFill/>
            <a:miter lim="800000"/>
            <a:headEnd/>
            <a:tailEnd/>
          </a:ln>
          <a:effectLst/>
        </p:spPr>
        <p:txBody>
          <a:bodyPr>
            <a:spAutoFit/>
          </a:bodyPr>
          <a:lstStyle/>
          <a:p>
            <a:pPr>
              <a:spcBef>
                <a:spcPct val="50000"/>
              </a:spcBef>
            </a:pPr>
            <a:r>
              <a:rPr lang="en-US" altLang="zh-CN">
                <a:solidFill>
                  <a:schemeClr val="bg2"/>
                </a:solidFill>
              </a:rPr>
              <a:t>  </a:t>
            </a:r>
          </a:p>
        </p:txBody>
      </p:sp>
      <p:sp>
        <p:nvSpPr>
          <p:cNvPr id="4103" name="Line 7"/>
          <p:cNvSpPr>
            <a:spLocks noChangeShapeType="1"/>
          </p:cNvSpPr>
          <p:nvPr userDrawn="1"/>
        </p:nvSpPr>
        <p:spPr bwMode="auto">
          <a:xfrm>
            <a:off x="233363" y="400050"/>
            <a:ext cx="8423275" cy="0"/>
          </a:xfrm>
          <a:prstGeom prst="line">
            <a:avLst/>
          </a:prstGeom>
          <a:noFill/>
          <a:ln w="28575">
            <a:solidFill>
              <a:schemeClr val="accent2"/>
            </a:solidFill>
            <a:round/>
            <a:headEnd/>
            <a:tailEnd/>
          </a:ln>
          <a:effectLst/>
        </p:spPr>
        <p:txBody>
          <a:bodyPr/>
          <a:lstStyle/>
          <a:p>
            <a:endParaRPr lang="en-US"/>
          </a:p>
        </p:txBody>
      </p:sp>
      <p:sp>
        <p:nvSpPr>
          <p:cNvPr id="4104" name="Line 8"/>
          <p:cNvSpPr>
            <a:spLocks noChangeShapeType="1"/>
          </p:cNvSpPr>
          <p:nvPr userDrawn="1"/>
        </p:nvSpPr>
        <p:spPr bwMode="auto">
          <a:xfrm>
            <a:off x="198438" y="6313488"/>
            <a:ext cx="8742362" cy="0"/>
          </a:xfrm>
          <a:prstGeom prst="line">
            <a:avLst/>
          </a:prstGeom>
          <a:noFill/>
          <a:ln w="28575">
            <a:solidFill>
              <a:schemeClr val="accent2"/>
            </a:solidFill>
            <a:round/>
            <a:headEnd/>
            <a:tailEnd/>
          </a:ln>
          <a:effectLst/>
        </p:spPr>
        <p:txBody>
          <a:bodyPr/>
          <a:lstStyle/>
          <a:p>
            <a:endParaRPr lang="en-US"/>
          </a:p>
        </p:txBody>
      </p:sp>
      <p:sp>
        <p:nvSpPr>
          <p:cNvPr id="4105" name="Rectangle 9"/>
          <p:cNvSpPr>
            <a:spLocks noGrp="1" noChangeArrowheads="1"/>
          </p:cNvSpPr>
          <p:nvPr>
            <p:ph type="sldNum" sz="quarter" idx="4"/>
          </p:nvPr>
        </p:nvSpPr>
        <p:spPr bwMode="auto">
          <a:xfrm>
            <a:off x="6867525" y="630078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7F7CBD6-B1A2-4E5A-A084-304EB5C11F27}" type="slidenum">
              <a:rPr lang="en-US" altLang="zh-CN"/>
              <a:pPr/>
              <a:t>‹#›</a:t>
            </a:fld>
            <a:endParaRPr lang="en-US" altLang="zh-CN"/>
          </a:p>
        </p:txBody>
      </p:sp>
      <p:pic>
        <p:nvPicPr>
          <p:cNvPr id="4107" name="Picture 11"/>
          <p:cNvPicPr>
            <a:picLocks noChangeAspect="1" noChangeArrowheads="1"/>
          </p:cNvPicPr>
          <p:nvPr userDrawn="1"/>
        </p:nvPicPr>
        <p:blipFill>
          <a:blip r:embed="rId15" cstate="print"/>
          <a:srcRect/>
          <a:stretch>
            <a:fillRect/>
          </a:stretch>
        </p:blipFill>
        <p:spPr bwMode="auto">
          <a:xfrm>
            <a:off x="5127625" y="117475"/>
            <a:ext cx="3878263" cy="296863"/>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hdr="0" ftr="0"/>
  <p:txStyles>
    <p:titleStyle>
      <a:lvl1pPr algn="ctr" rtl="0" fontAlgn="base">
        <a:spcBef>
          <a:spcPct val="0"/>
        </a:spcBef>
        <a:spcAft>
          <a:spcPct val="0"/>
        </a:spcAft>
        <a:defRPr sz="3200">
          <a:solidFill>
            <a:schemeClr val="tx2"/>
          </a:solidFill>
          <a:latin typeface="+mj-lt"/>
          <a:ea typeface="+mj-ea"/>
          <a:cs typeface="+mj-cs"/>
        </a:defRPr>
      </a:lvl1pPr>
      <a:lvl2pPr algn="ctr" rtl="0" fontAlgn="base">
        <a:spcBef>
          <a:spcPct val="0"/>
        </a:spcBef>
        <a:spcAft>
          <a:spcPct val="0"/>
        </a:spcAft>
        <a:defRPr sz="3200">
          <a:solidFill>
            <a:schemeClr val="tx2"/>
          </a:solidFill>
          <a:latin typeface="Franklin Gothic Medium" pitchFamily="34" charset="0"/>
          <a:ea typeface="宋体" pitchFamily="2" charset="-122"/>
        </a:defRPr>
      </a:lvl2pPr>
      <a:lvl3pPr algn="ctr" rtl="0" fontAlgn="base">
        <a:spcBef>
          <a:spcPct val="0"/>
        </a:spcBef>
        <a:spcAft>
          <a:spcPct val="0"/>
        </a:spcAft>
        <a:defRPr sz="3200">
          <a:solidFill>
            <a:schemeClr val="tx2"/>
          </a:solidFill>
          <a:latin typeface="Franklin Gothic Medium" pitchFamily="34" charset="0"/>
          <a:ea typeface="宋体" pitchFamily="2" charset="-122"/>
        </a:defRPr>
      </a:lvl3pPr>
      <a:lvl4pPr algn="ctr" rtl="0" fontAlgn="base">
        <a:spcBef>
          <a:spcPct val="0"/>
        </a:spcBef>
        <a:spcAft>
          <a:spcPct val="0"/>
        </a:spcAft>
        <a:defRPr sz="3200">
          <a:solidFill>
            <a:schemeClr val="tx2"/>
          </a:solidFill>
          <a:latin typeface="Franklin Gothic Medium" pitchFamily="34" charset="0"/>
          <a:ea typeface="宋体" pitchFamily="2" charset="-122"/>
        </a:defRPr>
      </a:lvl4pPr>
      <a:lvl5pPr algn="ctr" rtl="0" fontAlgn="base">
        <a:spcBef>
          <a:spcPct val="0"/>
        </a:spcBef>
        <a:spcAft>
          <a:spcPct val="0"/>
        </a:spcAft>
        <a:defRPr sz="3200">
          <a:solidFill>
            <a:schemeClr val="tx2"/>
          </a:solidFill>
          <a:latin typeface="Franklin Gothic Medium" pitchFamily="34" charset="0"/>
          <a:ea typeface="宋体" pitchFamily="2" charset="-122"/>
        </a:defRPr>
      </a:lvl5pPr>
      <a:lvl6pPr marL="457200" algn="ctr" rtl="0" fontAlgn="base">
        <a:spcBef>
          <a:spcPct val="0"/>
        </a:spcBef>
        <a:spcAft>
          <a:spcPct val="0"/>
        </a:spcAft>
        <a:defRPr sz="3200">
          <a:solidFill>
            <a:schemeClr val="tx2"/>
          </a:solidFill>
          <a:latin typeface="Franklin Gothic Medium" pitchFamily="34" charset="0"/>
          <a:ea typeface="宋体" pitchFamily="2" charset="-122"/>
        </a:defRPr>
      </a:lvl6pPr>
      <a:lvl7pPr marL="914400" algn="ctr" rtl="0" fontAlgn="base">
        <a:spcBef>
          <a:spcPct val="0"/>
        </a:spcBef>
        <a:spcAft>
          <a:spcPct val="0"/>
        </a:spcAft>
        <a:defRPr sz="3200">
          <a:solidFill>
            <a:schemeClr val="tx2"/>
          </a:solidFill>
          <a:latin typeface="Franklin Gothic Medium" pitchFamily="34" charset="0"/>
          <a:ea typeface="宋体" pitchFamily="2" charset="-122"/>
        </a:defRPr>
      </a:lvl7pPr>
      <a:lvl8pPr marL="1371600" algn="ctr" rtl="0" fontAlgn="base">
        <a:spcBef>
          <a:spcPct val="0"/>
        </a:spcBef>
        <a:spcAft>
          <a:spcPct val="0"/>
        </a:spcAft>
        <a:defRPr sz="3200">
          <a:solidFill>
            <a:schemeClr val="tx2"/>
          </a:solidFill>
          <a:latin typeface="Franklin Gothic Medium" pitchFamily="34" charset="0"/>
          <a:ea typeface="宋体" pitchFamily="2" charset="-122"/>
        </a:defRPr>
      </a:lvl8pPr>
      <a:lvl9pPr marL="1828800" algn="ctr" rtl="0" fontAlgn="base">
        <a:spcBef>
          <a:spcPct val="0"/>
        </a:spcBef>
        <a:spcAft>
          <a:spcPct val="0"/>
        </a:spcAft>
        <a:defRPr sz="3200">
          <a:solidFill>
            <a:schemeClr val="tx2"/>
          </a:solidFill>
          <a:latin typeface="Franklin Gothic Medium" pitchFamily="34" charset="0"/>
          <a:ea typeface="宋体" pitchFamily="2" charset="-122"/>
        </a:defRPr>
      </a:lvl9pPr>
    </p:titleStyle>
    <p:bodyStyle>
      <a:lvl1pPr marL="342900" indent="-342900" algn="l" rtl="0" fontAlgn="base">
        <a:spcBef>
          <a:spcPct val="20000"/>
        </a:spcBef>
        <a:spcAft>
          <a:spcPct val="0"/>
        </a:spcAft>
        <a:buClr>
          <a:schemeClr val="accent2"/>
        </a:buClr>
        <a:buBlip>
          <a:blip r:embed="rId16"/>
        </a:buBlip>
        <a:defRPr sz="2400">
          <a:solidFill>
            <a:schemeClr val="tx1"/>
          </a:solidFill>
          <a:latin typeface="+mn-lt"/>
          <a:ea typeface="+mn-ea"/>
          <a:cs typeface="+mn-cs"/>
        </a:defRPr>
      </a:lvl1pPr>
      <a:lvl2pPr marL="742950" indent="-285750" algn="l" rtl="0" fontAlgn="base">
        <a:spcBef>
          <a:spcPct val="20000"/>
        </a:spcBef>
        <a:spcAft>
          <a:spcPct val="0"/>
        </a:spcAft>
        <a:buClr>
          <a:schemeClr val="accent2"/>
        </a:buClr>
        <a:buBlip>
          <a:blip r:embed="rId16"/>
        </a:buBlip>
        <a:defRPr sz="2000">
          <a:solidFill>
            <a:schemeClr val="tx1"/>
          </a:solidFill>
          <a:latin typeface="+mn-lt"/>
          <a:ea typeface="+mn-ea"/>
        </a:defRPr>
      </a:lvl2pPr>
      <a:lvl3pPr marL="1143000" indent="-228600" algn="l" rtl="0" fontAlgn="base">
        <a:spcBef>
          <a:spcPct val="20000"/>
        </a:spcBef>
        <a:spcAft>
          <a:spcPct val="0"/>
        </a:spcAft>
        <a:buClr>
          <a:schemeClr val="accent2"/>
        </a:buClr>
        <a:buBlip>
          <a:blip r:embed="rId16"/>
        </a:buBlip>
        <a:defRPr>
          <a:solidFill>
            <a:schemeClr val="tx1"/>
          </a:solidFill>
          <a:latin typeface="+mn-lt"/>
          <a:ea typeface="+mn-ea"/>
        </a:defRPr>
      </a:lvl3pPr>
      <a:lvl4pPr marL="1600200" indent="-228600" algn="l" rtl="0" fontAlgn="base">
        <a:spcBef>
          <a:spcPct val="20000"/>
        </a:spcBef>
        <a:spcAft>
          <a:spcPct val="0"/>
        </a:spcAft>
        <a:buClr>
          <a:schemeClr val="accent2"/>
        </a:buClr>
        <a:buBlip>
          <a:blip r:embed="rId16"/>
        </a:buBlip>
        <a:defRPr sz="1600">
          <a:solidFill>
            <a:schemeClr val="tx1"/>
          </a:solidFill>
          <a:latin typeface="+mn-lt"/>
          <a:ea typeface="+mn-ea"/>
        </a:defRPr>
      </a:lvl4pPr>
      <a:lvl5pPr marL="2057400" indent="-228600" algn="l" rtl="0" fontAlgn="base">
        <a:spcBef>
          <a:spcPct val="20000"/>
        </a:spcBef>
        <a:spcAft>
          <a:spcPct val="0"/>
        </a:spcAft>
        <a:buClr>
          <a:schemeClr val="accent2"/>
        </a:buClr>
        <a:buBlip>
          <a:blip r:embed="rId16"/>
        </a:buBlip>
        <a:defRPr sz="1400">
          <a:solidFill>
            <a:schemeClr val="tx1"/>
          </a:solidFill>
          <a:latin typeface="+mn-lt"/>
          <a:ea typeface="+mn-ea"/>
        </a:defRPr>
      </a:lvl5pPr>
      <a:lvl6pPr marL="2514600" indent="-228600" algn="l" rtl="0" fontAlgn="base">
        <a:spcBef>
          <a:spcPct val="20000"/>
        </a:spcBef>
        <a:spcAft>
          <a:spcPct val="0"/>
        </a:spcAft>
        <a:buClr>
          <a:schemeClr val="accent2"/>
        </a:buClr>
        <a:buBlip>
          <a:blip r:embed="rId16"/>
        </a:buBlip>
        <a:defRPr sz="1400">
          <a:solidFill>
            <a:schemeClr val="tx1"/>
          </a:solidFill>
          <a:latin typeface="+mn-lt"/>
          <a:ea typeface="+mn-ea"/>
        </a:defRPr>
      </a:lvl6pPr>
      <a:lvl7pPr marL="2971800" indent="-228600" algn="l" rtl="0" fontAlgn="base">
        <a:spcBef>
          <a:spcPct val="20000"/>
        </a:spcBef>
        <a:spcAft>
          <a:spcPct val="0"/>
        </a:spcAft>
        <a:buClr>
          <a:schemeClr val="accent2"/>
        </a:buClr>
        <a:buBlip>
          <a:blip r:embed="rId16"/>
        </a:buBlip>
        <a:defRPr sz="1400">
          <a:solidFill>
            <a:schemeClr val="tx1"/>
          </a:solidFill>
          <a:latin typeface="+mn-lt"/>
          <a:ea typeface="+mn-ea"/>
        </a:defRPr>
      </a:lvl7pPr>
      <a:lvl8pPr marL="3429000" indent="-228600" algn="l" rtl="0" fontAlgn="base">
        <a:spcBef>
          <a:spcPct val="20000"/>
        </a:spcBef>
        <a:spcAft>
          <a:spcPct val="0"/>
        </a:spcAft>
        <a:buClr>
          <a:schemeClr val="accent2"/>
        </a:buClr>
        <a:buBlip>
          <a:blip r:embed="rId16"/>
        </a:buBlip>
        <a:defRPr sz="1400">
          <a:solidFill>
            <a:schemeClr val="tx1"/>
          </a:solidFill>
          <a:latin typeface="+mn-lt"/>
          <a:ea typeface="+mn-ea"/>
        </a:defRPr>
      </a:lvl8pPr>
      <a:lvl9pPr marL="3886200" indent="-228600" algn="l" rtl="0" fontAlgn="base">
        <a:spcBef>
          <a:spcPct val="20000"/>
        </a:spcBef>
        <a:spcAft>
          <a:spcPct val="0"/>
        </a:spcAft>
        <a:buClr>
          <a:schemeClr val="accent2"/>
        </a:buClr>
        <a:buBlip>
          <a:blip r:embed="rId16"/>
        </a:buBlip>
        <a:defRPr sz="1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image" Target="../media/image37.emf"/><Relationship Id="rId3" Type="http://schemas.openxmlformats.org/officeDocument/2006/relationships/image" Target="../media/image27.emf"/><Relationship Id="rId7" Type="http://schemas.openxmlformats.org/officeDocument/2006/relationships/image" Target="../media/image31.emf"/><Relationship Id="rId12" Type="http://schemas.openxmlformats.org/officeDocument/2006/relationships/image" Target="../media/image36.emf"/><Relationship Id="rId2" Type="http://schemas.openxmlformats.org/officeDocument/2006/relationships/image" Target="../media/image26.emf"/><Relationship Id="rId16" Type="http://schemas.openxmlformats.org/officeDocument/2006/relationships/image" Target="../media/image40.emf"/><Relationship Id="rId1" Type="http://schemas.openxmlformats.org/officeDocument/2006/relationships/slideLayout" Target="../slideLayouts/slideLayout6.xml"/><Relationship Id="rId6" Type="http://schemas.openxmlformats.org/officeDocument/2006/relationships/image" Target="../media/image30.emf"/><Relationship Id="rId11" Type="http://schemas.openxmlformats.org/officeDocument/2006/relationships/image" Target="../media/image35.emf"/><Relationship Id="rId5" Type="http://schemas.openxmlformats.org/officeDocument/2006/relationships/image" Target="../media/image29.emf"/><Relationship Id="rId15" Type="http://schemas.openxmlformats.org/officeDocument/2006/relationships/image" Target="../media/image39.emf"/><Relationship Id="rId10" Type="http://schemas.openxmlformats.org/officeDocument/2006/relationships/image" Target="../media/image34.emf"/><Relationship Id="rId4" Type="http://schemas.openxmlformats.org/officeDocument/2006/relationships/image" Target="../media/image28.emf"/><Relationship Id="rId9" Type="http://schemas.openxmlformats.org/officeDocument/2006/relationships/image" Target="../media/image33.emf"/><Relationship Id="rId14" Type="http://schemas.openxmlformats.org/officeDocument/2006/relationships/image" Target="../media/image38.emf"/></Relationships>
</file>

<file path=ppt/slides/_rels/slide17.xml.rels><?xml version="1.0" encoding="UTF-8" standalone="yes"?>
<Relationships xmlns="http://schemas.openxmlformats.org/package/2006/relationships"><Relationship Id="rId8" Type="http://schemas.openxmlformats.org/officeDocument/2006/relationships/image" Target="../media/image47.emf"/><Relationship Id="rId13" Type="http://schemas.openxmlformats.org/officeDocument/2006/relationships/image" Target="../media/image52.emf"/><Relationship Id="rId3" Type="http://schemas.openxmlformats.org/officeDocument/2006/relationships/image" Target="../media/image42.emf"/><Relationship Id="rId7" Type="http://schemas.openxmlformats.org/officeDocument/2006/relationships/image" Target="../media/image46.emf"/><Relationship Id="rId12" Type="http://schemas.openxmlformats.org/officeDocument/2006/relationships/image" Target="../media/image51.emf"/><Relationship Id="rId2" Type="http://schemas.openxmlformats.org/officeDocument/2006/relationships/image" Target="../media/image41.emf"/><Relationship Id="rId1" Type="http://schemas.openxmlformats.org/officeDocument/2006/relationships/slideLayout" Target="../slideLayouts/slideLayout6.xml"/><Relationship Id="rId6" Type="http://schemas.openxmlformats.org/officeDocument/2006/relationships/image" Target="../media/image45.emf"/><Relationship Id="rId11" Type="http://schemas.openxmlformats.org/officeDocument/2006/relationships/image" Target="../media/image50.emf"/><Relationship Id="rId5" Type="http://schemas.openxmlformats.org/officeDocument/2006/relationships/image" Target="../media/image44.emf"/><Relationship Id="rId10" Type="http://schemas.openxmlformats.org/officeDocument/2006/relationships/image" Target="../media/image49.emf"/><Relationship Id="rId4" Type="http://schemas.openxmlformats.org/officeDocument/2006/relationships/image" Target="../media/image43.emf"/><Relationship Id="rId9" Type="http://schemas.openxmlformats.org/officeDocument/2006/relationships/image" Target="../media/image48.emf"/></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7.xml"/><Relationship Id="rId6" Type="http://schemas.openxmlformats.org/officeDocument/2006/relationships/image" Target="../media/image57.emf"/><Relationship Id="rId5" Type="http://schemas.openxmlformats.org/officeDocument/2006/relationships/image" Target="../media/image56.png"/><Relationship Id="rId4" Type="http://schemas.openxmlformats.org/officeDocument/2006/relationships/image" Target="../media/image55.emf"/></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1.emf"/><Relationship Id="rId5" Type="http://schemas.openxmlformats.org/officeDocument/2006/relationships/image" Target="../media/image60.emf"/><Relationship Id="rId4" Type="http://schemas.openxmlformats.org/officeDocument/2006/relationships/image" Target="../media/image59.emf"/></Relationships>
</file>

<file path=ppt/slides/_rels/slide24.xml.rels><?xml version="1.0" encoding="UTF-8" standalone="yes"?>
<Relationships xmlns="http://schemas.openxmlformats.org/package/2006/relationships"><Relationship Id="rId8" Type="http://schemas.openxmlformats.org/officeDocument/2006/relationships/image" Target="../media/image68.emf"/><Relationship Id="rId3" Type="http://schemas.openxmlformats.org/officeDocument/2006/relationships/image" Target="../media/image63.emf"/><Relationship Id="rId7" Type="http://schemas.openxmlformats.org/officeDocument/2006/relationships/image" Target="../media/image67.em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66.emf"/><Relationship Id="rId11" Type="http://schemas.openxmlformats.org/officeDocument/2006/relationships/image" Target="../media/image71.png"/><Relationship Id="rId5" Type="http://schemas.openxmlformats.org/officeDocument/2006/relationships/image" Target="../media/image65.emf"/><Relationship Id="rId10" Type="http://schemas.openxmlformats.org/officeDocument/2006/relationships/image" Target="../media/image70.png"/><Relationship Id="rId4" Type="http://schemas.openxmlformats.org/officeDocument/2006/relationships/image" Target="../media/image64.emf"/><Relationship Id="rId9" Type="http://schemas.openxmlformats.org/officeDocument/2006/relationships/image" Target="../media/image69.png"/></Relationships>
</file>

<file path=ppt/slides/_rels/slide25.xml.rels><?xml version="1.0" encoding="UTF-8" standalone="yes"?>
<Relationships xmlns="http://schemas.openxmlformats.org/package/2006/relationships"><Relationship Id="rId8" Type="http://schemas.openxmlformats.org/officeDocument/2006/relationships/image" Target="../media/image78.emf"/><Relationship Id="rId3" Type="http://schemas.openxmlformats.org/officeDocument/2006/relationships/image" Target="../media/image73.jpeg"/><Relationship Id="rId7" Type="http://schemas.openxmlformats.org/officeDocument/2006/relationships/image" Target="../media/image77.emf"/><Relationship Id="rId2" Type="http://schemas.openxmlformats.org/officeDocument/2006/relationships/image" Target="../media/image72.emf"/><Relationship Id="rId1" Type="http://schemas.openxmlformats.org/officeDocument/2006/relationships/slideLayout" Target="../slideLayouts/slideLayout6.xml"/><Relationship Id="rId6" Type="http://schemas.openxmlformats.org/officeDocument/2006/relationships/image" Target="../media/image76.emf"/><Relationship Id="rId5" Type="http://schemas.openxmlformats.org/officeDocument/2006/relationships/image" Target="../media/image75.jpeg"/><Relationship Id="rId10" Type="http://schemas.openxmlformats.org/officeDocument/2006/relationships/image" Target="../media/image80.emf"/><Relationship Id="rId4" Type="http://schemas.openxmlformats.org/officeDocument/2006/relationships/image" Target="../media/image74.emf"/><Relationship Id="rId9" Type="http://schemas.openxmlformats.org/officeDocument/2006/relationships/image" Target="../media/image79.emf"/></Relationships>
</file>

<file path=ppt/slides/_rels/slide26.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84.png"/><Relationship Id="rId2" Type="http://schemas.openxmlformats.org/officeDocument/2006/relationships/image" Target="../media/image51.emf"/><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emf"/></Relationships>
</file>

<file path=ppt/slides/_rels/slide27.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image" Target="../media/image86.jpeg"/><Relationship Id="rId7" Type="http://schemas.openxmlformats.org/officeDocument/2006/relationships/image" Target="../media/image90.jpeg"/><Relationship Id="rId2" Type="http://schemas.openxmlformats.org/officeDocument/2006/relationships/image" Target="../media/image85.wmf"/><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88.jpeg"/><Relationship Id="rId10" Type="http://schemas.openxmlformats.org/officeDocument/2006/relationships/image" Target="../media/image93.jpeg"/><Relationship Id="rId4" Type="http://schemas.openxmlformats.org/officeDocument/2006/relationships/image" Target="../media/image87.jpeg"/><Relationship Id="rId9" Type="http://schemas.openxmlformats.org/officeDocument/2006/relationships/image" Target="../media/image9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emf"/><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ltLang="zh-CN" dirty="0" smtClean="0"/>
              <a:t>Sep. 23, 2010</a:t>
            </a:r>
            <a:endParaRPr lang="en-US" altLang="zh-CN" dirty="0"/>
          </a:p>
        </p:txBody>
      </p:sp>
      <p:sp>
        <p:nvSpPr>
          <p:cNvPr id="5" name="Slide Number Placeholder 5"/>
          <p:cNvSpPr>
            <a:spLocks noGrp="1"/>
          </p:cNvSpPr>
          <p:nvPr>
            <p:ph type="sldNum" sz="quarter" idx="12"/>
          </p:nvPr>
        </p:nvSpPr>
        <p:spPr/>
        <p:txBody>
          <a:bodyPr/>
          <a:lstStyle/>
          <a:p>
            <a:fld id="{BF1DD21F-E89E-4EC5-9233-451A7D0945C7}" type="slidenum">
              <a:rPr lang="en-US" altLang="zh-CN"/>
              <a:pPr/>
              <a:t>1</a:t>
            </a:fld>
            <a:endParaRPr lang="en-US" altLang="zh-CN"/>
          </a:p>
        </p:txBody>
      </p:sp>
      <p:sp>
        <p:nvSpPr>
          <p:cNvPr id="515074" name="Rectangle 2"/>
          <p:cNvSpPr>
            <a:spLocks noGrp="1" noChangeArrowheads="1"/>
          </p:cNvSpPr>
          <p:nvPr>
            <p:ph type="title"/>
          </p:nvPr>
        </p:nvSpPr>
        <p:spPr>
          <a:xfrm>
            <a:off x="685800" y="724247"/>
            <a:ext cx="7772400" cy="1096962"/>
          </a:xfrm>
        </p:spPr>
        <p:txBody>
          <a:bodyPr/>
          <a:lstStyle/>
          <a:p>
            <a:r>
              <a:rPr lang="en-US" sz="2800" dirty="0" smtClean="0"/>
              <a:t>Investigation of large grain cavity surfaces</a:t>
            </a:r>
            <a:endParaRPr lang="en-US" sz="2800" dirty="0">
              <a:solidFill>
                <a:schemeClr val="tx2"/>
              </a:solidFill>
              <a:latin typeface="+mj-lt"/>
              <a:ea typeface="+mj-ea"/>
              <a:cs typeface="+mj-cs"/>
            </a:endParaRPr>
          </a:p>
        </p:txBody>
      </p:sp>
      <p:sp>
        <p:nvSpPr>
          <p:cNvPr id="515076" name="Text Box 4"/>
          <p:cNvSpPr txBox="1">
            <a:spLocks noChangeArrowheads="1"/>
          </p:cNvSpPr>
          <p:nvPr/>
        </p:nvSpPr>
        <p:spPr bwMode="auto">
          <a:xfrm>
            <a:off x="1345261" y="1842218"/>
            <a:ext cx="6412230" cy="830997"/>
          </a:xfrm>
          <a:prstGeom prst="rect">
            <a:avLst/>
          </a:prstGeom>
          <a:noFill/>
          <a:ln w="9525">
            <a:noFill/>
            <a:miter lim="800000"/>
            <a:headEnd/>
            <a:tailEnd/>
          </a:ln>
          <a:effectLst/>
        </p:spPr>
        <p:txBody>
          <a:bodyPr wrap="square">
            <a:spAutoFit/>
          </a:bodyPr>
          <a:lstStyle/>
          <a:p>
            <a:pPr algn="ctr"/>
            <a:r>
              <a:rPr lang="de-DE" dirty="0" smtClean="0"/>
              <a:t>M. Ge</a:t>
            </a:r>
            <a:r>
              <a:rPr lang="de-DE" baseline="30000" dirty="0" smtClean="0"/>
              <a:t>1</a:t>
            </a:r>
            <a:r>
              <a:rPr lang="de-DE" dirty="0" smtClean="0"/>
              <a:t>, </a:t>
            </a:r>
            <a:r>
              <a:rPr lang="de-DE" u="sng" dirty="0" smtClean="0"/>
              <a:t>G. Wu</a:t>
            </a:r>
            <a:r>
              <a:rPr lang="de-DE" u="sng" baseline="30000" dirty="0" smtClean="0"/>
              <a:t>1</a:t>
            </a:r>
            <a:r>
              <a:rPr lang="de-DE" dirty="0" smtClean="0"/>
              <a:t>, P. Kneisel</a:t>
            </a:r>
            <a:r>
              <a:rPr lang="de-DE" baseline="30000" dirty="0" smtClean="0"/>
              <a:t>2</a:t>
            </a:r>
            <a:r>
              <a:rPr lang="de-DE" dirty="0" smtClean="0"/>
              <a:t>, K. Zhao</a:t>
            </a:r>
            <a:r>
              <a:rPr lang="de-DE" baseline="30000" dirty="0" smtClean="0"/>
              <a:t>3</a:t>
            </a:r>
          </a:p>
          <a:p>
            <a:pPr algn="ctr"/>
            <a:endParaRPr lang="de-DE" baseline="30000" dirty="0" smtClean="0"/>
          </a:p>
          <a:p>
            <a:pPr algn="ctr"/>
            <a:r>
              <a:rPr lang="de-DE" baseline="30000" dirty="0" smtClean="0"/>
              <a:t>1.</a:t>
            </a:r>
            <a:r>
              <a:rPr lang="de-DE" dirty="0" smtClean="0"/>
              <a:t> Fermilab</a:t>
            </a:r>
            <a:r>
              <a:rPr lang="de-DE" baseline="-25000" dirty="0" smtClean="0"/>
              <a:t> </a:t>
            </a:r>
            <a:r>
              <a:rPr lang="de-DE" baseline="30000" dirty="0" smtClean="0"/>
              <a:t>2. </a:t>
            </a:r>
            <a:r>
              <a:rPr lang="de-DE" dirty="0" smtClean="0"/>
              <a:t>Jefferson Lab</a:t>
            </a:r>
            <a:r>
              <a:rPr lang="de-DE" baseline="30000" dirty="0" smtClean="0"/>
              <a:t> 3.</a:t>
            </a:r>
            <a:r>
              <a:rPr lang="de-DE" dirty="0" smtClean="0"/>
              <a:t> Peking University</a:t>
            </a:r>
            <a:endParaRPr lang="en-US" dirty="0"/>
          </a:p>
        </p:txBody>
      </p:sp>
      <p:sp>
        <p:nvSpPr>
          <p:cNvPr id="6" name="Rectangle 5"/>
          <p:cNvSpPr/>
          <p:nvPr/>
        </p:nvSpPr>
        <p:spPr>
          <a:xfrm>
            <a:off x="954156" y="2981739"/>
            <a:ext cx="7215809" cy="1200329"/>
          </a:xfrm>
          <a:prstGeom prst="rect">
            <a:avLst/>
          </a:prstGeom>
        </p:spPr>
        <p:txBody>
          <a:bodyPr wrap="square">
            <a:spAutoFit/>
          </a:bodyPr>
          <a:lstStyle/>
          <a:p>
            <a:pPr algn="just"/>
            <a:r>
              <a:rPr lang="en-US" dirty="0" smtClean="0"/>
              <a:t>Replicas of cavity RF surface of a large grain 1-cell cavity were made. The cavity topology and surface roughness were compared to other 1-cell cavities. Field enhancement of grain boundaries will be analyzed and discussed.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87" y="0"/>
            <a:ext cx="7772400" cy="533400"/>
          </a:xfrm>
        </p:spPr>
        <p:txBody>
          <a:bodyPr/>
          <a:lstStyle/>
          <a:p>
            <a:pPr algn="l"/>
            <a:r>
              <a:rPr lang="en-US" sz="2400" dirty="0" smtClean="0"/>
              <a:t>Optical features of PKU-LG1</a:t>
            </a:r>
            <a:endParaRPr lang="en-US" sz="2400" dirty="0"/>
          </a:p>
        </p:txBody>
      </p:sp>
      <p:sp>
        <p:nvSpPr>
          <p:cNvPr id="4" name="Date Placeholder 3"/>
          <p:cNvSpPr>
            <a:spLocks noGrp="1"/>
          </p:cNvSpPr>
          <p:nvPr>
            <p:ph type="dt" sz="half" idx="10"/>
          </p:nvPr>
        </p:nvSpPr>
        <p:spPr/>
        <p:txBody>
          <a:bodyPr/>
          <a:lstStyle/>
          <a:p>
            <a:r>
              <a:rPr lang="en-US" altLang="zh-CN" smtClean="0"/>
              <a:t>June 1, 2009</a:t>
            </a:r>
            <a:endParaRPr lang="en-US" altLang="zh-CN"/>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10</a:t>
            </a:fld>
            <a:endParaRPr lang="en-US" altLang="zh-CN"/>
          </a:p>
        </p:txBody>
      </p:sp>
      <p:pic>
        <p:nvPicPr>
          <p:cNvPr id="4098" name="Picture 2" descr="G:\Work Documents\2010\1.3GHz\PKU-LG1\1st inspection-BCP-2010-6-1\PKU large grain_eq2_000.10.jpg"/>
          <p:cNvPicPr>
            <a:picLocks noChangeAspect="1" noChangeArrowheads="1"/>
          </p:cNvPicPr>
          <p:nvPr/>
        </p:nvPicPr>
        <p:blipFill>
          <a:blip r:embed="rId2" cstate="print"/>
          <a:srcRect/>
          <a:stretch>
            <a:fillRect/>
          </a:stretch>
        </p:blipFill>
        <p:spPr bwMode="auto">
          <a:xfrm>
            <a:off x="193812" y="428624"/>
            <a:ext cx="8801100" cy="6286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87" y="0"/>
            <a:ext cx="7772400" cy="533400"/>
          </a:xfrm>
        </p:spPr>
        <p:txBody>
          <a:bodyPr/>
          <a:lstStyle/>
          <a:p>
            <a:pPr algn="l"/>
            <a:r>
              <a:rPr lang="en-US" sz="2400" dirty="0" smtClean="0"/>
              <a:t>Optical features of PKU-LG1</a:t>
            </a:r>
            <a:endParaRPr lang="en-US" sz="2400" dirty="0"/>
          </a:p>
        </p:txBody>
      </p:sp>
      <p:sp>
        <p:nvSpPr>
          <p:cNvPr id="4" name="Date Placeholder 3"/>
          <p:cNvSpPr>
            <a:spLocks noGrp="1"/>
          </p:cNvSpPr>
          <p:nvPr>
            <p:ph type="dt" sz="half" idx="10"/>
          </p:nvPr>
        </p:nvSpPr>
        <p:spPr/>
        <p:txBody>
          <a:bodyPr/>
          <a:lstStyle/>
          <a:p>
            <a:r>
              <a:rPr lang="en-US" altLang="zh-CN" smtClean="0"/>
              <a:t>June 1, 2009</a:t>
            </a:r>
            <a:endParaRPr lang="en-US" altLang="zh-CN"/>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11</a:t>
            </a:fld>
            <a:endParaRPr lang="en-US" altLang="zh-CN"/>
          </a:p>
        </p:txBody>
      </p:sp>
      <p:pic>
        <p:nvPicPr>
          <p:cNvPr id="5122" name="Picture 2" descr="G:\Work Documents\2010\1.3GHz\PKU-LG1\1st inspection-BCP-2010-6-1\PKU large grain_eq2_088.90.jpg"/>
          <p:cNvPicPr>
            <a:picLocks noChangeAspect="1" noChangeArrowheads="1"/>
          </p:cNvPicPr>
          <p:nvPr/>
        </p:nvPicPr>
        <p:blipFill>
          <a:blip r:embed="rId2" cstate="print"/>
          <a:srcRect/>
          <a:stretch>
            <a:fillRect/>
          </a:stretch>
        </p:blipFill>
        <p:spPr bwMode="auto">
          <a:xfrm>
            <a:off x="208445" y="448006"/>
            <a:ext cx="8801100" cy="62865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4"/>
          <p:cNvGrpSpPr>
            <a:grpSpLocks/>
          </p:cNvGrpSpPr>
          <p:nvPr/>
        </p:nvGrpSpPr>
        <p:grpSpPr bwMode="auto">
          <a:xfrm>
            <a:off x="4750904" y="437323"/>
            <a:ext cx="3886200" cy="1520685"/>
            <a:chOff x="205161" y="152400"/>
            <a:chExt cx="5116048" cy="3124200"/>
          </a:xfrm>
        </p:grpSpPr>
        <p:pic>
          <p:nvPicPr>
            <p:cNvPr id="21530" name="Picture 3"/>
            <p:cNvPicPr>
              <a:picLocks noChangeAspect="1" noChangeArrowheads="1"/>
            </p:cNvPicPr>
            <p:nvPr/>
          </p:nvPicPr>
          <p:blipFill>
            <a:blip r:embed="rId3" cstate="print"/>
            <a:srcRect/>
            <a:stretch>
              <a:fillRect/>
            </a:stretch>
          </p:blipFill>
          <p:spPr bwMode="auto">
            <a:xfrm>
              <a:off x="205161" y="152400"/>
              <a:ext cx="5116048" cy="3124200"/>
            </a:xfrm>
            <a:prstGeom prst="rect">
              <a:avLst/>
            </a:prstGeom>
            <a:noFill/>
            <a:ln w="9525">
              <a:noFill/>
              <a:miter lim="800000"/>
              <a:headEnd/>
              <a:tailEnd/>
            </a:ln>
          </p:spPr>
        </p:pic>
        <p:cxnSp>
          <p:nvCxnSpPr>
            <p:cNvPr id="6" name="Straight Connector 5"/>
            <p:cNvCxnSpPr/>
            <p:nvPr/>
          </p:nvCxnSpPr>
          <p:spPr>
            <a:xfrm flipV="1">
              <a:off x="2362028" y="990748"/>
              <a:ext cx="533486" cy="3055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532" name="TextBox 7"/>
            <p:cNvSpPr txBox="1">
              <a:spLocks noChangeArrowheads="1"/>
            </p:cNvSpPr>
            <p:nvPr/>
          </p:nvSpPr>
          <p:spPr bwMode="auto">
            <a:xfrm>
              <a:off x="2566582" y="469748"/>
              <a:ext cx="1224560" cy="467724"/>
            </a:xfrm>
            <a:prstGeom prst="rect">
              <a:avLst/>
            </a:prstGeom>
            <a:noFill/>
            <a:ln w="9525">
              <a:noFill/>
              <a:miter lim="800000"/>
              <a:headEnd/>
              <a:tailEnd/>
            </a:ln>
          </p:spPr>
          <p:txBody>
            <a:bodyPr>
              <a:spAutoFit/>
            </a:bodyPr>
            <a:lstStyle/>
            <a:p>
              <a:r>
                <a:rPr lang="en-US" dirty="0">
                  <a:solidFill>
                    <a:schemeClr val="bg1"/>
                  </a:solidFill>
                </a:rPr>
                <a:t>A-A’</a:t>
              </a:r>
            </a:p>
          </p:txBody>
        </p:sp>
      </p:grpSp>
      <p:cxnSp>
        <p:nvCxnSpPr>
          <p:cNvPr id="17" name="Straight Arrow Connector 16"/>
          <p:cNvCxnSpPr/>
          <p:nvPr/>
        </p:nvCxnSpPr>
        <p:spPr bwMode="auto">
          <a:xfrm rot="10800000">
            <a:off x="6788037" y="1083213"/>
            <a:ext cx="303931" cy="140913"/>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1529" name="TextBox 19"/>
          <p:cNvSpPr txBox="1">
            <a:spLocks noChangeArrowheads="1"/>
          </p:cNvSpPr>
          <p:nvPr/>
        </p:nvSpPr>
        <p:spPr bwMode="auto">
          <a:xfrm>
            <a:off x="7058769" y="1127459"/>
            <a:ext cx="1215724" cy="322925"/>
          </a:xfrm>
          <a:prstGeom prst="rect">
            <a:avLst/>
          </a:prstGeom>
          <a:noFill/>
          <a:ln w="9525">
            <a:noFill/>
            <a:miter lim="800000"/>
            <a:headEnd/>
            <a:tailEnd/>
          </a:ln>
        </p:spPr>
        <p:txBody>
          <a:bodyPr>
            <a:spAutoFit/>
          </a:bodyPr>
          <a:lstStyle/>
          <a:p>
            <a:r>
              <a:rPr lang="en-US" sz="1400" dirty="0"/>
              <a:t>Joint of grain boundary</a:t>
            </a:r>
          </a:p>
        </p:txBody>
      </p:sp>
      <p:sp>
        <p:nvSpPr>
          <p:cNvPr id="21509" name="TextBox 20"/>
          <p:cNvSpPr txBox="1">
            <a:spLocks noChangeArrowheads="1"/>
          </p:cNvSpPr>
          <p:nvPr/>
        </p:nvSpPr>
        <p:spPr bwMode="auto">
          <a:xfrm>
            <a:off x="462308" y="4558334"/>
            <a:ext cx="3657600" cy="892552"/>
          </a:xfrm>
          <a:prstGeom prst="rect">
            <a:avLst/>
          </a:prstGeom>
          <a:noFill/>
          <a:ln w="9525">
            <a:noFill/>
            <a:miter lim="800000"/>
            <a:headEnd/>
            <a:tailEnd/>
          </a:ln>
        </p:spPr>
        <p:txBody>
          <a:bodyPr wrap="square">
            <a:spAutoFit/>
          </a:bodyPr>
          <a:lstStyle/>
          <a:p>
            <a:pPr algn="ctr"/>
            <a:endParaRPr lang="en-US" sz="1600" b="1" dirty="0">
              <a:solidFill>
                <a:schemeClr val="tx2"/>
              </a:solidFill>
            </a:endParaRPr>
          </a:p>
          <a:p>
            <a:r>
              <a:rPr lang="en-US" dirty="0"/>
              <a:t>The height of step on A-A’: 60</a:t>
            </a:r>
            <a:r>
              <a:rPr lang="en-US" dirty="0">
                <a:cs typeface="Arial" charset="0"/>
              </a:rPr>
              <a:t>µm</a:t>
            </a:r>
            <a:endParaRPr lang="en-US" dirty="0"/>
          </a:p>
          <a:p>
            <a:r>
              <a:rPr lang="en-US" dirty="0"/>
              <a:t>The height of step on B-B’: 25</a:t>
            </a:r>
            <a:r>
              <a:rPr lang="en-US" dirty="0">
                <a:cs typeface="Arial" charset="0"/>
              </a:rPr>
              <a:t>µm</a:t>
            </a:r>
            <a:endParaRPr lang="en-US" dirty="0"/>
          </a:p>
        </p:txBody>
      </p:sp>
      <p:grpSp>
        <p:nvGrpSpPr>
          <p:cNvPr id="4" name="Group 25"/>
          <p:cNvGrpSpPr>
            <a:grpSpLocks/>
          </p:cNvGrpSpPr>
          <p:nvPr/>
        </p:nvGrpSpPr>
        <p:grpSpPr bwMode="auto">
          <a:xfrm>
            <a:off x="924339" y="487364"/>
            <a:ext cx="2790341" cy="3836158"/>
            <a:chOff x="685800" y="0"/>
            <a:chExt cx="2209800" cy="3100388"/>
          </a:xfrm>
        </p:grpSpPr>
        <p:pic>
          <p:nvPicPr>
            <p:cNvPr id="21523" name="Picture 7"/>
            <p:cNvPicPr>
              <a:picLocks noChangeAspect="1" noChangeArrowheads="1"/>
            </p:cNvPicPr>
            <p:nvPr/>
          </p:nvPicPr>
          <p:blipFill>
            <a:blip r:embed="rId4" cstate="print"/>
            <a:srcRect/>
            <a:stretch>
              <a:fillRect/>
            </a:stretch>
          </p:blipFill>
          <p:spPr bwMode="auto">
            <a:xfrm>
              <a:off x="685800" y="0"/>
              <a:ext cx="2209800" cy="3100388"/>
            </a:xfrm>
            <a:prstGeom prst="rect">
              <a:avLst/>
            </a:prstGeom>
            <a:noFill/>
            <a:ln w="9525">
              <a:noFill/>
              <a:miter lim="800000"/>
              <a:headEnd/>
              <a:tailEnd/>
            </a:ln>
          </p:spPr>
        </p:pic>
        <p:cxnSp>
          <p:nvCxnSpPr>
            <p:cNvPr id="24" name="Straight Arrow Connector 23"/>
            <p:cNvCxnSpPr/>
            <p:nvPr/>
          </p:nvCxnSpPr>
          <p:spPr>
            <a:xfrm rot="10800000">
              <a:off x="1666875" y="1454150"/>
              <a:ext cx="304800" cy="22860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1525" name="TextBox 24"/>
            <p:cNvSpPr txBox="1">
              <a:spLocks noChangeArrowheads="1"/>
            </p:cNvSpPr>
            <p:nvPr/>
          </p:nvSpPr>
          <p:spPr bwMode="auto">
            <a:xfrm>
              <a:off x="1600200" y="1577975"/>
              <a:ext cx="1219200" cy="523875"/>
            </a:xfrm>
            <a:prstGeom prst="rect">
              <a:avLst/>
            </a:prstGeom>
            <a:noFill/>
            <a:ln w="9525">
              <a:noFill/>
              <a:miter lim="800000"/>
              <a:headEnd/>
              <a:tailEnd/>
            </a:ln>
          </p:spPr>
          <p:txBody>
            <a:bodyPr>
              <a:spAutoFit/>
            </a:bodyPr>
            <a:lstStyle/>
            <a:p>
              <a:r>
                <a:rPr lang="en-US" sz="1400"/>
                <a:t>Joint of grain boundary</a:t>
              </a:r>
            </a:p>
          </p:txBody>
        </p:sp>
        <p:sp>
          <p:nvSpPr>
            <p:cNvPr id="21526" name="TextBox 28"/>
            <p:cNvSpPr txBox="1">
              <a:spLocks noChangeArrowheads="1"/>
            </p:cNvSpPr>
            <p:nvPr/>
          </p:nvSpPr>
          <p:spPr bwMode="auto">
            <a:xfrm>
              <a:off x="771524" y="2359025"/>
              <a:ext cx="1590675" cy="307975"/>
            </a:xfrm>
            <a:prstGeom prst="rect">
              <a:avLst/>
            </a:prstGeom>
            <a:noFill/>
            <a:ln w="9525">
              <a:noFill/>
              <a:miter lim="800000"/>
              <a:headEnd/>
              <a:tailEnd/>
            </a:ln>
          </p:spPr>
          <p:txBody>
            <a:bodyPr>
              <a:spAutoFit/>
            </a:bodyPr>
            <a:lstStyle/>
            <a:p>
              <a:r>
                <a:rPr lang="en-US" sz="1400">
                  <a:solidFill>
                    <a:schemeClr val="bg1"/>
                  </a:solidFill>
                </a:rPr>
                <a:t>Welding seam</a:t>
              </a:r>
            </a:p>
          </p:txBody>
        </p:sp>
      </p:grpSp>
      <p:grpSp>
        <p:nvGrpSpPr>
          <p:cNvPr id="5" name="Group 21"/>
          <p:cNvGrpSpPr>
            <a:grpSpLocks/>
          </p:cNvGrpSpPr>
          <p:nvPr/>
        </p:nvGrpSpPr>
        <p:grpSpPr bwMode="auto">
          <a:xfrm>
            <a:off x="4731026" y="3339549"/>
            <a:ext cx="3975652" cy="1669772"/>
            <a:chOff x="4622800" y="4229100"/>
            <a:chExt cx="3760788" cy="2514600"/>
          </a:xfrm>
        </p:grpSpPr>
        <p:pic>
          <p:nvPicPr>
            <p:cNvPr id="21520" name="Picture 3"/>
            <p:cNvPicPr>
              <a:picLocks noChangeAspect="1" noChangeArrowheads="1"/>
            </p:cNvPicPr>
            <p:nvPr/>
          </p:nvPicPr>
          <p:blipFill>
            <a:blip r:embed="rId5" cstate="print"/>
            <a:srcRect/>
            <a:stretch>
              <a:fillRect/>
            </a:stretch>
          </p:blipFill>
          <p:spPr bwMode="auto">
            <a:xfrm>
              <a:off x="4622800" y="4229100"/>
              <a:ext cx="3760788" cy="2514600"/>
            </a:xfrm>
            <a:prstGeom prst="rect">
              <a:avLst/>
            </a:prstGeom>
            <a:noFill/>
            <a:ln w="9525">
              <a:noFill/>
              <a:miter lim="800000"/>
              <a:headEnd/>
              <a:tailEnd/>
            </a:ln>
          </p:spPr>
        </p:pic>
        <p:cxnSp>
          <p:nvCxnSpPr>
            <p:cNvPr id="20" name="Straight Connector 19"/>
            <p:cNvCxnSpPr/>
            <p:nvPr/>
          </p:nvCxnSpPr>
          <p:spPr>
            <a:xfrm>
              <a:off x="6324600" y="5334000"/>
              <a:ext cx="609600" cy="1587"/>
            </a:xfrm>
            <a:prstGeom prst="line">
              <a:avLst/>
            </a:prstGeom>
            <a:ln w="15240">
              <a:solidFill>
                <a:schemeClr val="tx1"/>
              </a:solidFill>
            </a:ln>
          </p:spPr>
          <p:style>
            <a:lnRef idx="1">
              <a:schemeClr val="accent1"/>
            </a:lnRef>
            <a:fillRef idx="0">
              <a:schemeClr val="accent1"/>
            </a:fillRef>
            <a:effectRef idx="0">
              <a:schemeClr val="accent1"/>
            </a:effectRef>
            <a:fontRef idx="minor">
              <a:schemeClr val="tx1"/>
            </a:fontRef>
          </p:style>
        </p:cxnSp>
        <p:sp>
          <p:nvSpPr>
            <p:cNvPr id="21522" name="TextBox 7"/>
            <p:cNvSpPr txBox="1">
              <a:spLocks noChangeArrowheads="1"/>
            </p:cNvSpPr>
            <p:nvPr/>
          </p:nvSpPr>
          <p:spPr bwMode="auto">
            <a:xfrm>
              <a:off x="6654504" y="5010724"/>
              <a:ext cx="932848" cy="369332"/>
            </a:xfrm>
            <a:prstGeom prst="rect">
              <a:avLst/>
            </a:prstGeom>
            <a:noFill/>
            <a:ln w="9525">
              <a:noFill/>
              <a:miter lim="800000"/>
              <a:headEnd/>
              <a:tailEnd/>
            </a:ln>
          </p:spPr>
          <p:txBody>
            <a:bodyPr>
              <a:spAutoFit/>
            </a:bodyPr>
            <a:lstStyle/>
            <a:p>
              <a:r>
                <a:rPr lang="en-US">
                  <a:solidFill>
                    <a:schemeClr val="bg1"/>
                  </a:solidFill>
                </a:rPr>
                <a:t>B-B’</a:t>
              </a:r>
            </a:p>
          </p:txBody>
        </p:sp>
      </p:grpSp>
      <p:sp>
        <p:nvSpPr>
          <p:cNvPr id="21514" name="TextBox 22"/>
          <p:cNvSpPr txBox="1">
            <a:spLocks noChangeArrowheads="1"/>
          </p:cNvSpPr>
          <p:nvPr/>
        </p:nvSpPr>
        <p:spPr bwMode="auto">
          <a:xfrm>
            <a:off x="129209" y="0"/>
            <a:ext cx="4929808" cy="400110"/>
          </a:xfrm>
          <a:prstGeom prst="rect">
            <a:avLst/>
          </a:prstGeom>
          <a:noFill/>
          <a:ln w="9525">
            <a:noFill/>
            <a:miter lim="800000"/>
            <a:headEnd/>
            <a:tailEnd/>
          </a:ln>
        </p:spPr>
        <p:txBody>
          <a:bodyPr wrap="square">
            <a:spAutoFit/>
          </a:bodyPr>
          <a:lstStyle/>
          <a:p>
            <a:r>
              <a:rPr lang="en-US" sz="2000" dirty="0"/>
              <a:t>The measurement of grain boundary step</a:t>
            </a:r>
          </a:p>
        </p:txBody>
      </p:sp>
      <p:cxnSp>
        <p:nvCxnSpPr>
          <p:cNvPr id="25" name="Straight Connector 24"/>
          <p:cNvCxnSpPr/>
          <p:nvPr/>
        </p:nvCxnSpPr>
        <p:spPr bwMode="auto">
          <a:xfrm flipV="1">
            <a:off x="2032000" y="1879600"/>
            <a:ext cx="533400" cy="127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516" name="TextBox 7"/>
          <p:cNvSpPr txBox="1">
            <a:spLocks noChangeArrowheads="1"/>
          </p:cNvSpPr>
          <p:nvPr/>
        </p:nvSpPr>
        <p:spPr bwMode="auto">
          <a:xfrm>
            <a:off x="2419350" y="1574800"/>
            <a:ext cx="933450" cy="368300"/>
          </a:xfrm>
          <a:prstGeom prst="rect">
            <a:avLst/>
          </a:prstGeom>
          <a:noFill/>
          <a:ln w="9525">
            <a:noFill/>
            <a:miter lim="800000"/>
            <a:headEnd/>
            <a:tailEnd/>
          </a:ln>
        </p:spPr>
        <p:txBody>
          <a:bodyPr>
            <a:spAutoFit/>
          </a:bodyPr>
          <a:lstStyle/>
          <a:p>
            <a:r>
              <a:rPr lang="en-US">
                <a:solidFill>
                  <a:schemeClr val="bg1"/>
                </a:solidFill>
              </a:rPr>
              <a:t>A-A’</a:t>
            </a:r>
          </a:p>
        </p:txBody>
      </p:sp>
      <p:cxnSp>
        <p:nvCxnSpPr>
          <p:cNvPr id="28" name="Straight Connector 27"/>
          <p:cNvCxnSpPr/>
          <p:nvPr/>
        </p:nvCxnSpPr>
        <p:spPr bwMode="auto">
          <a:xfrm>
            <a:off x="2057400" y="1143000"/>
            <a:ext cx="609600" cy="1588"/>
          </a:xfrm>
          <a:prstGeom prst="line">
            <a:avLst/>
          </a:prstGeom>
          <a:ln w="15240">
            <a:solidFill>
              <a:schemeClr val="tx1"/>
            </a:solidFill>
          </a:ln>
        </p:spPr>
        <p:style>
          <a:lnRef idx="1">
            <a:schemeClr val="accent1"/>
          </a:lnRef>
          <a:fillRef idx="0">
            <a:schemeClr val="accent1"/>
          </a:fillRef>
          <a:effectRef idx="0">
            <a:schemeClr val="accent1"/>
          </a:effectRef>
          <a:fontRef idx="minor">
            <a:schemeClr val="tx1"/>
          </a:fontRef>
        </p:style>
      </p:cxnSp>
      <p:sp>
        <p:nvSpPr>
          <p:cNvPr id="21518" name="TextBox 7"/>
          <p:cNvSpPr txBox="1">
            <a:spLocks noChangeArrowheads="1"/>
          </p:cNvSpPr>
          <p:nvPr/>
        </p:nvSpPr>
        <p:spPr bwMode="auto">
          <a:xfrm>
            <a:off x="2322513" y="822325"/>
            <a:ext cx="931862" cy="369888"/>
          </a:xfrm>
          <a:prstGeom prst="rect">
            <a:avLst/>
          </a:prstGeom>
          <a:noFill/>
          <a:ln w="9525">
            <a:noFill/>
            <a:miter lim="800000"/>
            <a:headEnd/>
            <a:tailEnd/>
          </a:ln>
        </p:spPr>
        <p:txBody>
          <a:bodyPr>
            <a:spAutoFit/>
          </a:bodyPr>
          <a:lstStyle/>
          <a:p>
            <a:r>
              <a:rPr lang="en-US">
                <a:solidFill>
                  <a:schemeClr val="bg1"/>
                </a:solidFill>
              </a:rPr>
              <a:t>B-B’</a:t>
            </a:r>
          </a:p>
        </p:txBody>
      </p:sp>
      <p:sp>
        <p:nvSpPr>
          <p:cNvPr id="21519" name="Slide Number Placeholder 28"/>
          <p:cNvSpPr>
            <a:spLocks noGrp="1"/>
          </p:cNvSpPr>
          <p:nvPr>
            <p:ph type="sldNum" sz="quarter" idx="12"/>
          </p:nvPr>
        </p:nvSpPr>
        <p:spPr>
          <a:noFill/>
        </p:spPr>
        <p:txBody>
          <a:bodyPr/>
          <a:lstStyle/>
          <a:p>
            <a:fld id="{DEAEF4AC-5920-4CF8-9584-AE26228E1E30}" type="slidenum">
              <a:rPr lang="en-US" altLang="zh-CN" smtClean="0"/>
              <a:pPr/>
              <a:t>12</a:t>
            </a:fld>
            <a:endParaRPr lang="en-US" altLang="zh-CN" smtClean="0"/>
          </a:p>
        </p:txBody>
      </p:sp>
      <p:pic>
        <p:nvPicPr>
          <p:cNvPr id="21506" name="Picture 4"/>
          <p:cNvPicPr>
            <a:picLocks noChangeAspect="1" noChangeArrowheads="1"/>
          </p:cNvPicPr>
          <p:nvPr/>
        </p:nvPicPr>
        <p:blipFill>
          <a:blip r:embed="rId6" cstate="print"/>
          <a:srcRect/>
          <a:stretch>
            <a:fillRect/>
          </a:stretch>
        </p:blipFill>
        <p:spPr bwMode="auto">
          <a:xfrm>
            <a:off x="4178853" y="1895614"/>
            <a:ext cx="4686300" cy="1447800"/>
          </a:xfrm>
          <a:prstGeom prst="rect">
            <a:avLst/>
          </a:prstGeom>
          <a:noFill/>
          <a:ln w="9525">
            <a:noFill/>
            <a:miter lim="800000"/>
            <a:headEnd/>
            <a:tailEnd/>
          </a:ln>
        </p:spPr>
      </p:pic>
      <p:sp>
        <p:nvSpPr>
          <p:cNvPr id="21507" name="TextBox 8"/>
          <p:cNvSpPr txBox="1">
            <a:spLocks noChangeArrowheads="1"/>
          </p:cNvSpPr>
          <p:nvPr/>
        </p:nvSpPr>
        <p:spPr bwMode="auto">
          <a:xfrm>
            <a:off x="6903280" y="2546074"/>
            <a:ext cx="1752600" cy="369888"/>
          </a:xfrm>
          <a:prstGeom prst="rect">
            <a:avLst/>
          </a:prstGeom>
          <a:solidFill>
            <a:schemeClr val="bg1"/>
          </a:solidFill>
          <a:ln w="9525">
            <a:noFill/>
            <a:miter lim="800000"/>
            <a:headEnd/>
            <a:tailEnd/>
          </a:ln>
        </p:spPr>
        <p:txBody>
          <a:bodyPr>
            <a:spAutoFit/>
          </a:bodyPr>
          <a:lstStyle/>
          <a:p>
            <a:r>
              <a:rPr lang="en-US" dirty="0"/>
              <a:t>Profile on A-A’</a:t>
            </a:r>
          </a:p>
        </p:txBody>
      </p:sp>
      <p:pic>
        <p:nvPicPr>
          <p:cNvPr id="21511" name="Picture 4"/>
          <p:cNvPicPr>
            <a:picLocks noChangeAspect="1" noChangeArrowheads="1"/>
          </p:cNvPicPr>
          <p:nvPr/>
        </p:nvPicPr>
        <p:blipFill>
          <a:blip r:embed="rId7" cstate="print"/>
          <a:srcRect/>
          <a:stretch>
            <a:fillRect/>
          </a:stretch>
        </p:blipFill>
        <p:spPr bwMode="auto">
          <a:xfrm>
            <a:off x="4244009" y="4827105"/>
            <a:ext cx="4635500" cy="1447800"/>
          </a:xfrm>
          <a:prstGeom prst="rect">
            <a:avLst/>
          </a:prstGeom>
          <a:noFill/>
          <a:ln w="9525">
            <a:noFill/>
            <a:miter lim="800000"/>
            <a:headEnd/>
            <a:tailEnd/>
          </a:ln>
        </p:spPr>
      </p:pic>
      <p:sp>
        <p:nvSpPr>
          <p:cNvPr id="21512" name="TextBox 8"/>
          <p:cNvSpPr txBox="1">
            <a:spLocks noChangeArrowheads="1"/>
          </p:cNvSpPr>
          <p:nvPr/>
        </p:nvSpPr>
        <p:spPr bwMode="auto">
          <a:xfrm>
            <a:off x="4873487" y="5483088"/>
            <a:ext cx="1752600" cy="369888"/>
          </a:xfrm>
          <a:prstGeom prst="rect">
            <a:avLst/>
          </a:prstGeom>
          <a:solidFill>
            <a:schemeClr val="bg1"/>
          </a:solidFill>
          <a:ln w="9525">
            <a:noFill/>
            <a:miter lim="800000"/>
            <a:headEnd/>
            <a:tailEnd/>
          </a:ln>
        </p:spPr>
        <p:txBody>
          <a:bodyPr>
            <a:spAutoFit/>
          </a:bodyPr>
          <a:lstStyle/>
          <a:p>
            <a:r>
              <a:rPr lang="en-US" dirty="0"/>
              <a:t>Profile on B-B’</a:t>
            </a:r>
          </a:p>
        </p:txBody>
      </p:sp>
      <p:sp>
        <p:nvSpPr>
          <p:cNvPr id="30" name="Text Box 15"/>
          <p:cNvSpPr txBox="1">
            <a:spLocks noChangeArrowheads="1"/>
          </p:cNvSpPr>
          <p:nvPr/>
        </p:nvSpPr>
        <p:spPr bwMode="auto">
          <a:xfrm>
            <a:off x="1003853" y="4310270"/>
            <a:ext cx="2693504" cy="338554"/>
          </a:xfrm>
          <a:prstGeom prst="rect">
            <a:avLst/>
          </a:prstGeom>
          <a:noFill/>
          <a:ln w="9525">
            <a:noFill/>
            <a:miter lim="800000"/>
            <a:headEnd/>
            <a:tailEnd/>
          </a:ln>
        </p:spPr>
        <p:txBody>
          <a:bodyPr wrap="square">
            <a:spAutoFit/>
          </a:bodyPr>
          <a:lstStyle/>
          <a:p>
            <a:pPr>
              <a:spcBef>
                <a:spcPct val="50000"/>
              </a:spcBef>
            </a:pPr>
            <a:r>
              <a:rPr lang="en-US" altLang="zh-CN" sz="1600" dirty="0" smtClean="0"/>
              <a:t>Optical image of PKU-LG1</a:t>
            </a:r>
            <a:endParaRPr lang="en-US" altLang="zh-CN" sz="1600" dirty="0"/>
          </a:p>
        </p:txBody>
      </p:sp>
      <p:sp>
        <p:nvSpPr>
          <p:cNvPr id="31" name="TextBox 20"/>
          <p:cNvSpPr txBox="1">
            <a:spLocks noChangeArrowheads="1"/>
          </p:cNvSpPr>
          <p:nvPr/>
        </p:nvSpPr>
        <p:spPr bwMode="auto">
          <a:xfrm>
            <a:off x="496957" y="5515803"/>
            <a:ext cx="3697356" cy="646331"/>
          </a:xfrm>
          <a:prstGeom prst="rect">
            <a:avLst/>
          </a:prstGeom>
          <a:noFill/>
          <a:ln w="9525">
            <a:noFill/>
            <a:miter lim="800000"/>
            <a:headEnd/>
            <a:tailEnd/>
          </a:ln>
        </p:spPr>
        <p:txBody>
          <a:bodyPr wrap="square">
            <a:spAutoFit/>
          </a:bodyPr>
          <a:lstStyle/>
          <a:p>
            <a:r>
              <a:rPr lang="en-US" dirty="0" smtClean="0"/>
              <a:t>A result from surface scanning profilometer</a:t>
            </a:r>
            <a:endParaRPr lang="en-US" dirty="0"/>
          </a:p>
        </p:txBody>
      </p:sp>
      <p:sp>
        <p:nvSpPr>
          <p:cNvPr id="32"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71233F1-24D6-41F5-B960-7CF911655925}" type="slidenum">
              <a:rPr lang="en-US" altLang="zh-CN" smtClean="0"/>
              <a:pPr/>
              <a:t>13</a:t>
            </a:fld>
            <a:endParaRPr lang="en-US" altLang="zh-CN"/>
          </a:p>
        </p:txBody>
      </p:sp>
      <p:pic>
        <p:nvPicPr>
          <p:cNvPr id="6146" name="Picture 2"/>
          <p:cNvPicPr>
            <a:picLocks noChangeAspect="1" noChangeArrowheads="1"/>
          </p:cNvPicPr>
          <p:nvPr/>
        </p:nvPicPr>
        <p:blipFill>
          <a:blip r:embed="rId2" cstate="print"/>
          <a:srcRect/>
          <a:stretch>
            <a:fillRect/>
          </a:stretch>
        </p:blipFill>
        <p:spPr bwMode="auto">
          <a:xfrm>
            <a:off x="1390858" y="764070"/>
            <a:ext cx="7056437" cy="4514850"/>
          </a:xfrm>
          <a:prstGeom prst="rect">
            <a:avLst/>
          </a:prstGeom>
          <a:noFill/>
          <a:ln w="9525">
            <a:noFill/>
            <a:miter lim="800000"/>
            <a:headEnd/>
            <a:tailEnd/>
          </a:ln>
        </p:spPr>
      </p:pic>
      <p:sp>
        <p:nvSpPr>
          <p:cNvPr id="5" name="TextBox 22"/>
          <p:cNvSpPr txBox="1">
            <a:spLocks noChangeArrowheads="1"/>
          </p:cNvSpPr>
          <p:nvPr/>
        </p:nvSpPr>
        <p:spPr bwMode="auto">
          <a:xfrm>
            <a:off x="129209" y="0"/>
            <a:ext cx="4929808" cy="400110"/>
          </a:xfrm>
          <a:prstGeom prst="rect">
            <a:avLst/>
          </a:prstGeom>
          <a:noFill/>
          <a:ln w="9525">
            <a:noFill/>
            <a:miter lim="800000"/>
            <a:headEnd/>
            <a:tailEnd/>
          </a:ln>
        </p:spPr>
        <p:txBody>
          <a:bodyPr wrap="square">
            <a:spAutoFit/>
          </a:bodyPr>
          <a:lstStyle/>
          <a:p>
            <a:r>
              <a:rPr lang="en-US" sz="2000" dirty="0"/>
              <a:t>The measurement of grain boundary step</a:t>
            </a:r>
          </a:p>
        </p:txBody>
      </p:sp>
      <p:sp>
        <p:nvSpPr>
          <p:cNvPr id="6" name="TextBox 20"/>
          <p:cNvSpPr txBox="1">
            <a:spLocks noChangeArrowheads="1"/>
          </p:cNvSpPr>
          <p:nvPr/>
        </p:nvSpPr>
        <p:spPr bwMode="auto">
          <a:xfrm>
            <a:off x="555073" y="5515803"/>
            <a:ext cx="5875544" cy="615553"/>
          </a:xfrm>
          <a:prstGeom prst="rect">
            <a:avLst/>
          </a:prstGeom>
          <a:noFill/>
          <a:ln w="9525">
            <a:noFill/>
            <a:miter lim="800000"/>
            <a:headEnd/>
            <a:tailEnd/>
          </a:ln>
        </p:spPr>
        <p:txBody>
          <a:bodyPr wrap="square">
            <a:spAutoFit/>
          </a:bodyPr>
          <a:lstStyle/>
          <a:p>
            <a:pPr algn="ctr"/>
            <a:endParaRPr lang="en-US" sz="1600" b="1" dirty="0">
              <a:solidFill>
                <a:schemeClr val="tx2"/>
              </a:solidFill>
            </a:endParaRPr>
          </a:p>
          <a:p>
            <a:r>
              <a:rPr lang="en-US" dirty="0" smtClean="0"/>
              <a:t>A result from </a:t>
            </a:r>
            <a:r>
              <a:rPr lang="en-US" dirty="0" err="1" smtClean="0"/>
              <a:t>confocal</a:t>
            </a:r>
            <a:r>
              <a:rPr lang="en-US" dirty="0" smtClean="0"/>
              <a:t> </a:t>
            </a:r>
            <a:r>
              <a:rPr lang="en-US" dirty="0" smtClean="0"/>
              <a:t>laser </a:t>
            </a:r>
            <a:r>
              <a:rPr lang="en-US" dirty="0" smtClean="0"/>
              <a:t>scanning microscope </a:t>
            </a:r>
            <a:endParaRPr lang="en-US" dirty="0"/>
          </a:p>
        </p:txBody>
      </p:sp>
      <p:sp>
        <p:nvSpPr>
          <p:cNvPr id="7"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4679F9CD-0BBC-4602-A59D-19A6E6A12CEA}" type="slidenum">
              <a:rPr lang="en-US" altLang="zh-CN" smtClean="0"/>
              <a:pPr>
                <a:defRPr/>
              </a:pPr>
              <a:t>14</a:t>
            </a:fld>
            <a:endParaRPr lang="en-US" altLang="zh-CN"/>
          </a:p>
        </p:txBody>
      </p:sp>
      <p:pic>
        <p:nvPicPr>
          <p:cNvPr id="63491" name="Picture 3"/>
          <p:cNvPicPr>
            <a:picLocks noChangeAspect="1" noChangeArrowheads="1"/>
          </p:cNvPicPr>
          <p:nvPr/>
        </p:nvPicPr>
        <p:blipFill>
          <a:blip r:embed="rId2" cstate="print"/>
          <a:srcRect/>
          <a:stretch>
            <a:fillRect/>
          </a:stretch>
        </p:blipFill>
        <p:spPr bwMode="auto">
          <a:xfrm>
            <a:off x="0" y="866569"/>
            <a:ext cx="3886200" cy="2045595"/>
          </a:xfrm>
          <a:prstGeom prst="rect">
            <a:avLst/>
          </a:prstGeom>
          <a:noFill/>
          <a:ln w="9525">
            <a:noFill/>
            <a:miter lim="800000"/>
            <a:headEnd/>
            <a:tailEnd/>
          </a:ln>
        </p:spPr>
      </p:pic>
      <p:sp>
        <p:nvSpPr>
          <p:cNvPr id="8" name="Rectangle 10"/>
          <p:cNvSpPr>
            <a:spLocks noGrp="1" noRot="1" noChangeArrowheads="1"/>
          </p:cNvSpPr>
          <p:nvPr>
            <p:ph type="title"/>
          </p:nvPr>
        </p:nvSpPr>
        <p:spPr>
          <a:xfrm>
            <a:off x="129209" y="0"/>
            <a:ext cx="6195390" cy="407504"/>
          </a:xfrm>
        </p:spPr>
        <p:txBody>
          <a:bodyPr/>
          <a:lstStyle/>
          <a:p>
            <a:pPr algn="l" eaLnBrk="1" hangingPunct="1"/>
            <a:r>
              <a:rPr lang="en-US" sz="2000" dirty="0" smtClean="0"/>
              <a:t>Field enhancement factor with step model</a:t>
            </a:r>
          </a:p>
        </p:txBody>
      </p:sp>
      <p:pic>
        <p:nvPicPr>
          <p:cNvPr id="63490" name="Picture 2"/>
          <p:cNvPicPr>
            <a:picLocks noGrp="1" noChangeAspect="1" noChangeArrowheads="1"/>
          </p:cNvPicPr>
          <p:nvPr>
            <p:ph type="tbl" idx="1"/>
          </p:nvPr>
        </p:nvPicPr>
        <p:blipFill>
          <a:blip r:embed="rId3" cstate="print"/>
          <a:srcRect/>
          <a:stretch>
            <a:fillRect/>
          </a:stretch>
        </p:blipFill>
        <p:spPr bwMode="auto">
          <a:xfrm>
            <a:off x="3717235" y="938519"/>
            <a:ext cx="5426765" cy="2215479"/>
          </a:xfrm>
          <a:prstGeom prst="rect">
            <a:avLst/>
          </a:prstGeom>
          <a:noFill/>
          <a:ln w="9525">
            <a:noFill/>
            <a:miter lim="800000"/>
            <a:headEnd/>
            <a:tailEnd/>
          </a:ln>
        </p:spPr>
      </p:pic>
      <p:sp>
        <p:nvSpPr>
          <p:cNvPr id="9" name="Rectangle 8"/>
          <p:cNvSpPr/>
          <p:nvPr/>
        </p:nvSpPr>
        <p:spPr>
          <a:xfrm>
            <a:off x="824948" y="3783640"/>
            <a:ext cx="7354955" cy="1477328"/>
          </a:xfrm>
          <a:prstGeom prst="rect">
            <a:avLst/>
          </a:prstGeom>
          <a:solidFill>
            <a:schemeClr val="accent2"/>
          </a:solidFill>
        </p:spPr>
        <p:txBody>
          <a:bodyPr wrap="square">
            <a:spAutoFit/>
          </a:bodyPr>
          <a:lstStyle/>
          <a:p>
            <a:r>
              <a:rPr lang="en-US" dirty="0" smtClean="0">
                <a:solidFill>
                  <a:schemeClr val="bg1"/>
                </a:solidFill>
              </a:rPr>
              <a:t>Magnetic field enhancement model </a:t>
            </a:r>
            <a:r>
              <a:rPr lang="en-US" dirty="0" smtClean="0">
                <a:solidFill>
                  <a:schemeClr val="bg1"/>
                </a:solidFill>
              </a:rPr>
              <a:t>suggested the features in </a:t>
            </a:r>
            <a:r>
              <a:rPr lang="en-US" dirty="0" smtClean="0">
                <a:solidFill>
                  <a:schemeClr val="bg1"/>
                </a:solidFill>
              </a:rPr>
              <a:t>this cavity </a:t>
            </a:r>
            <a:r>
              <a:rPr lang="en-US" dirty="0" smtClean="0">
                <a:solidFill>
                  <a:schemeClr val="bg1"/>
                </a:solidFill>
              </a:rPr>
              <a:t>cannot fully explain the cavity performance limitations.</a:t>
            </a:r>
          </a:p>
          <a:p>
            <a:endParaRPr lang="en-US" dirty="0" smtClean="0">
              <a:solidFill>
                <a:schemeClr val="bg1"/>
              </a:solidFill>
            </a:endParaRPr>
          </a:p>
          <a:p>
            <a:r>
              <a:rPr lang="en-US" dirty="0" smtClean="0">
                <a:solidFill>
                  <a:schemeClr val="bg1"/>
                </a:solidFill>
              </a:rPr>
              <a:t>Geometric topology serves only a secondary role in limiting cavity performances. </a:t>
            </a:r>
          </a:p>
        </p:txBody>
      </p:sp>
      <p:sp>
        <p:nvSpPr>
          <p:cNvPr id="11" name="TextBox 10"/>
          <p:cNvSpPr txBox="1"/>
          <p:nvPr/>
        </p:nvSpPr>
        <p:spPr>
          <a:xfrm>
            <a:off x="7732643" y="2723322"/>
            <a:ext cx="715616" cy="307777"/>
          </a:xfrm>
          <a:prstGeom prst="rect">
            <a:avLst/>
          </a:prstGeom>
          <a:solidFill>
            <a:schemeClr val="bg1"/>
          </a:solidFill>
        </p:spPr>
        <p:txBody>
          <a:bodyPr wrap="square" rtlCol="0">
            <a:spAutoFit/>
          </a:bodyPr>
          <a:lstStyle/>
          <a:p>
            <a:r>
              <a:rPr lang="en-US" sz="1400" dirty="0" smtClean="0"/>
              <a:t>185</a:t>
            </a:r>
            <a:endParaRPr lang="en-US" sz="1400" dirty="0"/>
          </a:p>
        </p:txBody>
      </p:sp>
      <p:sp>
        <p:nvSpPr>
          <p:cNvPr id="10" name="Oval 9"/>
          <p:cNvSpPr/>
          <p:nvPr/>
        </p:nvSpPr>
        <p:spPr>
          <a:xfrm>
            <a:off x="3796748" y="2633870"/>
            <a:ext cx="4750905" cy="397565"/>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6A95BB-7FE7-44E1-8201-F44FB6D323B9}" type="slidenum">
              <a:rPr lang="en-US" altLang="zh-CN" smtClean="0"/>
              <a:pPr/>
              <a:t>15</a:t>
            </a:fld>
            <a:endParaRPr lang="en-US" altLang="zh-CN"/>
          </a:p>
        </p:txBody>
      </p:sp>
      <p:sp>
        <p:nvSpPr>
          <p:cNvPr id="5" name="Rectangle 4"/>
          <p:cNvSpPr/>
          <p:nvPr/>
        </p:nvSpPr>
        <p:spPr>
          <a:xfrm>
            <a:off x="228600" y="0"/>
            <a:ext cx="3801041" cy="369332"/>
          </a:xfrm>
          <a:prstGeom prst="rect">
            <a:avLst/>
          </a:prstGeom>
        </p:spPr>
        <p:txBody>
          <a:bodyPr wrap="none">
            <a:spAutoFit/>
          </a:bodyPr>
          <a:lstStyle/>
          <a:p>
            <a:r>
              <a:rPr lang="en-US" dirty="0" smtClean="0"/>
              <a:t>Cavity surface features comparison</a:t>
            </a:r>
            <a:endParaRPr lang="en-US" dirty="0"/>
          </a:p>
        </p:txBody>
      </p:sp>
      <p:sp>
        <p:nvSpPr>
          <p:cNvPr id="6" name="Rectangle 5"/>
          <p:cNvSpPr txBox="1">
            <a:spLocks noChangeArrowheads="1"/>
          </p:cNvSpPr>
          <p:nvPr/>
        </p:nvSpPr>
        <p:spPr>
          <a:xfrm>
            <a:off x="674688" y="894315"/>
            <a:ext cx="7772400" cy="5178494"/>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Tx/>
              <a:buBlip>
                <a:blip r:embed="rId2"/>
              </a:buBlip>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Cavities</a:t>
            </a:r>
            <a:r>
              <a:rPr kumimoji="0" lang="en-US" b="0" i="0" u="none" strike="noStrike" kern="0" cap="none" spc="0" normalizeH="0" noProof="0" dirty="0" smtClean="0">
                <a:ln>
                  <a:noFill/>
                </a:ln>
                <a:solidFill>
                  <a:schemeClr val="tx1"/>
                </a:solidFill>
                <a:effectLst/>
                <a:uLnTx/>
                <a:uFillTx/>
                <a:latin typeface="+mn-lt"/>
                <a:ea typeface="+mn-ea"/>
                <a:cs typeface="+mn-cs"/>
              </a:rPr>
              <a:t> have apparent geometric defects</a:t>
            </a:r>
          </a:p>
          <a:p>
            <a:pPr marL="800100" lvl="1" indent="-342900">
              <a:spcBef>
                <a:spcPct val="20000"/>
              </a:spcBef>
              <a:buClr>
                <a:schemeClr val="accent2"/>
              </a:buClr>
              <a:buFontTx/>
              <a:buBlip>
                <a:blip r:embed="rId2"/>
              </a:buBlip>
            </a:pPr>
            <a:r>
              <a:rPr lang="en-US" sz="1600" kern="0" baseline="0" dirty="0" smtClean="0">
                <a:latin typeface="+mn-lt"/>
                <a:ea typeface="+mn-ea"/>
              </a:rPr>
              <a:t>Bumps</a:t>
            </a:r>
          </a:p>
          <a:p>
            <a:pPr marL="800100" lvl="1" indent="-342900">
              <a:spcBef>
                <a:spcPct val="20000"/>
              </a:spcBef>
              <a:buClr>
                <a:schemeClr val="accent2"/>
              </a:buClr>
              <a:buFontTx/>
              <a:buBlip>
                <a:blip r:embed="rId2"/>
              </a:buBlip>
            </a:pPr>
            <a:r>
              <a:rPr lang="en-US" sz="1600" kern="0" dirty="0" smtClean="0">
                <a:latin typeface="+mn-lt"/>
                <a:ea typeface="+mn-ea"/>
              </a:rPr>
              <a:t>Pits</a:t>
            </a:r>
          </a:p>
          <a:p>
            <a:pPr marL="800100" lvl="1" indent="-342900">
              <a:spcBef>
                <a:spcPct val="20000"/>
              </a:spcBef>
              <a:buClr>
                <a:schemeClr val="accent2"/>
              </a:buClr>
              <a:buFontTx/>
              <a:buBlip>
                <a:blip r:embed="rId2"/>
              </a:buBlip>
            </a:pPr>
            <a:r>
              <a:rPr lang="en-US" sz="1600" kern="0" dirty="0" smtClean="0">
                <a:latin typeface="+mn-lt"/>
                <a:ea typeface="+mn-ea"/>
              </a:rPr>
              <a:t>Scratches</a:t>
            </a:r>
          </a:p>
          <a:p>
            <a:pPr marL="800100" lvl="1" indent="-342900">
              <a:spcBef>
                <a:spcPct val="20000"/>
              </a:spcBef>
              <a:buClr>
                <a:schemeClr val="accent2"/>
              </a:buClr>
              <a:buFontTx/>
              <a:buBlip>
                <a:blip r:embed="rId2"/>
              </a:buBlip>
            </a:pPr>
            <a:r>
              <a:rPr lang="en-US" sz="1600" kern="0" dirty="0" smtClean="0">
                <a:solidFill>
                  <a:srgbClr val="FF0000"/>
                </a:solidFill>
                <a:latin typeface="+mn-lt"/>
                <a:ea typeface="+mn-ea"/>
              </a:rPr>
              <a:t>Grain boundaries (Large grain)</a:t>
            </a:r>
            <a:endParaRPr kumimoji="0" lang="en-US" sz="1600" b="0" i="0" u="none" strike="noStrike" kern="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Tx/>
              <a:buFontTx/>
              <a:buBlip>
                <a:blip r:embed="rId2"/>
              </a:buBlip>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Cavities have no visible defects</a:t>
            </a:r>
          </a:p>
          <a:p>
            <a:pPr marL="800100" lvl="1" indent="-342900">
              <a:spcBef>
                <a:spcPct val="20000"/>
              </a:spcBef>
              <a:buClr>
                <a:schemeClr val="accent2"/>
              </a:buClr>
            </a:pPr>
            <a:r>
              <a:rPr lang="en-US" kern="0" dirty="0" smtClean="0">
                <a:latin typeface="+mn-lt"/>
                <a:ea typeface="+mn-ea"/>
              </a:rPr>
              <a:t>    </a:t>
            </a:r>
            <a:r>
              <a:rPr lang="en-US" u="sng" kern="0" dirty="0" smtClean="0">
                <a:latin typeface="+mn-lt"/>
                <a:ea typeface="+mn-ea"/>
              </a:rPr>
              <a:t>Surface roughness in </a:t>
            </a:r>
          </a:p>
          <a:p>
            <a:pPr marL="800100" lvl="1" indent="-342900">
              <a:spcBef>
                <a:spcPct val="20000"/>
              </a:spcBef>
              <a:buClr>
                <a:schemeClr val="accent2"/>
              </a:buClr>
              <a:buFontTx/>
              <a:buBlip>
                <a:blip r:embed="rId2"/>
              </a:buBlip>
            </a:pPr>
            <a:r>
              <a:rPr lang="en-US" sz="1600" kern="0" dirty="0" smtClean="0">
                <a:latin typeface="+mn-lt"/>
                <a:ea typeface="+mn-ea"/>
              </a:rPr>
              <a:t>Weld seam</a:t>
            </a:r>
          </a:p>
          <a:p>
            <a:pPr marL="800100" lvl="1" indent="-342900">
              <a:spcBef>
                <a:spcPct val="20000"/>
              </a:spcBef>
              <a:buClr>
                <a:schemeClr val="accent2"/>
              </a:buClr>
              <a:buFontTx/>
              <a:buBlip>
                <a:blip r:embed="rId2"/>
              </a:buBlip>
            </a:pPr>
            <a:r>
              <a:rPr lang="en-US" sz="1600" kern="0" dirty="0" smtClean="0">
                <a:latin typeface="+mn-lt"/>
                <a:ea typeface="+mn-ea"/>
              </a:rPr>
              <a:t>Heat Affected Zone (HAZ)</a:t>
            </a:r>
          </a:p>
          <a:p>
            <a:pPr marL="800100" lvl="1" indent="-342900">
              <a:spcBef>
                <a:spcPct val="20000"/>
              </a:spcBef>
              <a:buClr>
                <a:schemeClr val="accent2"/>
              </a:buClr>
              <a:buFontTx/>
              <a:buBlip>
                <a:blip r:embed="rId2"/>
              </a:buBlip>
            </a:pPr>
            <a:r>
              <a:rPr lang="en-US" sz="1600" kern="0" dirty="0" smtClean="0">
                <a:latin typeface="+mn-lt"/>
                <a:ea typeface="+mn-ea"/>
              </a:rPr>
              <a:t>Normal area.  </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Clr>
                <a:schemeClr val="accent2"/>
              </a:buClr>
            </a:pPr>
            <a:r>
              <a:rPr lang="en-US" kern="0" dirty="0" smtClean="0"/>
              <a:t>            </a:t>
            </a:r>
            <a:r>
              <a:rPr lang="en-US" u="sng" kern="0" dirty="0" smtClean="0"/>
              <a:t>Cavities represent six categories</a:t>
            </a:r>
          </a:p>
          <a:p>
            <a:pPr marL="800100" lvl="1" indent="-342900">
              <a:spcBef>
                <a:spcPct val="20000"/>
              </a:spcBef>
              <a:buClr>
                <a:schemeClr val="accent2"/>
              </a:buClr>
              <a:buBlip>
                <a:blip r:embed="rId2"/>
              </a:buBlip>
            </a:pPr>
            <a:r>
              <a:rPr kumimoji="0" lang="en-US" sz="1600" b="0" i="0" u="none" strike="noStrike" kern="0" cap="none" spc="0" normalizeH="0" baseline="0" noProof="0" dirty="0" smtClean="0">
                <a:ln>
                  <a:noFill/>
                </a:ln>
                <a:solidFill>
                  <a:schemeClr val="tx1"/>
                </a:solidFill>
                <a:effectLst/>
                <a:uLnTx/>
                <a:uFillTx/>
                <a:latin typeface="+mn-lt"/>
                <a:ea typeface="+mn-ea"/>
                <a:cs typeface="+mn-cs"/>
              </a:rPr>
              <a:t>Fine</a:t>
            </a:r>
            <a:r>
              <a:rPr kumimoji="0" lang="en-US" sz="1600" b="0" i="0" u="none" strike="noStrike" kern="0" cap="none" spc="0" normalizeH="0" noProof="0" dirty="0" smtClean="0">
                <a:ln>
                  <a:noFill/>
                </a:ln>
                <a:solidFill>
                  <a:schemeClr val="tx1"/>
                </a:solidFill>
                <a:effectLst/>
                <a:uLnTx/>
                <a:uFillTx/>
                <a:latin typeface="+mn-lt"/>
                <a:ea typeface="+mn-ea"/>
                <a:cs typeface="+mn-cs"/>
              </a:rPr>
              <a:t> grain BCP</a:t>
            </a:r>
          </a:p>
          <a:p>
            <a:pPr marL="800100" lvl="1" indent="-342900">
              <a:spcBef>
                <a:spcPct val="20000"/>
              </a:spcBef>
              <a:buClr>
                <a:schemeClr val="accent2"/>
              </a:buClr>
              <a:buBlip>
                <a:blip r:embed="rId2"/>
              </a:buBlip>
            </a:pPr>
            <a:r>
              <a:rPr lang="en-US" sz="1600" kern="0" baseline="0" dirty="0" smtClean="0">
                <a:solidFill>
                  <a:srgbClr val="FF0000"/>
                </a:solidFill>
                <a:latin typeface="+mn-lt"/>
                <a:ea typeface="+mn-ea"/>
              </a:rPr>
              <a:t>Large</a:t>
            </a:r>
            <a:r>
              <a:rPr lang="en-US" sz="1600" kern="0" dirty="0" smtClean="0">
                <a:solidFill>
                  <a:srgbClr val="FF0000"/>
                </a:solidFill>
                <a:latin typeface="+mn-lt"/>
                <a:ea typeface="+mn-ea"/>
              </a:rPr>
              <a:t> grain BCP</a:t>
            </a:r>
          </a:p>
          <a:p>
            <a:pPr marL="800100" lvl="1" indent="-342900">
              <a:spcBef>
                <a:spcPct val="20000"/>
              </a:spcBef>
              <a:buClr>
                <a:schemeClr val="accent2"/>
              </a:buClr>
              <a:buBlip>
                <a:blip r:embed="rId2"/>
              </a:buBlip>
            </a:pPr>
            <a:r>
              <a:rPr kumimoji="0" lang="en-US" sz="1600" b="0" i="0" u="none" strike="noStrike" kern="0" cap="none" spc="0" normalizeH="0" baseline="0" noProof="0" dirty="0" smtClean="0">
                <a:ln>
                  <a:noFill/>
                </a:ln>
                <a:solidFill>
                  <a:schemeClr val="tx1"/>
                </a:solidFill>
                <a:effectLst/>
                <a:uLnTx/>
                <a:uFillTx/>
                <a:latin typeface="+mn-lt"/>
                <a:ea typeface="+mn-ea"/>
                <a:cs typeface="+mn-cs"/>
              </a:rPr>
              <a:t>Single</a:t>
            </a:r>
            <a:r>
              <a:rPr kumimoji="0" lang="en-US" sz="1600" b="0" i="0" u="none" strike="noStrike" kern="0" cap="none" spc="0" normalizeH="0" noProof="0" dirty="0" smtClean="0">
                <a:ln>
                  <a:noFill/>
                </a:ln>
                <a:solidFill>
                  <a:schemeClr val="tx1"/>
                </a:solidFill>
                <a:effectLst/>
                <a:uLnTx/>
                <a:uFillTx/>
                <a:latin typeface="+mn-lt"/>
                <a:ea typeface="+mn-ea"/>
                <a:cs typeface="+mn-cs"/>
              </a:rPr>
              <a:t> crystal BCP</a:t>
            </a:r>
          </a:p>
          <a:p>
            <a:pPr marL="800100" lvl="1" indent="-342900">
              <a:spcBef>
                <a:spcPct val="20000"/>
              </a:spcBef>
              <a:buClr>
                <a:schemeClr val="accent2"/>
              </a:buClr>
              <a:buBlip>
                <a:blip r:embed="rId2"/>
              </a:buBlip>
            </a:pPr>
            <a:r>
              <a:rPr lang="en-US" sz="1600" kern="0" baseline="0" dirty="0" smtClean="0">
                <a:latin typeface="+mn-lt"/>
                <a:ea typeface="+mn-ea"/>
              </a:rPr>
              <a:t>Fine grain</a:t>
            </a:r>
            <a:r>
              <a:rPr lang="en-US" sz="1600" kern="0" dirty="0" smtClean="0">
                <a:latin typeface="+mn-lt"/>
                <a:ea typeface="+mn-ea"/>
              </a:rPr>
              <a:t> l</a:t>
            </a:r>
            <a:r>
              <a:rPr lang="en-US" sz="1600" kern="0" baseline="0" dirty="0" smtClean="0">
                <a:latin typeface="+mn-lt"/>
                <a:ea typeface="+mn-ea"/>
              </a:rPr>
              <a:t>ight</a:t>
            </a:r>
            <a:r>
              <a:rPr lang="en-US" sz="1600" kern="0" dirty="0" smtClean="0">
                <a:latin typeface="+mn-lt"/>
                <a:ea typeface="+mn-ea"/>
              </a:rPr>
              <a:t> EP</a:t>
            </a:r>
          </a:p>
          <a:p>
            <a:pPr marL="800100" lvl="1" indent="-342900">
              <a:spcBef>
                <a:spcPct val="20000"/>
              </a:spcBef>
              <a:buClr>
                <a:schemeClr val="accent2"/>
              </a:buClr>
              <a:buBlip>
                <a:blip r:embed="rId2"/>
              </a:buBlip>
            </a:pPr>
            <a:r>
              <a:rPr kumimoji="0" lang="en-US" sz="1600" b="0" i="0" u="none" strike="noStrike" kern="0" cap="none" spc="0" normalizeH="0" baseline="0" noProof="0" dirty="0" smtClean="0">
                <a:ln>
                  <a:noFill/>
                </a:ln>
                <a:solidFill>
                  <a:schemeClr val="tx1"/>
                </a:solidFill>
                <a:effectLst/>
                <a:uLnTx/>
                <a:uFillTx/>
                <a:latin typeface="+mn-lt"/>
                <a:ea typeface="+mn-ea"/>
                <a:cs typeface="+mn-cs"/>
              </a:rPr>
              <a:t>Fine grain</a:t>
            </a:r>
            <a:r>
              <a:rPr lang="en-US" sz="1600" kern="0" noProof="0" dirty="0" smtClean="0">
                <a:latin typeface="+mn-lt"/>
                <a:ea typeface="+mn-ea"/>
              </a:rPr>
              <a:t> heavy EP</a:t>
            </a:r>
          </a:p>
          <a:p>
            <a:pPr marL="800100" lvl="1" indent="-342900">
              <a:spcBef>
                <a:spcPct val="20000"/>
              </a:spcBef>
              <a:buClr>
                <a:schemeClr val="accent2"/>
              </a:buClr>
              <a:buBlip>
                <a:blip r:embed="rId2"/>
              </a:buBlip>
            </a:pPr>
            <a:r>
              <a:rPr kumimoji="0" lang="en-US" sz="1600" b="0" i="0" u="none" strike="noStrike" kern="0" cap="none" spc="0" normalizeH="0" baseline="0" dirty="0" smtClean="0">
                <a:ln>
                  <a:noFill/>
                </a:ln>
                <a:solidFill>
                  <a:schemeClr val="tx1"/>
                </a:solidFill>
                <a:effectLst/>
                <a:uLnTx/>
                <a:uFillTx/>
                <a:latin typeface="+mn-lt"/>
                <a:ea typeface="+mn-ea"/>
                <a:cs typeface="+mn-cs"/>
              </a:rPr>
              <a:t>Fine</a:t>
            </a:r>
            <a:r>
              <a:rPr kumimoji="0" lang="en-US" sz="1600" b="0" i="0" u="none" strike="noStrike" kern="0" cap="none" spc="0" normalizeH="0" dirty="0" smtClean="0">
                <a:ln>
                  <a:noFill/>
                </a:ln>
                <a:solidFill>
                  <a:schemeClr val="tx1"/>
                </a:solidFill>
                <a:effectLst/>
                <a:uLnTx/>
                <a:uFillTx/>
                <a:latin typeface="+mn-lt"/>
                <a:ea typeface="+mn-ea"/>
                <a:cs typeface="+mn-cs"/>
              </a:rPr>
              <a:t> grain Tumble polishing plus light EP</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8"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39148" y="30163"/>
            <a:ext cx="4402690" cy="392112"/>
          </a:xfrm>
        </p:spPr>
        <p:txBody>
          <a:bodyPr/>
          <a:lstStyle/>
          <a:p>
            <a:pPr algn="l"/>
            <a:r>
              <a:rPr lang="en-US" altLang="zh-CN" sz="2400" dirty="0" smtClean="0"/>
              <a:t>Cavity surface roughness</a:t>
            </a:r>
          </a:p>
        </p:txBody>
      </p:sp>
      <p:pic>
        <p:nvPicPr>
          <p:cNvPr id="24579" name="Picture 5"/>
          <p:cNvPicPr>
            <a:picLocks noChangeAspect="1" noChangeArrowheads="1"/>
          </p:cNvPicPr>
          <p:nvPr/>
        </p:nvPicPr>
        <p:blipFill>
          <a:blip r:embed="rId2" cstate="print"/>
          <a:srcRect/>
          <a:stretch>
            <a:fillRect/>
          </a:stretch>
        </p:blipFill>
        <p:spPr bwMode="auto">
          <a:xfrm>
            <a:off x="6400800" y="1997075"/>
            <a:ext cx="1987826" cy="1219200"/>
          </a:xfrm>
          <a:prstGeom prst="rect">
            <a:avLst/>
          </a:prstGeom>
          <a:noFill/>
          <a:ln w="9525">
            <a:noFill/>
            <a:miter lim="800000"/>
            <a:headEnd/>
            <a:tailEnd/>
          </a:ln>
        </p:spPr>
      </p:pic>
      <p:pic>
        <p:nvPicPr>
          <p:cNvPr id="24580" name="Picture 6"/>
          <p:cNvPicPr>
            <a:picLocks noChangeAspect="1" noChangeArrowheads="1"/>
          </p:cNvPicPr>
          <p:nvPr/>
        </p:nvPicPr>
        <p:blipFill>
          <a:blip r:embed="rId3" cstate="print"/>
          <a:srcRect/>
          <a:stretch>
            <a:fillRect/>
          </a:stretch>
        </p:blipFill>
        <p:spPr bwMode="auto">
          <a:xfrm>
            <a:off x="4267200" y="2027238"/>
            <a:ext cx="1984513" cy="1220787"/>
          </a:xfrm>
          <a:prstGeom prst="rect">
            <a:avLst/>
          </a:prstGeom>
          <a:noFill/>
          <a:ln w="9525">
            <a:noFill/>
            <a:miter lim="800000"/>
            <a:headEnd/>
            <a:tailEnd/>
          </a:ln>
        </p:spPr>
      </p:pic>
      <p:sp>
        <p:nvSpPr>
          <p:cNvPr id="24581" name="TextBox 1"/>
          <p:cNvSpPr txBox="1">
            <a:spLocks noChangeArrowheads="1"/>
          </p:cNvSpPr>
          <p:nvPr/>
        </p:nvSpPr>
        <p:spPr bwMode="auto">
          <a:xfrm>
            <a:off x="430695" y="2133600"/>
            <a:ext cx="1185863" cy="476250"/>
          </a:xfrm>
          <a:prstGeom prst="rect">
            <a:avLst/>
          </a:prstGeom>
          <a:solidFill>
            <a:schemeClr val="bg1"/>
          </a:solidFill>
          <a:ln w="9525">
            <a:noFill/>
            <a:miter lim="800000"/>
            <a:headEnd/>
            <a:tailEnd/>
          </a:ln>
        </p:spPr>
        <p:txBody>
          <a:bodyPr/>
          <a:lstStyle/>
          <a:p>
            <a:r>
              <a:rPr lang="en-US" altLang="zh-CN" sz="1100" dirty="0">
                <a:latin typeface="Verdana" pitchFamily="34" charset="0"/>
              </a:rPr>
              <a:t>Brand new</a:t>
            </a:r>
          </a:p>
          <a:p>
            <a:r>
              <a:rPr lang="en-US" altLang="zh-CN" sz="1100" dirty="0" smtClean="0">
                <a:latin typeface="Verdana" pitchFamily="34" charset="0"/>
              </a:rPr>
              <a:t>TE1ACC006</a:t>
            </a:r>
          </a:p>
          <a:p>
            <a:r>
              <a:rPr lang="en-US" altLang="zh-CN" sz="1100" dirty="0" smtClean="0">
                <a:latin typeface="Verdana" pitchFamily="34" charset="0"/>
              </a:rPr>
              <a:t>(2 similar)</a:t>
            </a:r>
            <a:endParaRPr lang="en-US" altLang="zh-CN" sz="1100" dirty="0">
              <a:latin typeface="Verdana" pitchFamily="34" charset="0"/>
            </a:endParaRPr>
          </a:p>
        </p:txBody>
      </p:sp>
      <p:sp>
        <p:nvSpPr>
          <p:cNvPr id="24582" name="TextBox 9"/>
          <p:cNvSpPr txBox="1">
            <a:spLocks noChangeArrowheads="1"/>
          </p:cNvSpPr>
          <p:nvPr/>
        </p:nvSpPr>
        <p:spPr bwMode="auto">
          <a:xfrm>
            <a:off x="2520950" y="403225"/>
            <a:ext cx="1227138" cy="260350"/>
          </a:xfrm>
          <a:prstGeom prst="rect">
            <a:avLst/>
          </a:prstGeom>
          <a:noFill/>
          <a:ln w="9525">
            <a:noFill/>
            <a:miter lim="800000"/>
            <a:headEnd/>
            <a:tailEnd/>
          </a:ln>
        </p:spPr>
        <p:txBody>
          <a:bodyPr>
            <a:spAutoFit/>
          </a:bodyPr>
          <a:lstStyle/>
          <a:p>
            <a:r>
              <a:rPr lang="en-US" altLang="zh-CN" sz="1100"/>
              <a:t>Welding seam</a:t>
            </a:r>
          </a:p>
        </p:txBody>
      </p:sp>
      <p:sp>
        <p:nvSpPr>
          <p:cNvPr id="24583" name="TextBox 10"/>
          <p:cNvSpPr txBox="1">
            <a:spLocks noChangeArrowheads="1"/>
          </p:cNvSpPr>
          <p:nvPr/>
        </p:nvSpPr>
        <p:spPr bwMode="auto">
          <a:xfrm>
            <a:off x="4953000" y="381000"/>
            <a:ext cx="631825" cy="260350"/>
          </a:xfrm>
          <a:prstGeom prst="rect">
            <a:avLst/>
          </a:prstGeom>
          <a:noFill/>
          <a:ln w="9525">
            <a:noFill/>
            <a:miter lim="800000"/>
            <a:headEnd/>
            <a:tailEnd/>
          </a:ln>
        </p:spPr>
        <p:txBody>
          <a:bodyPr>
            <a:spAutoFit/>
          </a:bodyPr>
          <a:lstStyle/>
          <a:p>
            <a:r>
              <a:rPr lang="en-US" altLang="zh-CN" sz="1100"/>
              <a:t>HAZ</a:t>
            </a:r>
          </a:p>
        </p:txBody>
      </p:sp>
      <p:sp>
        <p:nvSpPr>
          <p:cNvPr id="24584" name="TextBox 11"/>
          <p:cNvSpPr txBox="1">
            <a:spLocks noChangeArrowheads="1"/>
          </p:cNvSpPr>
          <p:nvPr/>
        </p:nvSpPr>
        <p:spPr bwMode="auto">
          <a:xfrm>
            <a:off x="6867525" y="404813"/>
            <a:ext cx="1241425" cy="260350"/>
          </a:xfrm>
          <a:prstGeom prst="rect">
            <a:avLst/>
          </a:prstGeom>
          <a:noFill/>
          <a:ln w="9525">
            <a:noFill/>
            <a:miter lim="800000"/>
            <a:headEnd/>
            <a:tailEnd/>
          </a:ln>
        </p:spPr>
        <p:txBody>
          <a:bodyPr>
            <a:spAutoFit/>
          </a:bodyPr>
          <a:lstStyle/>
          <a:p>
            <a:r>
              <a:rPr lang="en-US" altLang="zh-CN" sz="1100" dirty="0" smtClean="0"/>
              <a:t>Normal area</a:t>
            </a:r>
            <a:endParaRPr lang="en-US" altLang="zh-CN" sz="1100" dirty="0"/>
          </a:p>
        </p:txBody>
      </p:sp>
      <p:sp>
        <p:nvSpPr>
          <p:cNvPr id="24585" name="TextBox 1"/>
          <p:cNvSpPr txBox="1">
            <a:spLocks noChangeArrowheads="1"/>
          </p:cNvSpPr>
          <p:nvPr/>
        </p:nvSpPr>
        <p:spPr bwMode="auto">
          <a:xfrm>
            <a:off x="417443" y="4734339"/>
            <a:ext cx="1284288" cy="473075"/>
          </a:xfrm>
          <a:prstGeom prst="rect">
            <a:avLst/>
          </a:prstGeom>
          <a:solidFill>
            <a:srgbClr val="FFFFFF"/>
          </a:solidFill>
          <a:ln w="9525">
            <a:noFill/>
            <a:miter lim="800000"/>
            <a:headEnd/>
            <a:tailEnd/>
          </a:ln>
        </p:spPr>
        <p:txBody>
          <a:bodyPr/>
          <a:lstStyle/>
          <a:p>
            <a:r>
              <a:rPr lang="en-US" altLang="zh-CN" sz="1100" dirty="0" err="1">
                <a:latin typeface="Verdana" pitchFamily="34" charset="0"/>
              </a:rPr>
              <a:t>BCP'd</a:t>
            </a:r>
            <a:r>
              <a:rPr lang="en-US" altLang="zh-CN" sz="1100" dirty="0">
                <a:latin typeface="Verdana" pitchFamily="34" charset="0"/>
              </a:rPr>
              <a:t> 70</a:t>
            </a:r>
            <a:r>
              <a:rPr lang="en-US" altLang="zh-CN" sz="1100" dirty="0">
                <a:cs typeface="Arial" charset="0"/>
              </a:rPr>
              <a:t>µm</a:t>
            </a:r>
            <a:endParaRPr lang="en-US" altLang="zh-CN" sz="1100" dirty="0">
              <a:latin typeface="Verdana" pitchFamily="34" charset="0"/>
            </a:endParaRPr>
          </a:p>
          <a:p>
            <a:r>
              <a:rPr lang="en-US" altLang="zh-CN" sz="1100" dirty="0" smtClean="0">
                <a:latin typeface="Verdana" pitchFamily="34" charset="0"/>
              </a:rPr>
              <a:t>NR-6</a:t>
            </a:r>
          </a:p>
          <a:p>
            <a:r>
              <a:rPr lang="en-US" altLang="zh-CN" sz="1100" dirty="0" smtClean="0">
                <a:latin typeface="Verdana" pitchFamily="34" charset="0"/>
              </a:rPr>
              <a:t>(3 similar)</a:t>
            </a:r>
            <a:endParaRPr lang="en-US" altLang="zh-CN" sz="1100" dirty="0">
              <a:latin typeface="Verdana" pitchFamily="34" charset="0"/>
            </a:endParaRPr>
          </a:p>
        </p:txBody>
      </p:sp>
      <p:sp>
        <p:nvSpPr>
          <p:cNvPr id="24586" name="TextBox 1"/>
          <p:cNvSpPr txBox="1">
            <a:spLocks noChangeArrowheads="1"/>
          </p:cNvSpPr>
          <p:nvPr/>
        </p:nvSpPr>
        <p:spPr bwMode="auto">
          <a:xfrm>
            <a:off x="417443" y="5648739"/>
            <a:ext cx="1133475" cy="473075"/>
          </a:xfrm>
          <a:prstGeom prst="rect">
            <a:avLst/>
          </a:prstGeom>
          <a:solidFill>
            <a:srgbClr val="FFFFFF"/>
          </a:solidFill>
          <a:ln w="9525">
            <a:noFill/>
            <a:miter lim="800000"/>
            <a:headEnd/>
            <a:tailEnd/>
          </a:ln>
        </p:spPr>
        <p:txBody>
          <a:bodyPr/>
          <a:lstStyle/>
          <a:p>
            <a:r>
              <a:rPr lang="en-US" altLang="zh-CN" sz="1100" dirty="0" err="1">
                <a:latin typeface="Verdana" pitchFamily="34" charset="0"/>
              </a:rPr>
              <a:t>EP'd</a:t>
            </a:r>
            <a:r>
              <a:rPr lang="en-US" altLang="zh-CN" sz="1100" dirty="0">
                <a:latin typeface="Verdana" pitchFamily="34" charset="0"/>
              </a:rPr>
              <a:t> 40</a:t>
            </a:r>
            <a:r>
              <a:rPr lang="en-US" altLang="zh-CN" sz="1100" dirty="0">
                <a:cs typeface="Arial" charset="0"/>
              </a:rPr>
              <a:t>µm</a:t>
            </a:r>
            <a:endParaRPr lang="en-US" altLang="zh-CN" sz="1100" dirty="0">
              <a:latin typeface="Verdana" pitchFamily="34" charset="0"/>
            </a:endParaRPr>
          </a:p>
          <a:p>
            <a:r>
              <a:rPr lang="en-US" altLang="zh-CN" sz="1100" dirty="0">
                <a:latin typeface="Verdana" pitchFamily="34" charset="0"/>
              </a:rPr>
              <a:t>TE1ACC005</a:t>
            </a:r>
          </a:p>
        </p:txBody>
      </p:sp>
      <p:pic>
        <p:nvPicPr>
          <p:cNvPr id="24587" name="Picture 17"/>
          <p:cNvPicPr>
            <a:picLocks noChangeAspect="1" noChangeArrowheads="1"/>
          </p:cNvPicPr>
          <p:nvPr/>
        </p:nvPicPr>
        <p:blipFill>
          <a:blip r:embed="rId4" cstate="print"/>
          <a:srcRect/>
          <a:stretch>
            <a:fillRect/>
          </a:stretch>
        </p:blipFill>
        <p:spPr bwMode="auto">
          <a:xfrm>
            <a:off x="2057401" y="4495800"/>
            <a:ext cx="1987826" cy="1274763"/>
          </a:xfrm>
          <a:prstGeom prst="rect">
            <a:avLst/>
          </a:prstGeom>
          <a:noFill/>
          <a:ln w="9525">
            <a:noFill/>
            <a:miter lim="800000"/>
            <a:headEnd/>
            <a:tailEnd/>
          </a:ln>
        </p:spPr>
      </p:pic>
      <p:pic>
        <p:nvPicPr>
          <p:cNvPr id="24588" name="Picture 18"/>
          <p:cNvPicPr>
            <a:picLocks noChangeAspect="1" noChangeArrowheads="1"/>
          </p:cNvPicPr>
          <p:nvPr/>
        </p:nvPicPr>
        <p:blipFill>
          <a:blip r:embed="rId5" cstate="print"/>
          <a:srcRect/>
          <a:stretch>
            <a:fillRect/>
          </a:stretch>
        </p:blipFill>
        <p:spPr bwMode="auto">
          <a:xfrm>
            <a:off x="6398798" y="4394200"/>
            <a:ext cx="1989828" cy="1223963"/>
          </a:xfrm>
          <a:prstGeom prst="rect">
            <a:avLst/>
          </a:prstGeom>
          <a:noFill/>
          <a:ln w="9525">
            <a:noFill/>
            <a:miter lim="800000"/>
            <a:headEnd/>
            <a:tailEnd/>
          </a:ln>
        </p:spPr>
      </p:pic>
      <p:pic>
        <p:nvPicPr>
          <p:cNvPr id="24589" name="Picture 19"/>
          <p:cNvPicPr>
            <a:picLocks noChangeAspect="1" noChangeArrowheads="1"/>
          </p:cNvPicPr>
          <p:nvPr/>
        </p:nvPicPr>
        <p:blipFill>
          <a:blip r:embed="rId6" cstate="print"/>
          <a:srcRect/>
          <a:stretch>
            <a:fillRect/>
          </a:stretch>
        </p:blipFill>
        <p:spPr bwMode="auto">
          <a:xfrm>
            <a:off x="4267614" y="4456113"/>
            <a:ext cx="1984099" cy="1292225"/>
          </a:xfrm>
          <a:prstGeom prst="rect">
            <a:avLst/>
          </a:prstGeom>
          <a:noFill/>
          <a:ln w="9525">
            <a:noFill/>
            <a:miter lim="800000"/>
            <a:headEnd/>
            <a:tailEnd/>
          </a:ln>
        </p:spPr>
      </p:pic>
      <p:pic>
        <p:nvPicPr>
          <p:cNvPr id="24590" name="Picture 20"/>
          <p:cNvPicPr>
            <a:picLocks noChangeAspect="1" noChangeArrowheads="1"/>
          </p:cNvPicPr>
          <p:nvPr/>
        </p:nvPicPr>
        <p:blipFill>
          <a:blip r:embed="rId7" cstate="print"/>
          <a:srcRect/>
          <a:stretch>
            <a:fillRect/>
          </a:stretch>
        </p:blipFill>
        <p:spPr bwMode="auto">
          <a:xfrm>
            <a:off x="6400799" y="5592763"/>
            <a:ext cx="1987827" cy="1262062"/>
          </a:xfrm>
          <a:prstGeom prst="rect">
            <a:avLst/>
          </a:prstGeom>
          <a:noFill/>
          <a:ln w="9525">
            <a:noFill/>
            <a:miter lim="800000"/>
            <a:headEnd/>
            <a:tailEnd/>
          </a:ln>
        </p:spPr>
      </p:pic>
      <p:pic>
        <p:nvPicPr>
          <p:cNvPr id="24591" name="Picture 21"/>
          <p:cNvPicPr>
            <a:picLocks noChangeAspect="1" noChangeArrowheads="1"/>
          </p:cNvPicPr>
          <p:nvPr/>
        </p:nvPicPr>
        <p:blipFill>
          <a:blip r:embed="rId8" cstate="print"/>
          <a:srcRect/>
          <a:stretch>
            <a:fillRect/>
          </a:stretch>
        </p:blipFill>
        <p:spPr bwMode="auto">
          <a:xfrm>
            <a:off x="4267200" y="5638800"/>
            <a:ext cx="1984513" cy="1227138"/>
          </a:xfrm>
          <a:prstGeom prst="rect">
            <a:avLst/>
          </a:prstGeom>
          <a:noFill/>
          <a:ln w="9525">
            <a:noFill/>
            <a:miter lim="800000"/>
            <a:headEnd/>
            <a:tailEnd/>
          </a:ln>
        </p:spPr>
      </p:pic>
      <p:pic>
        <p:nvPicPr>
          <p:cNvPr id="24592" name="Picture 22"/>
          <p:cNvPicPr>
            <a:picLocks noChangeAspect="1" noChangeArrowheads="1"/>
          </p:cNvPicPr>
          <p:nvPr/>
        </p:nvPicPr>
        <p:blipFill>
          <a:blip r:embed="rId9" cstate="print"/>
          <a:srcRect/>
          <a:stretch>
            <a:fillRect/>
          </a:stretch>
        </p:blipFill>
        <p:spPr bwMode="auto">
          <a:xfrm>
            <a:off x="2057401" y="5715000"/>
            <a:ext cx="1987826" cy="1143000"/>
          </a:xfrm>
          <a:prstGeom prst="rect">
            <a:avLst/>
          </a:prstGeom>
          <a:noFill/>
          <a:ln w="9525">
            <a:noFill/>
            <a:miter lim="800000"/>
            <a:headEnd/>
            <a:tailEnd/>
          </a:ln>
        </p:spPr>
      </p:pic>
      <p:pic>
        <p:nvPicPr>
          <p:cNvPr id="24593" name="Picture 7"/>
          <p:cNvPicPr>
            <a:picLocks noChangeAspect="1" noChangeArrowheads="1"/>
          </p:cNvPicPr>
          <p:nvPr/>
        </p:nvPicPr>
        <p:blipFill>
          <a:blip r:embed="rId10" cstate="print"/>
          <a:srcRect/>
          <a:stretch>
            <a:fillRect/>
          </a:stretch>
        </p:blipFill>
        <p:spPr bwMode="auto">
          <a:xfrm>
            <a:off x="2057401" y="2027238"/>
            <a:ext cx="1987826" cy="1217773"/>
          </a:xfrm>
          <a:prstGeom prst="rect">
            <a:avLst/>
          </a:prstGeom>
          <a:noFill/>
          <a:ln w="9525">
            <a:noFill/>
            <a:miter lim="800000"/>
            <a:headEnd/>
            <a:tailEnd/>
          </a:ln>
        </p:spPr>
      </p:pic>
      <p:sp>
        <p:nvSpPr>
          <p:cNvPr id="24594" name="TextBox 1"/>
          <p:cNvSpPr txBox="1">
            <a:spLocks noChangeArrowheads="1"/>
          </p:cNvSpPr>
          <p:nvPr/>
        </p:nvSpPr>
        <p:spPr bwMode="auto">
          <a:xfrm>
            <a:off x="437322" y="914400"/>
            <a:ext cx="1600200" cy="476250"/>
          </a:xfrm>
          <a:prstGeom prst="rect">
            <a:avLst/>
          </a:prstGeom>
          <a:solidFill>
            <a:schemeClr val="bg1"/>
          </a:solidFill>
          <a:ln w="9525">
            <a:noFill/>
            <a:miter lim="800000"/>
            <a:headEnd/>
            <a:tailEnd/>
          </a:ln>
        </p:spPr>
        <p:txBody>
          <a:bodyPr/>
          <a:lstStyle/>
          <a:p>
            <a:r>
              <a:rPr lang="en-US" altLang="zh-CN" sz="1100" dirty="0">
                <a:latin typeface="Verdana" pitchFamily="34" charset="0"/>
              </a:rPr>
              <a:t>Brand new</a:t>
            </a:r>
          </a:p>
          <a:p>
            <a:r>
              <a:rPr lang="en-US" altLang="zh-CN" sz="1100" dirty="0" smtClean="0">
                <a:latin typeface="Verdana" pitchFamily="34" charset="0"/>
              </a:rPr>
              <a:t>TE1PAV001</a:t>
            </a:r>
          </a:p>
          <a:p>
            <a:r>
              <a:rPr lang="en-US" altLang="zh-CN" sz="1100" dirty="0" smtClean="0">
                <a:latin typeface="Verdana" pitchFamily="34" charset="0"/>
              </a:rPr>
              <a:t>(3 similar cavities)</a:t>
            </a:r>
            <a:endParaRPr lang="en-US" altLang="zh-CN" sz="1100" dirty="0">
              <a:latin typeface="Verdana" pitchFamily="34" charset="0"/>
            </a:endParaRPr>
          </a:p>
        </p:txBody>
      </p:sp>
      <p:pic>
        <p:nvPicPr>
          <p:cNvPr id="24595" name="Picture 30"/>
          <p:cNvPicPr>
            <a:picLocks noChangeAspect="1" noChangeArrowheads="1"/>
          </p:cNvPicPr>
          <p:nvPr/>
        </p:nvPicPr>
        <p:blipFill>
          <a:blip r:embed="rId11" cstate="print"/>
          <a:srcRect/>
          <a:stretch>
            <a:fillRect/>
          </a:stretch>
        </p:blipFill>
        <p:spPr bwMode="auto">
          <a:xfrm>
            <a:off x="2057400" y="685800"/>
            <a:ext cx="1987550" cy="1374775"/>
          </a:xfrm>
          <a:prstGeom prst="rect">
            <a:avLst/>
          </a:prstGeom>
          <a:noFill/>
          <a:ln w="9525">
            <a:noFill/>
            <a:miter lim="800000"/>
            <a:headEnd/>
            <a:tailEnd/>
          </a:ln>
        </p:spPr>
      </p:pic>
      <p:pic>
        <p:nvPicPr>
          <p:cNvPr id="24596" name="Picture 31"/>
          <p:cNvPicPr>
            <a:picLocks noChangeAspect="1" noChangeArrowheads="1"/>
          </p:cNvPicPr>
          <p:nvPr/>
        </p:nvPicPr>
        <p:blipFill>
          <a:blip r:embed="rId12" cstate="print"/>
          <a:srcRect/>
          <a:stretch>
            <a:fillRect/>
          </a:stretch>
        </p:blipFill>
        <p:spPr bwMode="auto">
          <a:xfrm>
            <a:off x="4267200" y="671513"/>
            <a:ext cx="1987550" cy="1376362"/>
          </a:xfrm>
          <a:prstGeom prst="rect">
            <a:avLst/>
          </a:prstGeom>
          <a:noFill/>
          <a:ln w="9525">
            <a:noFill/>
            <a:miter lim="800000"/>
            <a:headEnd/>
            <a:tailEnd/>
          </a:ln>
        </p:spPr>
      </p:pic>
      <p:pic>
        <p:nvPicPr>
          <p:cNvPr id="24597" name="Picture 32"/>
          <p:cNvPicPr>
            <a:picLocks noChangeAspect="1" noChangeArrowheads="1"/>
          </p:cNvPicPr>
          <p:nvPr/>
        </p:nvPicPr>
        <p:blipFill>
          <a:blip r:embed="rId13" cstate="print"/>
          <a:srcRect/>
          <a:stretch>
            <a:fillRect/>
          </a:stretch>
        </p:blipFill>
        <p:spPr bwMode="auto">
          <a:xfrm>
            <a:off x="6400800" y="674688"/>
            <a:ext cx="1987826" cy="1382712"/>
          </a:xfrm>
          <a:prstGeom prst="rect">
            <a:avLst/>
          </a:prstGeom>
          <a:noFill/>
          <a:ln w="9525">
            <a:noFill/>
            <a:miter lim="800000"/>
            <a:headEnd/>
            <a:tailEnd/>
          </a:ln>
        </p:spPr>
      </p:pic>
      <p:sp>
        <p:nvSpPr>
          <p:cNvPr id="24598" name="TextBox 1"/>
          <p:cNvSpPr txBox="1">
            <a:spLocks noChangeArrowheads="1"/>
          </p:cNvSpPr>
          <p:nvPr/>
        </p:nvSpPr>
        <p:spPr bwMode="auto">
          <a:xfrm>
            <a:off x="454577" y="3362739"/>
            <a:ext cx="1447800" cy="473075"/>
          </a:xfrm>
          <a:prstGeom prst="rect">
            <a:avLst/>
          </a:prstGeom>
          <a:solidFill>
            <a:srgbClr val="FFFFFF"/>
          </a:solidFill>
          <a:ln w="9525">
            <a:noFill/>
            <a:miter lim="800000"/>
            <a:headEnd/>
            <a:tailEnd/>
          </a:ln>
        </p:spPr>
        <p:txBody>
          <a:bodyPr/>
          <a:lstStyle/>
          <a:p>
            <a:r>
              <a:rPr lang="en-US" altLang="zh-CN" sz="1100" dirty="0">
                <a:latin typeface="Verdana" pitchFamily="34" charset="0"/>
              </a:rPr>
              <a:t>PKU single crystal </a:t>
            </a:r>
            <a:r>
              <a:rPr lang="en-US" altLang="zh-CN" sz="1100" dirty="0" err="1">
                <a:latin typeface="Verdana" pitchFamily="34" charset="0"/>
              </a:rPr>
              <a:t>BCP‘d</a:t>
            </a:r>
            <a:r>
              <a:rPr lang="en-US" altLang="zh-CN" sz="1100" dirty="0">
                <a:latin typeface="Verdana" pitchFamily="34" charset="0"/>
              </a:rPr>
              <a:t> cavity</a:t>
            </a:r>
          </a:p>
        </p:txBody>
      </p:sp>
      <p:pic>
        <p:nvPicPr>
          <p:cNvPr id="24599" name="Picture 34"/>
          <p:cNvPicPr>
            <a:picLocks noChangeAspect="1" noChangeArrowheads="1"/>
          </p:cNvPicPr>
          <p:nvPr/>
        </p:nvPicPr>
        <p:blipFill>
          <a:blip r:embed="rId14" cstate="print"/>
          <a:srcRect/>
          <a:stretch>
            <a:fillRect/>
          </a:stretch>
        </p:blipFill>
        <p:spPr bwMode="auto">
          <a:xfrm>
            <a:off x="2057400" y="3220278"/>
            <a:ext cx="1987826" cy="1324735"/>
          </a:xfrm>
          <a:prstGeom prst="rect">
            <a:avLst/>
          </a:prstGeom>
          <a:noFill/>
          <a:ln w="9525">
            <a:noFill/>
            <a:miter lim="800000"/>
            <a:headEnd/>
            <a:tailEnd/>
          </a:ln>
        </p:spPr>
      </p:pic>
      <p:pic>
        <p:nvPicPr>
          <p:cNvPr id="24600" name="Picture 35"/>
          <p:cNvPicPr>
            <a:picLocks noChangeAspect="1" noChangeArrowheads="1"/>
          </p:cNvPicPr>
          <p:nvPr/>
        </p:nvPicPr>
        <p:blipFill>
          <a:blip r:embed="rId15" cstate="print"/>
          <a:srcRect/>
          <a:stretch>
            <a:fillRect/>
          </a:stretch>
        </p:blipFill>
        <p:spPr bwMode="auto">
          <a:xfrm>
            <a:off x="4263888" y="3206750"/>
            <a:ext cx="1987826" cy="1287463"/>
          </a:xfrm>
          <a:prstGeom prst="rect">
            <a:avLst/>
          </a:prstGeom>
          <a:noFill/>
          <a:ln w="9525">
            <a:noFill/>
            <a:miter lim="800000"/>
            <a:headEnd/>
            <a:tailEnd/>
          </a:ln>
        </p:spPr>
      </p:pic>
      <p:pic>
        <p:nvPicPr>
          <p:cNvPr id="24601" name="Picture 36"/>
          <p:cNvPicPr>
            <a:picLocks noChangeAspect="1" noChangeArrowheads="1"/>
          </p:cNvPicPr>
          <p:nvPr/>
        </p:nvPicPr>
        <p:blipFill>
          <a:blip r:embed="rId16" cstate="print"/>
          <a:srcRect/>
          <a:stretch>
            <a:fillRect/>
          </a:stretch>
        </p:blipFill>
        <p:spPr bwMode="auto">
          <a:xfrm>
            <a:off x="6400800" y="3192463"/>
            <a:ext cx="1987550" cy="1211262"/>
          </a:xfrm>
          <a:prstGeom prst="rect">
            <a:avLst/>
          </a:prstGeom>
          <a:noFill/>
          <a:ln w="9525">
            <a:noFill/>
            <a:miter lim="800000"/>
            <a:headEnd/>
            <a:tailEnd/>
          </a:ln>
        </p:spPr>
      </p:pic>
      <p:sp>
        <p:nvSpPr>
          <p:cNvPr id="24602" name="Slide Number Placeholder 25"/>
          <p:cNvSpPr>
            <a:spLocks noGrp="1"/>
          </p:cNvSpPr>
          <p:nvPr>
            <p:ph type="sldNum" sz="quarter" idx="12"/>
          </p:nvPr>
        </p:nvSpPr>
        <p:spPr>
          <a:noFill/>
        </p:spPr>
        <p:txBody>
          <a:bodyPr/>
          <a:lstStyle/>
          <a:p>
            <a:fld id="{996E9133-EE96-4146-9886-22FFEDE9798B}" type="slidenum">
              <a:rPr lang="en-US" altLang="zh-CN" smtClean="0"/>
              <a:pPr/>
              <a:t>16</a:t>
            </a:fld>
            <a:endParaRPr lang="en-US" altLang="zh-CN" smtClean="0"/>
          </a:p>
        </p:txBody>
      </p:sp>
      <p:sp>
        <p:nvSpPr>
          <p:cNvPr id="28"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29208" y="30163"/>
            <a:ext cx="4412629" cy="392112"/>
          </a:xfrm>
        </p:spPr>
        <p:txBody>
          <a:bodyPr/>
          <a:lstStyle/>
          <a:p>
            <a:pPr algn="l"/>
            <a:r>
              <a:rPr lang="en-US" altLang="zh-CN" sz="2400" dirty="0" smtClean="0"/>
              <a:t>Cavity surface roughness</a:t>
            </a:r>
          </a:p>
        </p:txBody>
      </p:sp>
      <p:sp>
        <p:nvSpPr>
          <p:cNvPr id="25603" name="TextBox 9"/>
          <p:cNvSpPr txBox="1">
            <a:spLocks noChangeArrowheads="1"/>
          </p:cNvSpPr>
          <p:nvPr/>
        </p:nvSpPr>
        <p:spPr bwMode="auto">
          <a:xfrm>
            <a:off x="2514600" y="457200"/>
            <a:ext cx="1227138" cy="260350"/>
          </a:xfrm>
          <a:prstGeom prst="rect">
            <a:avLst/>
          </a:prstGeom>
          <a:noFill/>
          <a:ln w="9525">
            <a:noFill/>
            <a:miter lim="800000"/>
            <a:headEnd/>
            <a:tailEnd/>
          </a:ln>
        </p:spPr>
        <p:txBody>
          <a:bodyPr>
            <a:spAutoFit/>
          </a:bodyPr>
          <a:lstStyle/>
          <a:p>
            <a:r>
              <a:rPr lang="en-US" altLang="zh-CN" sz="1100"/>
              <a:t>Welding seam</a:t>
            </a:r>
          </a:p>
        </p:txBody>
      </p:sp>
      <p:sp>
        <p:nvSpPr>
          <p:cNvPr id="25604" name="TextBox 10"/>
          <p:cNvSpPr txBox="1">
            <a:spLocks noChangeArrowheads="1"/>
          </p:cNvSpPr>
          <p:nvPr/>
        </p:nvSpPr>
        <p:spPr bwMode="auto">
          <a:xfrm>
            <a:off x="4800600" y="457200"/>
            <a:ext cx="631825" cy="260350"/>
          </a:xfrm>
          <a:prstGeom prst="rect">
            <a:avLst/>
          </a:prstGeom>
          <a:noFill/>
          <a:ln w="9525">
            <a:noFill/>
            <a:miter lim="800000"/>
            <a:headEnd/>
            <a:tailEnd/>
          </a:ln>
        </p:spPr>
        <p:txBody>
          <a:bodyPr>
            <a:spAutoFit/>
          </a:bodyPr>
          <a:lstStyle/>
          <a:p>
            <a:r>
              <a:rPr lang="en-US" altLang="zh-CN" sz="1100"/>
              <a:t>HAZ</a:t>
            </a:r>
          </a:p>
        </p:txBody>
      </p:sp>
      <p:sp>
        <p:nvSpPr>
          <p:cNvPr id="25605" name="TextBox 11"/>
          <p:cNvSpPr txBox="1">
            <a:spLocks noChangeArrowheads="1"/>
          </p:cNvSpPr>
          <p:nvPr/>
        </p:nvSpPr>
        <p:spPr bwMode="auto">
          <a:xfrm>
            <a:off x="6553200" y="457200"/>
            <a:ext cx="1241425" cy="260350"/>
          </a:xfrm>
          <a:prstGeom prst="rect">
            <a:avLst/>
          </a:prstGeom>
          <a:noFill/>
          <a:ln w="9525">
            <a:noFill/>
            <a:miter lim="800000"/>
            <a:headEnd/>
            <a:tailEnd/>
          </a:ln>
        </p:spPr>
        <p:txBody>
          <a:bodyPr>
            <a:spAutoFit/>
          </a:bodyPr>
          <a:lstStyle/>
          <a:p>
            <a:r>
              <a:rPr lang="en-US" altLang="zh-CN" sz="1100" dirty="0" smtClean="0"/>
              <a:t>Normal area</a:t>
            </a:r>
            <a:endParaRPr lang="en-US" altLang="zh-CN" sz="1100" dirty="0"/>
          </a:p>
        </p:txBody>
      </p:sp>
      <p:sp>
        <p:nvSpPr>
          <p:cNvPr id="25606" name="TextBox 1"/>
          <p:cNvSpPr txBox="1">
            <a:spLocks noChangeArrowheads="1"/>
          </p:cNvSpPr>
          <p:nvPr/>
        </p:nvSpPr>
        <p:spPr bwMode="auto">
          <a:xfrm>
            <a:off x="457200" y="838200"/>
            <a:ext cx="1155700" cy="473075"/>
          </a:xfrm>
          <a:prstGeom prst="rect">
            <a:avLst/>
          </a:prstGeom>
          <a:solidFill>
            <a:srgbClr val="FFFFFF"/>
          </a:solidFill>
          <a:ln w="9525">
            <a:noFill/>
            <a:miter lim="800000"/>
            <a:headEnd/>
            <a:tailEnd/>
          </a:ln>
        </p:spPr>
        <p:txBody>
          <a:bodyPr/>
          <a:lstStyle/>
          <a:p>
            <a:r>
              <a:rPr lang="en-US" altLang="zh-CN" sz="1100" dirty="0" err="1">
                <a:latin typeface="Verdana" pitchFamily="34" charset="0"/>
              </a:rPr>
              <a:t>EP'd</a:t>
            </a:r>
            <a:r>
              <a:rPr lang="en-US" altLang="zh-CN" sz="1100" dirty="0">
                <a:latin typeface="Verdana" pitchFamily="34" charset="0"/>
              </a:rPr>
              <a:t> 120</a:t>
            </a:r>
            <a:r>
              <a:rPr lang="en-US" altLang="zh-CN" sz="1100" dirty="0">
                <a:cs typeface="Arial" charset="0"/>
              </a:rPr>
              <a:t>µm</a:t>
            </a:r>
            <a:endParaRPr lang="en-US" altLang="zh-CN" sz="1100" dirty="0">
              <a:latin typeface="Verdana" pitchFamily="34" charset="0"/>
            </a:endParaRPr>
          </a:p>
          <a:p>
            <a:r>
              <a:rPr lang="en-US" altLang="zh-CN" sz="1100" dirty="0" smtClean="0">
                <a:latin typeface="Verdana" pitchFamily="34" charset="0"/>
              </a:rPr>
              <a:t>TE1ACC003</a:t>
            </a:r>
          </a:p>
          <a:p>
            <a:r>
              <a:rPr lang="en-US" altLang="zh-CN" sz="1100" dirty="0" smtClean="0">
                <a:latin typeface="Verdana" pitchFamily="34" charset="0"/>
              </a:rPr>
              <a:t>(8 similar)</a:t>
            </a:r>
            <a:endParaRPr lang="en-US" altLang="zh-CN" sz="1100" dirty="0">
              <a:latin typeface="Verdana" pitchFamily="34" charset="0"/>
            </a:endParaRPr>
          </a:p>
        </p:txBody>
      </p:sp>
      <p:sp>
        <p:nvSpPr>
          <p:cNvPr id="25607" name="TextBox 1"/>
          <p:cNvSpPr txBox="1">
            <a:spLocks noChangeArrowheads="1"/>
          </p:cNvSpPr>
          <p:nvPr/>
        </p:nvSpPr>
        <p:spPr bwMode="auto">
          <a:xfrm>
            <a:off x="457200" y="2286000"/>
            <a:ext cx="1135063" cy="474663"/>
          </a:xfrm>
          <a:prstGeom prst="rect">
            <a:avLst/>
          </a:prstGeom>
          <a:solidFill>
            <a:srgbClr val="FFFFFF"/>
          </a:solidFill>
          <a:ln w="9525">
            <a:noFill/>
            <a:miter lim="800000"/>
            <a:headEnd/>
            <a:tailEnd/>
          </a:ln>
        </p:spPr>
        <p:txBody>
          <a:bodyPr/>
          <a:lstStyle/>
          <a:p>
            <a:r>
              <a:rPr lang="en-US" altLang="zh-CN" sz="1100" dirty="0" err="1">
                <a:latin typeface="Verdana" pitchFamily="34" charset="0"/>
              </a:rPr>
              <a:t>EP'd</a:t>
            </a:r>
            <a:r>
              <a:rPr lang="en-US" altLang="zh-CN" sz="1100" dirty="0">
                <a:latin typeface="Verdana" pitchFamily="34" charset="0"/>
              </a:rPr>
              <a:t> 150</a:t>
            </a:r>
            <a:r>
              <a:rPr lang="en-US" altLang="zh-CN" sz="1100" dirty="0">
                <a:cs typeface="Arial" charset="0"/>
              </a:rPr>
              <a:t>µm</a:t>
            </a:r>
            <a:endParaRPr lang="en-US" altLang="zh-CN" sz="1100" dirty="0">
              <a:latin typeface="Verdana" pitchFamily="34" charset="0"/>
            </a:endParaRPr>
          </a:p>
          <a:p>
            <a:r>
              <a:rPr lang="en-US" altLang="zh-CN" sz="1100" dirty="0" smtClean="0">
                <a:latin typeface="Verdana" pitchFamily="34" charset="0"/>
              </a:rPr>
              <a:t>TB9ACC017</a:t>
            </a:r>
          </a:p>
          <a:p>
            <a:endParaRPr lang="en-US" altLang="zh-CN" sz="1100" dirty="0">
              <a:latin typeface="Verdana" pitchFamily="34" charset="0"/>
            </a:endParaRPr>
          </a:p>
        </p:txBody>
      </p:sp>
      <p:sp>
        <p:nvSpPr>
          <p:cNvPr id="25608" name="TextBox 1"/>
          <p:cNvSpPr txBox="1">
            <a:spLocks noChangeArrowheads="1"/>
          </p:cNvSpPr>
          <p:nvPr/>
        </p:nvSpPr>
        <p:spPr bwMode="auto">
          <a:xfrm>
            <a:off x="457200" y="3810000"/>
            <a:ext cx="1163638" cy="695325"/>
          </a:xfrm>
          <a:prstGeom prst="rect">
            <a:avLst/>
          </a:prstGeom>
          <a:solidFill>
            <a:srgbClr val="FFFFFF"/>
          </a:solidFill>
          <a:ln w="9525">
            <a:noFill/>
            <a:miter lim="800000"/>
            <a:headEnd/>
            <a:tailEnd/>
          </a:ln>
        </p:spPr>
        <p:txBody>
          <a:bodyPr/>
          <a:lstStyle/>
          <a:p>
            <a:r>
              <a:rPr lang="en-US" altLang="zh-CN" sz="1100" dirty="0">
                <a:latin typeface="Verdana" pitchFamily="34" charset="0"/>
              </a:rPr>
              <a:t>Tumbling </a:t>
            </a:r>
          </a:p>
          <a:p>
            <a:r>
              <a:rPr lang="en-US" altLang="zh-CN" sz="1100" dirty="0">
                <a:latin typeface="Verdana" pitchFamily="34" charset="0"/>
              </a:rPr>
              <a:t>100-120</a:t>
            </a:r>
            <a:r>
              <a:rPr lang="en-US" altLang="zh-CN" sz="1100" dirty="0">
                <a:cs typeface="Arial" charset="0"/>
              </a:rPr>
              <a:t>µm</a:t>
            </a:r>
            <a:endParaRPr lang="en-US" altLang="zh-CN" sz="1100" dirty="0">
              <a:latin typeface="Verdana" pitchFamily="34" charset="0"/>
            </a:endParaRPr>
          </a:p>
          <a:p>
            <a:r>
              <a:rPr lang="en-US" altLang="zh-CN" sz="1100" dirty="0" smtClean="0">
                <a:latin typeface="Verdana" pitchFamily="34" charset="0"/>
              </a:rPr>
              <a:t>TE1ACC004</a:t>
            </a:r>
          </a:p>
          <a:p>
            <a:r>
              <a:rPr lang="en-US" altLang="zh-CN" sz="1100" dirty="0" smtClean="0">
                <a:latin typeface="Verdana" pitchFamily="34" charset="0"/>
              </a:rPr>
              <a:t>(4 similar)</a:t>
            </a:r>
            <a:endParaRPr lang="en-US" altLang="zh-CN" sz="1100" dirty="0">
              <a:latin typeface="Verdana" pitchFamily="34" charset="0"/>
            </a:endParaRPr>
          </a:p>
        </p:txBody>
      </p:sp>
      <p:pic>
        <p:nvPicPr>
          <p:cNvPr id="25609" name="Picture 23"/>
          <p:cNvPicPr>
            <a:picLocks noChangeAspect="1" noChangeArrowheads="1"/>
          </p:cNvPicPr>
          <p:nvPr/>
        </p:nvPicPr>
        <p:blipFill>
          <a:blip r:embed="rId2" cstate="print"/>
          <a:srcRect/>
          <a:stretch>
            <a:fillRect/>
          </a:stretch>
        </p:blipFill>
        <p:spPr bwMode="auto">
          <a:xfrm>
            <a:off x="1905000" y="762000"/>
            <a:ext cx="2066925" cy="1371600"/>
          </a:xfrm>
          <a:prstGeom prst="rect">
            <a:avLst/>
          </a:prstGeom>
          <a:noFill/>
          <a:ln w="9525">
            <a:noFill/>
            <a:miter lim="800000"/>
            <a:headEnd/>
            <a:tailEnd/>
          </a:ln>
        </p:spPr>
      </p:pic>
      <p:pic>
        <p:nvPicPr>
          <p:cNvPr id="25610" name="Picture 24"/>
          <p:cNvPicPr>
            <a:picLocks noChangeAspect="1" noChangeArrowheads="1"/>
          </p:cNvPicPr>
          <p:nvPr/>
        </p:nvPicPr>
        <p:blipFill>
          <a:blip r:embed="rId3" cstate="print"/>
          <a:srcRect/>
          <a:stretch>
            <a:fillRect/>
          </a:stretch>
        </p:blipFill>
        <p:spPr bwMode="auto">
          <a:xfrm>
            <a:off x="4052888" y="762000"/>
            <a:ext cx="2109787" cy="1371600"/>
          </a:xfrm>
          <a:prstGeom prst="rect">
            <a:avLst/>
          </a:prstGeom>
          <a:noFill/>
          <a:ln w="9525">
            <a:noFill/>
            <a:miter lim="800000"/>
            <a:headEnd/>
            <a:tailEnd/>
          </a:ln>
        </p:spPr>
      </p:pic>
      <p:pic>
        <p:nvPicPr>
          <p:cNvPr id="25611" name="Picture 25"/>
          <p:cNvPicPr>
            <a:picLocks noChangeAspect="1" noChangeArrowheads="1"/>
          </p:cNvPicPr>
          <p:nvPr/>
        </p:nvPicPr>
        <p:blipFill>
          <a:blip r:embed="rId4" cstate="print"/>
          <a:srcRect/>
          <a:stretch>
            <a:fillRect/>
          </a:stretch>
        </p:blipFill>
        <p:spPr bwMode="auto">
          <a:xfrm>
            <a:off x="6253163" y="757238"/>
            <a:ext cx="2138362" cy="1362075"/>
          </a:xfrm>
          <a:prstGeom prst="rect">
            <a:avLst/>
          </a:prstGeom>
          <a:noFill/>
          <a:ln w="9525">
            <a:noFill/>
            <a:miter lim="800000"/>
            <a:headEnd/>
            <a:tailEnd/>
          </a:ln>
        </p:spPr>
      </p:pic>
      <p:pic>
        <p:nvPicPr>
          <p:cNvPr id="25612" name="Picture 26"/>
          <p:cNvPicPr>
            <a:picLocks noChangeAspect="1" noChangeArrowheads="1"/>
          </p:cNvPicPr>
          <p:nvPr/>
        </p:nvPicPr>
        <p:blipFill>
          <a:blip r:embed="rId5" cstate="print"/>
          <a:srcRect/>
          <a:stretch>
            <a:fillRect/>
          </a:stretch>
        </p:blipFill>
        <p:spPr bwMode="auto">
          <a:xfrm>
            <a:off x="1904999" y="2120347"/>
            <a:ext cx="2066925" cy="1387475"/>
          </a:xfrm>
          <a:prstGeom prst="rect">
            <a:avLst/>
          </a:prstGeom>
          <a:noFill/>
          <a:ln w="9525">
            <a:noFill/>
            <a:miter lim="800000"/>
            <a:headEnd/>
            <a:tailEnd/>
          </a:ln>
        </p:spPr>
      </p:pic>
      <p:pic>
        <p:nvPicPr>
          <p:cNvPr id="25613" name="Picture 27"/>
          <p:cNvPicPr>
            <a:picLocks noChangeAspect="1" noChangeArrowheads="1"/>
          </p:cNvPicPr>
          <p:nvPr/>
        </p:nvPicPr>
        <p:blipFill>
          <a:blip r:embed="rId6" cstate="print"/>
          <a:srcRect/>
          <a:stretch>
            <a:fillRect/>
          </a:stretch>
        </p:blipFill>
        <p:spPr bwMode="auto">
          <a:xfrm>
            <a:off x="4054475" y="2128838"/>
            <a:ext cx="2108200" cy="1390650"/>
          </a:xfrm>
          <a:prstGeom prst="rect">
            <a:avLst/>
          </a:prstGeom>
          <a:noFill/>
          <a:ln w="9525">
            <a:noFill/>
            <a:miter lim="800000"/>
            <a:headEnd/>
            <a:tailEnd/>
          </a:ln>
        </p:spPr>
      </p:pic>
      <p:pic>
        <p:nvPicPr>
          <p:cNvPr id="25614" name="Picture 28"/>
          <p:cNvPicPr>
            <a:picLocks noChangeAspect="1" noChangeArrowheads="1"/>
          </p:cNvPicPr>
          <p:nvPr/>
        </p:nvPicPr>
        <p:blipFill>
          <a:blip r:embed="rId7" cstate="print"/>
          <a:srcRect/>
          <a:stretch>
            <a:fillRect/>
          </a:stretch>
        </p:blipFill>
        <p:spPr bwMode="auto">
          <a:xfrm>
            <a:off x="6253162" y="2084733"/>
            <a:ext cx="2139950" cy="1371600"/>
          </a:xfrm>
          <a:prstGeom prst="rect">
            <a:avLst/>
          </a:prstGeom>
          <a:noFill/>
          <a:ln w="9525">
            <a:noFill/>
            <a:miter lim="800000"/>
            <a:headEnd/>
            <a:tailEnd/>
          </a:ln>
        </p:spPr>
      </p:pic>
      <p:pic>
        <p:nvPicPr>
          <p:cNvPr id="25615" name="Picture 29"/>
          <p:cNvPicPr>
            <a:picLocks noChangeAspect="1" noChangeArrowheads="1"/>
          </p:cNvPicPr>
          <p:nvPr/>
        </p:nvPicPr>
        <p:blipFill>
          <a:blip r:embed="rId8" cstate="print"/>
          <a:srcRect/>
          <a:stretch>
            <a:fillRect/>
          </a:stretch>
        </p:blipFill>
        <p:spPr bwMode="auto">
          <a:xfrm>
            <a:off x="1905000" y="3475383"/>
            <a:ext cx="2066925" cy="1387475"/>
          </a:xfrm>
          <a:prstGeom prst="rect">
            <a:avLst/>
          </a:prstGeom>
          <a:noFill/>
          <a:ln w="9525">
            <a:noFill/>
            <a:miter lim="800000"/>
            <a:headEnd/>
            <a:tailEnd/>
          </a:ln>
        </p:spPr>
      </p:pic>
      <p:pic>
        <p:nvPicPr>
          <p:cNvPr id="25616" name="Picture 30"/>
          <p:cNvPicPr>
            <a:picLocks noChangeAspect="1" noChangeArrowheads="1"/>
          </p:cNvPicPr>
          <p:nvPr/>
        </p:nvPicPr>
        <p:blipFill>
          <a:blip r:embed="rId9" cstate="print"/>
          <a:srcRect/>
          <a:stretch>
            <a:fillRect/>
          </a:stretch>
        </p:blipFill>
        <p:spPr bwMode="auto">
          <a:xfrm>
            <a:off x="4052888" y="3484908"/>
            <a:ext cx="2109787" cy="1406525"/>
          </a:xfrm>
          <a:prstGeom prst="rect">
            <a:avLst/>
          </a:prstGeom>
          <a:noFill/>
          <a:ln w="9525">
            <a:noFill/>
            <a:miter lim="800000"/>
            <a:headEnd/>
            <a:tailEnd/>
          </a:ln>
        </p:spPr>
      </p:pic>
      <p:pic>
        <p:nvPicPr>
          <p:cNvPr id="25617" name="Picture 31"/>
          <p:cNvPicPr>
            <a:picLocks noChangeAspect="1" noChangeArrowheads="1"/>
          </p:cNvPicPr>
          <p:nvPr/>
        </p:nvPicPr>
        <p:blipFill>
          <a:blip r:embed="rId10" cstate="print"/>
          <a:srcRect/>
          <a:stretch>
            <a:fillRect/>
          </a:stretch>
        </p:blipFill>
        <p:spPr bwMode="auto">
          <a:xfrm>
            <a:off x="6253163" y="3421752"/>
            <a:ext cx="2138362" cy="1419225"/>
          </a:xfrm>
          <a:prstGeom prst="rect">
            <a:avLst/>
          </a:prstGeom>
          <a:noFill/>
          <a:ln w="9525">
            <a:noFill/>
            <a:miter lim="800000"/>
            <a:headEnd/>
            <a:tailEnd/>
          </a:ln>
        </p:spPr>
      </p:pic>
      <p:sp>
        <p:nvSpPr>
          <p:cNvPr id="25618" name="TextBox 1"/>
          <p:cNvSpPr txBox="1">
            <a:spLocks noChangeArrowheads="1"/>
          </p:cNvSpPr>
          <p:nvPr/>
        </p:nvSpPr>
        <p:spPr bwMode="auto">
          <a:xfrm>
            <a:off x="457200" y="5105400"/>
            <a:ext cx="1447800" cy="473075"/>
          </a:xfrm>
          <a:prstGeom prst="rect">
            <a:avLst/>
          </a:prstGeom>
          <a:solidFill>
            <a:srgbClr val="FFFFFF"/>
          </a:solidFill>
          <a:ln w="9525">
            <a:noFill/>
            <a:miter lim="800000"/>
            <a:headEnd/>
            <a:tailEnd/>
          </a:ln>
        </p:spPr>
        <p:txBody>
          <a:bodyPr/>
          <a:lstStyle/>
          <a:p>
            <a:r>
              <a:rPr lang="en-US" altLang="zh-CN" sz="1100">
                <a:latin typeface="Verdana" pitchFamily="34" charset="0"/>
              </a:rPr>
              <a:t>PKU Large grain BCP‘d cavity</a:t>
            </a:r>
          </a:p>
        </p:txBody>
      </p:sp>
      <p:pic>
        <p:nvPicPr>
          <p:cNvPr id="25619" name="Picture 30"/>
          <p:cNvPicPr>
            <a:picLocks noChangeAspect="1" noChangeArrowheads="1"/>
          </p:cNvPicPr>
          <p:nvPr/>
        </p:nvPicPr>
        <p:blipFill>
          <a:blip r:embed="rId11" cstate="print"/>
          <a:srcRect/>
          <a:stretch>
            <a:fillRect/>
          </a:stretch>
        </p:blipFill>
        <p:spPr bwMode="auto">
          <a:xfrm>
            <a:off x="1905000" y="4846569"/>
            <a:ext cx="2066925" cy="1371600"/>
          </a:xfrm>
          <a:prstGeom prst="rect">
            <a:avLst/>
          </a:prstGeom>
          <a:noFill/>
          <a:ln w="9525">
            <a:noFill/>
            <a:miter lim="800000"/>
            <a:headEnd/>
            <a:tailEnd/>
          </a:ln>
        </p:spPr>
      </p:pic>
      <p:pic>
        <p:nvPicPr>
          <p:cNvPr id="25620" name="Picture 31"/>
          <p:cNvPicPr>
            <a:picLocks noChangeAspect="1" noChangeArrowheads="1"/>
          </p:cNvPicPr>
          <p:nvPr/>
        </p:nvPicPr>
        <p:blipFill>
          <a:blip r:embed="rId12" cstate="print"/>
          <a:srcRect/>
          <a:stretch>
            <a:fillRect/>
          </a:stretch>
        </p:blipFill>
        <p:spPr bwMode="auto">
          <a:xfrm>
            <a:off x="6253163" y="4831038"/>
            <a:ext cx="2138362" cy="1380919"/>
          </a:xfrm>
          <a:prstGeom prst="rect">
            <a:avLst/>
          </a:prstGeom>
          <a:noFill/>
          <a:ln w="9525">
            <a:noFill/>
            <a:miter lim="800000"/>
            <a:headEnd/>
            <a:tailEnd/>
          </a:ln>
        </p:spPr>
      </p:pic>
      <p:pic>
        <p:nvPicPr>
          <p:cNvPr id="25621" name="Picture 32"/>
          <p:cNvPicPr>
            <a:picLocks noChangeAspect="1" noChangeArrowheads="1"/>
          </p:cNvPicPr>
          <p:nvPr/>
        </p:nvPicPr>
        <p:blipFill>
          <a:blip r:embed="rId13" cstate="print"/>
          <a:srcRect/>
          <a:stretch>
            <a:fillRect/>
          </a:stretch>
        </p:blipFill>
        <p:spPr bwMode="auto">
          <a:xfrm>
            <a:off x="4052888" y="4869968"/>
            <a:ext cx="2109788" cy="1338262"/>
          </a:xfrm>
          <a:prstGeom prst="rect">
            <a:avLst/>
          </a:prstGeom>
          <a:noFill/>
          <a:ln w="9525">
            <a:noFill/>
            <a:miter lim="800000"/>
            <a:headEnd/>
            <a:tailEnd/>
          </a:ln>
        </p:spPr>
      </p:pic>
      <p:sp>
        <p:nvSpPr>
          <p:cNvPr id="25622" name="Slide Number Placeholder 21"/>
          <p:cNvSpPr>
            <a:spLocks noGrp="1"/>
          </p:cNvSpPr>
          <p:nvPr>
            <p:ph type="sldNum" sz="quarter" idx="12"/>
          </p:nvPr>
        </p:nvSpPr>
        <p:spPr>
          <a:noFill/>
        </p:spPr>
        <p:txBody>
          <a:bodyPr/>
          <a:lstStyle/>
          <a:p>
            <a:fld id="{0B7FF294-C51E-46FA-A870-4DBF955F84D4}" type="slidenum">
              <a:rPr lang="en-US" altLang="zh-CN" smtClean="0"/>
              <a:pPr/>
              <a:t>17</a:t>
            </a:fld>
            <a:endParaRPr lang="en-US" altLang="zh-CN" smtClean="0"/>
          </a:p>
        </p:txBody>
      </p:sp>
      <p:sp>
        <p:nvSpPr>
          <p:cNvPr id="24"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nvGraphicFramePr>
        <p:xfrm>
          <a:off x="725557" y="657639"/>
          <a:ext cx="7474225" cy="5097118"/>
        </p:xfrm>
        <a:graphic>
          <a:graphicData uri="http://schemas.openxmlformats.org/drawingml/2006/chart">
            <c:chart xmlns:c="http://schemas.openxmlformats.org/drawingml/2006/chart" xmlns:r="http://schemas.openxmlformats.org/officeDocument/2006/relationships" r:id="rId2"/>
          </a:graphicData>
        </a:graphic>
      </p:graphicFrame>
      <p:sp>
        <p:nvSpPr>
          <p:cNvPr id="26626" name="Title 1"/>
          <p:cNvSpPr>
            <a:spLocks noGrp="1"/>
          </p:cNvSpPr>
          <p:nvPr>
            <p:ph type="title"/>
          </p:nvPr>
        </p:nvSpPr>
        <p:spPr>
          <a:xfrm>
            <a:off x="23813" y="0"/>
            <a:ext cx="4037012" cy="533400"/>
          </a:xfrm>
        </p:spPr>
        <p:txBody>
          <a:bodyPr/>
          <a:lstStyle/>
          <a:p>
            <a:r>
              <a:rPr lang="en-US" altLang="zh-CN" sz="2000" smtClean="0"/>
              <a:t>Surface roughness vs. Gradient</a:t>
            </a:r>
          </a:p>
        </p:txBody>
      </p:sp>
      <p:sp>
        <p:nvSpPr>
          <p:cNvPr id="26627" name="Slide Number Placeholder 3"/>
          <p:cNvSpPr>
            <a:spLocks noGrp="1"/>
          </p:cNvSpPr>
          <p:nvPr>
            <p:ph type="sldNum" sz="quarter" idx="12"/>
          </p:nvPr>
        </p:nvSpPr>
        <p:spPr>
          <a:noFill/>
        </p:spPr>
        <p:txBody>
          <a:bodyPr/>
          <a:lstStyle/>
          <a:p>
            <a:fld id="{B335D614-2868-411E-9921-3F7FA804DDE6}" type="slidenum">
              <a:rPr lang="en-US" altLang="zh-CN" smtClean="0"/>
              <a:pPr/>
              <a:t>18</a:t>
            </a:fld>
            <a:endParaRPr lang="en-US" altLang="zh-CN" smtClean="0"/>
          </a:p>
        </p:txBody>
      </p:sp>
      <p:sp>
        <p:nvSpPr>
          <p:cNvPr id="26629" name="Text Box 6"/>
          <p:cNvSpPr txBox="1">
            <a:spLocks noChangeArrowheads="1"/>
          </p:cNvSpPr>
          <p:nvPr/>
        </p:nvSpPr>
        <p:spPr bwMode="auto">
          <a:xfrm>
            <a:off x="3286540" y="569843"/>
            <a:ext cx="3733800" cy="646113"/>
          </a:xfrm>
          <a:prstGeom prst="rect">
            <a:avLst/>
          </a:prstGeom>
          <a:solidFill>
            <a:srgbClr val="00B050"/>
          </a:solidFill>
          <a:ln w="9525">
            <a:noFill/>
            <a:miter lim="800000"/>
            <a:headEnd/>
            <a:tailEnd/>
          </a:ln>
        </p:spPr>
        <p:txBody>
          <a:bodyPr>
            <a:spAutoFit/>
          </a:bodyPr>
          <a:lstStyle/>
          <a:p>
            <a:pPr>
              <a:spcBef>
                <a:spcPct val="50000"/>
              </a:spcBef>
            </a:pPr>
            <a:r>
              <a:rPr lang="en-US" altLang="zh-CN" dirty="0">
                <a:solidFill>
                  <a:schemeClr val="bg1"/>
                </a:solidFill>
              </a:rPr>
              <a:t>TESLA shape ,quenched but no obvious defects</a:t>
            </a:r>
          </a:p>
        </p:txBody>
      </p:sp>
      <p:sp>
        <p:nvSpPr>
          <p:cNvPr id="8" name="Rectangle 7"/>
          <p:cNvSpPr/>
          <p:nvPr/>
        </p:nvSpPr>
        <p:spPr>
          <a:xfrm>
            <a:off x="1212574" y="5595730"/>
            <a:ext cx="6520069" cy="646331"/>
          </a:xfrm>
          <a:prstGeom prst="rect">
            <a:avLst/>
          </a:prstGeom>
          <a:solidFill>
            <a:schemeClr val="accent2"/>
          </a:solidFill>
        </p:spPr>
        <p:txBody>
          <a:bodyPr wrap="square">
            <a:spAutoFit/>
          </a:bodyPr>
          <a:lstStyle/>
          <a:p>
            <a:r>
              <a:rPr lang="en-US" dirty="0" smtClean="0">
                <a:solidFill>
                  <a:schemeClr val="bg1"/>
                </a:solidFill>
              </a:rPr>
              <a:t>Cavity performance becomes less dependent on the surface roughness as the maximum magnetic field reached a plateau</a:t>
            </a:r>
            <a:endParaRPr lang="en-US" dirty="0">
              <a:solidFill>
                <a:schemeClr val="bg1"/>
              </a:solidFill>
            </a:endParaRPr>
          </a:p>
        </p:txBody>
      </p:sp>
      <p:sp>
        <p:nvSpPr>
          <p:cNvPr id="9"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843" y="487017"/>
            <a:ext cx="6023114" cy="367748"/>
          </a:xfrm>
        </p:spPr>
        <p:txBody>
          <a:bodyPr/>
          <a:lstStyle/>
          <a:p>
            <a:pPr algn="l"/>
            <a:r>
              <a:rPr lang="en-US" sz="2400" dirty="0" smtClean="0"/>
              <a:t>What we observed from quench studies </a:t>
            </a:r>
            <a:endParaRPr lang="en-US" sz="2400" dirty="0"/>
          </a:p>
        </p:txBody>
      </p:sp>
      <p:sp>
        <p:nvSpPr>
          <p:cNvPr id="4" name="Slide Number Placeholder 3"/>
          <p:cNvSpPr>
            <a:spLocks noGrp="1"/>
          </p:cNvSpPr>
          <p:nvPr>
            <p:ph type="sldNum" sz="quarter" idx="12"/>
          </p:nvPr>
        </p:nvSpPr>
        <p:spPr/>
        <p:txBody>
          <a:bodyPr/>
          <a:lstStyle/>
          <a:p>
            <a:fld id="{EC6A95BB-7FE7-44E1-8201-F44FB6D323B9}" type="slidenum">
              <a:rPr lang="en-US" altLang="zh-CN" smtClean="0"/>
              <a:pPr/>
              <a:t>19</a:t>
            </a:fld>
            <a:endParaRPr lang="en-US" altLang="zh-CN"/>
          </a:p>
        </p:txBody>
      </p:sp>
      <p:sp>
        <p:nvSpPr>
          <p:cNvPr id="6" name="Rectangle 5"/>
          <p:cNvSpPr txBox="1">
            <a:spLocks noChangeArrowheads="1"/>
          </p:cNvSpPr>
          <p:nvPr/>
        </p:nvSpPr>
        <p:spPr>
          <a:xfrm>
            <a:off x="674688" y="1033463"/>
            <a:ext cx="7772400" cy="4164702"/>
          </a:xfrm>
          <a:prstGeom prst="rect">
            <a:avLst/>
          </a:prstGeom>
        </p:spPr>
        <p:txBody>
          <a:bodyPr/>
          <a:lstStyle/>
          <a:p>
            <a:pPr marL="342900" indent="-342900">
              <a:spcBef>
                <a:spcPct val="20000"/>
              </a:spcBef>
              <a:buClr>
                <a:schemeClr val="accent2"/>
              </a:buClr>
              <a:buBlip>
                <a:blip r:embed="rId2"/>
              </a:buBlip>
            </a:pPr>
            <a:r>
              <a:rPr lang="en-US" sz="2000" dirty="0" smtClean="0"/>
              <a:t>The defects can be divided as geometric imperfections or intrinsic to the material. </a:t>
            </a:r>
          </a:p>
          <a:p>
            <a:pPr marL="800100" lvl="1" indent="-342900">
              <a:spcBef>
                <a:spcPct val="20000"/>
              </a:spcBef>
              <a:buClr>
                <a:schemeClr val="accent2"/>
              </a:buClr>
              <a:buBlip>
                <a:blip r:embed="rId2"/>
              </a:buBlip>
            </a:pPr>
            <a:r>
              <a:rPr lang="en-US" sz="2000" dirty="0" smtClean="0"/>
              <a:t>Geometric imperfections played a secondary role in limiting cavity performance. The apparent defects are not necessarily harmful other than bearing the risk of trapping acidic water during processing. </a:t>
            </a:r>
          </a:p>
          <a:p>
            <a:pPr marL="800100" lvl="1" indent="-342900">
              <a:spcBef>
                <a:spcPct val="20000"/>
              </a:spcBef>
              <a:buClr>
                <a:schemeClr val="accent2"/>
              </a:buClr>
              <a:buBlip>
                <a:blip r:embed="rId2"/>
              </a:buBlip>
            </a:pPr>
            <a:r>
              <a:rPr lang="en-US" sz="2000" dirty="0" smtClean="0"/>
              <a:t>Standard processing can easily reduce the magnetic field enhancement and push the cavities to a higher gradient</a:t>
            </a:r>
          </a:p>
          <a:p>
            <a:pPr marL="342900" indent="-342900">
              <a:spcBef>
                <a:spcPct val="20000"/>
              </a:spcBef>
              <a:buClr>
                <a:schemeClr val="accent2"/>
              </a:buClr>
              <a:buBlip>
                <a:blip r:embed="rId2"/>
              </a:buBlip>
            </a:pPr>
            <a:r>
              <a:rPr lang="en-US" sz="2000" dirty="0" smtClean="0"/>
              <a:t>In cavities that have no apparent material or geometric defects, the surface roughness is sufficiently good for both fine grain cavities with the standard EP process and for large grain cavities using the standard BCP process.</a:t>
            </a:r>
          </a:p>
          <a:p>
            <a:pPr marL="342900" indent="-342900">
              <a:spcBef>
                <a:spcPct val="20000"/>
              </a:spcBef>
              <a:buClr>
                <a:schemeClr val="accent2"/>
              </a:buClr>
              <a:buBlip>
                <a:blip r:embed="rId2"/>
              </a:buBlip>
            </a:pPr>
            <a:endParaRPr lang="en-US" sz="2000" dirty="0" smtClean="0"/>
          </a:p>
        </p:txBody>
      </p:sp>
      <p:sp>
        <p:nvSpPr>
          <p:cNvPr id="7" name="Rectangle 6"/>
          <p:cNvSpPr/>
          <p:nvPr/>
        </p:nvSpPr>
        <p:spPr>
          <a:xfrm>
            <a:off x="4234069" y="5322909"/>
            <a:ext cx="4572000" cy="900246"/>
          </a:xfrm>
          <a:prstGeom prst="rect">
            <a:avLst/>
          </a:prstGeom>
        </p:spPr>
        <p:txBody>
          <a:bodyPr>
            <a:spAutoFit/>
          </a:bodyPr>
          <a:lstStyle/>
          <a:p>
            <a:r>
              <a:rPr lang="en-US" sz="1050" dirty="0" smtClean="0"/>
              <a:t>G. Wu, M. Ge, P. </a:t>
            </a:r>
            <a:r>
              <a:rPr lang="en-US" sz="1050" dirty="0" err="1" smtClean="0"/>
              <a:t>Kneisel</a:t>
            </a:r>
            <a:r>
              <a:rPr lang="en-US" sz="1050" dirty="0" smtClean="0"/>
              <a:t>, K. Zhao, L. Cooley, J. </a:t>
            </a:r>
            <a:r>
              <a:rPr lang="en-US" sz="1050" dirty="0" err="1" smtClean="0"/>
              <a:t>Ozelis</a:t>
            </a:r>
            <a:r>
              <a:rPr lang="en-US" sz="1050" dirty="0" smtClean="0"/>
              <a:t>, D. </a:t>
            </a:r>
            <a:r>
              <a:rPr lang="en-US" sz="1050" dirty="0" err="1" smtClean="0"/>
              <a:t>Sergatskov</a:t>
            </a:r>
            <a:r>
              <a:rPr lang="en-US" sz="1050" dirty="0" smtClean="0"/>
              <a:t> and C. Cooper, “Investigations of Surface Quality and SRF Cavity Performance”, manuscript submitted to IEEE transactions on Applied Superconductivity.</a:t>
            </a:r>
          </a:p>
          <a:p>
            <a:endParaRPr lang="en-US" sz="1050" dirty="0"/>
          </a:p>
        </p:txBody>
      </p:sp>
      <p:sp>
        <p:nvSpPr>
          <p:cNvPr id="8"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ltLang="zh-CN" dirty="0" smtClean="0"/>
              <a:t>Sep. 23, 2010</a:t>
            </a:r>
            <a:endParaRPr lang="en-US" altLang="zh-CN" dirty="0"/>
          </a:p>
        </p:txBody>
      </p:sp>
      <p:sp>
        <p:nvSpPr>
          <p:cNvPr id="7" name="Slide Number Placeholder 5"/>
          <p:cNvSpPr>
            <a:spLocks noGrp="1"/>
          </p:cNvSpPr>
          <p:nvPr>
            <p:ph type="sldNum" sz="quarter" idx="12"/>
          </p:nvPr>
        </p:nvSpPr>
        <p:spPr/>
        <p:txBody>
          <a:bodyPr/>
          <a:lstStyle/>
          <a:p>
            <a:fld id="{DF0760E4-C8AE-4DCA-AE5D-DFBC4F4D9A45}" type="slidenum">
              <a:rPr lang="en-US" altLang="zh-CN"/>
              <a:pPr/>
              <a:t>2</a:t>
            </a:fld>
            <a:endParaRPr lang="en-US" altLang="zh-CN"/>
          </a:p>
        </p:txBody>
      </p:sp>
      <p:sp>
        <p:nvSpPr>
          <p:cNvPr id="473090" name="Rectangle 2"/>
          <p:cNvSpPr>
            <a:spLocks noGrp="1" noChangeArrowheads="1"/>
          </p:cNvSpPr>
          <p:nvPr>
            <p:ph type="title"/>
          </p:nvPr>
        </p:nvSpPr>
        <p:spPr>
          <a:xfrm>
            <a:off x="533400" y="533400"/>
            <a:ext cx="8229600" cy="1143000"/>
          </a:xfrm>
        </p:spPr>
        <p:txBody>
          <a:bodyPr/>
          <a:lstStyle/>
          <a:p>
            <a:r>
              <a:rPr lang="en-US" dirty="0" smtClean="0"/>
              <a:t>Outlines</a:t>
            </a:r>
            <a:endParaRPr lang="en-US" dirty="0"/>
          </a:p>
        </p:txBody>
      </p:sp>
      <p:sp>
        <p:nvSpPr>
          <p:cNvPr id="473093" name="Rectangle 5"/>
          <p:cNvSpPr>
            <a:spLocks noGrp="1" noChangeArrowheads="1"/>
          </p:cNvSpPr>
          <p:nvPr>
            <p:ph type="body" idx="1"/>
          </p:nvPr>
        </p:nvSpPr>
        <p:spPr>
          <a:xfrm>
            <a:off x="1172817" y="2100677"/>
            <a:ext cx="7404653" cy="3157123"/>
          </a:xfrm>
          <a:noFill/>
          <a:ln/>
        </p:spPr>
        <p:txBody>
          <a:bodyPr/>
          <a:lstStyle/>
          <a:p>
            <a:r>
              <a:rPr lang="en-US" sz="2000" dirty="0" smtClean="0"/>
              <a:t>Fermilab surface replica technique</a:t>
            </a:r>
            <a:endParaRPr lang="en-US" sz="1600" dirty="0"/>
          </a:p>
          <a:p>
            <a:r>
              <a:rPr lang="en-US" sz="2000" dirty="0" smtClean="0"/>
              <a:t>Large grain cavity surface optical inspection</a:t>
            </a:r>
            <a:endParaRPr lang="en-US" sz="2000" dirty="0"/>
          </a:p>
          <a:p>
            <a:r>
              <a:rPr lang="en-US" sz="2000" dirty="0"/>
              <a:t>Cavity </a:t>
            </a:r>
            <a:r>
              <a:rPr lang="en-US" sz="2000" dirty="0" smtClean="0"/>
              <a:t>replica results</a:t>
            </a:r>
          </a:p>
          <a:p>
            <a:r>
              <a:rPr lang="en-US" sz="2000" dirty="0" smtClean="0"/>
              <a:t>Large grain cavity surface compared to other cavities</a:t>
            </a:r>
          </a:p>
          <a:p>
            <a:r>
              <a:rPr lang="en-US" sz="2000" dirty="0" smtClean="0"/>
              <a:t>Summary</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975E07E-41D1-4153-9254-ED3DA1C6D9CE}" type="slidenum">
              <a:rPr lang="en-US" altLang="zh-CN"/>
              <a:pPr/>
              <a:t>20</a:t>
            </a:fld>
            <a:endParaRPr lang="en-US" altLang="zh-CN"/>
          </a:p>
        </p:txBody>
      </p:sp>
      <p:sp>
        <p:nvSpPr>
          <p:cNvPr id="521220" name="Rectangle 4"/>
          <p:cNvSpPr>
            <a:spLocks noGrp="1" noChangeArrowheads="1"/>
          </p:cNvSpPr>
          <p:nvPr>
            <p:ph type="title"/>
          </p:nvPr>
        </p:nvSpPr>
        <p:spPr>
          <a:xfrm>
            <a:off x="685800" y="465138"/>
            <a:ext cx="7772400" cy="533400"/>
          </a:xfrm>
        </p:spPr>
        <p:txBody>
          <a:bodyPr/>
          <a:lstStyle/>
          <a:p>
            <a:r>
              <a:rPr lang="en-US" sz="2800" dirty="0" smtClean="0"/>
              <a:t>Conclusions</a:t>
            </a:r>
            <a:endParaRPr lang="en-US" sz="2800" dirty="0"/>
          </a:p>
        </p:txBody>
      </p:sp>
      <p:sp>
        <p:nvSpPr>
          <p:cNvPr id="521221" name="Rectangle 5"/>
          <p:cNvSpPr>
            <a:spLocks noGrp="1" noChangeArrowheads="1"/>
          </p:cNvSpPr>
          <p:nvPr>
            <p:ph type="body" idx="1"/>
          </p:nvPr>
        </p:nvSpPr>
        <p:spPr>
          <a:xfrm>
            <a:off x="674688" y="1033463"/>
            <a:ext cx="7772400" cy="4724400"/>
          </a:xfrm>
        </p:spPr>
        <p:txBody>
          <a:bodyPr/>
          <a:lstStyle/>
          <a:p>
            <a:r>
              <a:rPr lang="en-US" sz="2200" dirty="0" smtClean="0">
                <a:solidFill>
                  <a:schemeClr val="tx1"/>
                </a:solidFill>
                <a:latin typeface="+mn-lt"/>
                <a:ea typeface="+mn-ea"/>
                <a:cs typeface="+mn-cs"/>
              </a:rPr>
              <a:t>Large </a:t>
            </a:r>
            <a:r>
              <a:rPr lang="en-US" sz="2200" dirty="0" smtClean="0">
                <a:solidFill>
                  <a:schemeClr val="tx1"/>
                </a:solidFill>
                <a:latin typeface="+mn-lt"/>
                <a:ea typeface="+mn-ea"/>
                <a:cs typeface="+mn-cs"/>
              </a:rPr>
              <a:t>steep grain boundaries in large grain cavity are </a:t>
            </a:r>
            <a:r>
              <a:rPr lang="en-US" sz="2200" dirty="0" smtClean="0">
                <a:solidFill>
                  <a:schemeClr val="tx1"/>
                </a:solidFill>
                <a:latin typeface="+mn-lt"/>
                <a:ea typeface="+mn-ea"/>
                <a:cs typeface="+mn-cs"/>
              </a:rPr>
              <a:t>found that </a:t>
            </a:r>
            <a:r>
              <a:rPr lang="en-US" sz="2200" dirty="0" smtClean="0">
                <a:solidFill>
                  <a:schemeClr val="tx1"/>
                </a:solidFill>
                <a:latin typeface="+mn-lt"/>
                <a:ea typeface="+mn-ea"/>
                <a:cs typeface="+mn-cs"/>
              </a:rPr>
              <a:t>performance cannot </a:t>
            </a:r>
            <a:r>
              <a:rPr lang="en-US" sz="2200" dirty="0" smtClean="0">
                <a:solidFill>
                  <a:schemeClr val="tx1"/>
                </a:solidFill>
                <a:latin typeface="+mn-lt"/>
                <a:ea typeface="+mn-ea"/>
                <a:cs typeface="+mn-cs"/>
              </a:rPr>
              <a:t>be explained by magnetic field enhancement.</a:t>
            </a:r>
          </a:p>
          <a:p>
            <a:r>
              <a:rPr lang="en-US" sz="2200" dirty="0" smtClean="0"/>
              <a:t>Surface roughness </a:t>
            </a:r>
            <a:r>
              <a:rPr lang="en-US" sz="2200" dirty="0" smtClean="0"/>
              <a:t>inside grains by BCP is comparable to modern </a:t>
            </a:r>
            <a:r>
              <a:rPr lang="en-US" sz="2200" dirty="0" smtClean="0"/>
              <a:t>electropolished </a:t>
            </a:r>
            <a:r>
              <a:rPr lang="en-US" sz="2200" dirty="0" smtClean="0"/>
              <a:t>cavities</a:t>
            </a:r>
            <a:r>
              <a:rPr lang="en-US" sz="2200" dirty="0" smtClean="0"/>
              <a:t>.</a:t>
            </a:r>
            <a:endParaRPr lang="en-US" sz="2200" dirty="0" smtClean="0">
              <a:solidFill>
                <a:schemeClr val="tx1"/>
              </a:solidFill>
              <a:latin typeface="+mn-lt"/>
              <a:ea typeface="+mn-ea"/>
              <a:cs typeface="+mn-cs"/>
            </a:endParaRPr>
          </a:p>
          <a:p>
            <a:endParaRPr lang="en-US" sz="2200" dirty="0"/>
          </a:p>
          <a:p>
            <a:endParaRPr lang="en-US" sz="2200" dirty="0"/>
          </a:p>
          <a:p>
            <a:endParaRPr lang="en-US" sz="2200" dirty="0"/>
          </a:p>
        </p:txBody>
      </p:sp>
      <p:sp>
        <p:nvSpPr>
          <p:cNvPr id="8"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21</a:t>
            </a:fld>
            <a:endParaRPr lang="en-US" altLang="zh-CN"/>
          </a:p>
        </p:txBody>
      </p:sp>
      <p:sp>
        <p:nvSpPr>
          <p:cNvPr id="6"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cstate="print"/>
          <a:srcRect/>
          <a:stretch>
            <a:fillRect/>
          </a:stretch>
        </p:blipFill>
        <p:spPr bwMode="auto">
          <a:xfrm>
            <a:off x="612775" y="439807"/>
            <a:ext cx="3576638" cy="2659063"/>
          </a:xfrm>
          <a:prstGeom prst="rect">
            <a:avLst/>
          </a:prstGeom>
          <a:noFill/>
          <a:ln w="9525">
            <a:noFill/>
            <a:miter lim="800000"/>
            <a:headEnd/>
            <a:tailEnd/>
          </a:ln>
        </p:spPr>
      </p:pic>
      <p:pic>
        <p:nvPicPr>
          <p:cNvPr id="14339" name="Picture 6"/>
          <p:cNvPicPr>
            <a:picLocks noChangeAspect="1" noChangeArrowheads="1"/>
          </p:cNvPicPr>
          <p:nvPr/>
        </p:nvPicPr>
        <p:blipFill>
          <a:blip r:embed="rId3" cstate="print"/>
          <a:srcRect/>
          <a:stretch>
            <a:fillRect/>
          </a:stretch>
        </p:blipFill>
        <p:spPr bwMode="auto">
          <a:xfrm>
            <a:off x="4441825" y="462032"/>
            <a:ext cx="4159250" cy="2654300"/>
          </a:xfrm>
          <a:prstGeom prst="rect">
            <a:avLst/>
          </a:prstGeom>
          <a:noFill/>
          <a:ln w="9525">
            <a:noFill/>
            <a:miter lim="800000"/>
            <a:headEnd/>
            <a:tailEnd/>
          </a:ln>
        </p:spPr>
      </p:pic>
      <p:cxnSp>
        <p:nvCxnSpPr>
          <p:cNvPr id="14340" name="Straight Connector 8"/>
          <p:cNvCxnSpPr>
            <a:cxnSpLocks noChangeShapeType="1"/>
          </p:cNvCxnSpPr>
          <p:nvPr/>
        </p:nvCxnSpPr>
        <p:spPr bwMode="auto">
          <a:xfrm flipV="1">
            <a:off x="6249988" y="1558995"/>
            <a:ext cx="603250" cy="211137"/>
          </a:xfrm>
          <a:prstGeom prst="line">
            <a:avLst/>
          </a:prstGeom>
          <a:noFill/>
          <a:ln w="9525" algn="ctr">
            <a:solidFill>
              <a:schemeClr val="tx1"/>
            </a:solidFill>
            <a:round/>
            <a:headEnd/>
            <a:tailEnd/>
          </a:ln>
        </p:spPr>
      </p:cxnSp>
      <p:pic>
        <p:nvPicPr>
          <p:cNvPr id="14341" name="Picture 5"/>
          <p:cNvPicPr>
            <a:picLocks noChangeAspect="1" noChangeArrowheads="1"/>
          </p:cNvPicPr>
          <p:nvPr/>
        </p:nvPicPr>
        <p:blipFill>
          <a:blip r:embed="rId4" cstate="print"/>
          <a:srcRect/>
          <a:stretch>
            <a:fillRect/>
          </a:stretch>
        </p:blipFill>
        <p:spPr bwMode="auto">
          <a:xfrm>
            <a:off x="4151313" y="3157883"/>
            <a:ext cx="4660900" cy="1316038"/>
          </a:xfrm>
          <a:prstGeom prst="rect">
            <a:avLst/>
          </a:prstGeom>
          <a:noFill/>
          <a:ln w="9525">
            <a:noFill/>
            <a:miter lim="800000"/>
            <a:headEnd/>
            <a:tailEnd/>
          </a:ln>
        </p:spPr>
      </p:pic>
      <p:sp>
        <p:nvSpPr>
          <p:cNvPr id="14343" name="TextBox 12"/>
          <p:cNvSpPr txBox="1">
            <a:spLocks noChangeArrowheads="1"/>
          </p:cNvSpPr>
          <p:nvPr/>
        </p:nvSpPr>
        <p:spPr bwMode="auto">
          <a:xfrm>
            <a:off x="609600" y="420757"/>
            <a:ext cx="3817938" cy="307975"/>
          </a:xfrm>
          <a:prstGeom prst="rect">
            <a:avLst/>
          </a:prstGeom>
          <a:noFill/>
          <a:ln w="9525">
            <a:noFill/>
            <a:miter lim="800000"/>
            <a:headEnd/>
            <a:tailEnd/>
          </a:ln>
        </p:spPr>
        <p:txBody>
          <a:bodyPr>
            <a:spAutoFit/>
          </a:bodyPr>
          <a:lstStyle/>
          <a:p>
            <a:r>
              <a:rPr lang="en-US" altLang="zh-CN" sz="1400">
                <a:solidFill>
                  <a:schemeClr val="bg1"/>
                </a:solidFill>
              </a:rPr>
              <a:t>1.3GHz 9-cell cavity TB9ACC017</a:t>
            </a:r>
          </a:p>
        </p:txBody>
      </p:sp>
      <p:grpSp>
        <p:nvGrpSpPr>
          <p:cNvPr id="2" name="Group 7"/>
          <p:cNvGrpSpPr>
            <a:grpSpLocks/>
          </p:cNvGrpSpPr>
          <p:nvPr/>
        </p:nvGrpSpPr>
        <p:grpSpPr bwMode="auto">
          <a:xfrm>
            <a:off x="904875" y="2155895"/>
            <a:ext cx="2773363" cy="869950"/>
            <a:chOff x="6717" y="4823"/>
            <a:chExt cx="3123" cy="945"/>
          </a:xfrm>
        </p:grpSpPr>
        <p:cxnSp>
          <p:nvCxnSpPr>
            <p:cNvPr id="14355" name="AutoShape 8"/>
            <p:cNvCxnSpPr>
              <a:cxnSpLocks noChangeShapeType="1"/>
            </p:cNvCxnSpPr>
            <p:nvPr/>
          </p:nvCxnSpPr>
          <p:spPr bwMode="auto">
            <a:xfrm>
              <a:off x="6717" y="4823"/>
              <a:ext cx="10" cy="945"/>
            </a:xfrm>
            <a:prstGeom prst="straightConnector1">
              <a:avLst/>
            </a:prstGeom>
            <a:noFill/>
            <a:ln w="9525">
              <a:solidFill>
                <a:srgbClr val="FFFFFF"/>
              </a:solidFill>
              <a:round/>
              <a:headEnd/>
              <a:tailEnd/>
            </a:ln>
          </p:spPr>
        </p:cxnSp>
        <p:cxnSp>
          <p:nvCxnSpPr>
            <p:cNvPr id="14356" name="AutoShape 9"/>
            <p:cNvCxnSpPr>
              <a:cxnSpLocks noChangeShapeType="1"/>
            </p:cNvCxnSpPr>
            <p:nvPr/>
          </p:nvCxnSpPr>
          <p:spPr bwMode="auto">
            <a:xfrm>
              <a:off x="9830" y="4823"/>
              <a:ext cx="10" cy="945"/>
            </a:xfrm>
            <a:prstGeom prst="straightConnector1">
              <a:avLst/>
            </a:prstGeom>
            <a:noFill/>
            <a:ln w="9525">
              <a:solidFill>
                <a:srgbClr val="FFFFFF"/>
              </a:solidFill>
              <a:round/>
              <a:headEnd/>
              <a:tailEnd/>
            </a:ln>
          </p:spPr>
        </p:cxnSp>
        <p:cxnSp>
          <p:nvCxnSpPr>
            <p:cNvPr id="14357" name="AutoShape 10"/>
            <p:cNvCxnSpPr>
              <a:cxnSpLocks noChangeShapeType="1"/>
            </p:cNvCxnSpPr>
            <p:nvPr/>
          </p:nvCxnSpPr>
          <p:spPr bwMode="auto">
            <a:xfrm>
              <a:off x="6781" y="5634"/>
              <a:ext cx="2955" cy="0"/>
            </a:xfrm>
            <a:prstGeom prst="straightConnector1">
              <a:avLst/>
            </a:prstGeom>
            <a:noFill/>
            <a:ln w="9525">
              <a:solidFill>
                <a:srgbClr val="FFFFFF"/>
              </a:solidFill>
              <a:round/>
              <a:headEnd type="triangle" w="sm" len="lg"/>
              <a:tailEnd type="triangle" w="sm" len="lg"/>
            </a:ln>
          </p:spPr>
        </p:cxnSp>
        <p:sp>
          <p:nvSpPr>
            <p:cNvPr id="14358" name="Text Box 11"/>
            <p:cNvSpPr txBox="1">
              <a:spLocks noChangeArrowheads="1"/>
            </p:cNvSpPr>
            <p:nvPr/>
          </p:nvSpPr>
          <p:spPr bwMode="auto">
            <a:xfrm>
              <a:off x="7414" y="5299"/>
              <a:ext cx="1956" cy="387"/>
            </a:xfrm>
            <a:prstGeom prst="rect">
              <a:avLst/>
            </a:prstGeom>
            <a:noFill/>
            <a:ln w="9525">
              <a:noFill/>
              <a:miter lim="800000"/>
              <a:headEnd/>
              <a:tailEnd/>
            </a:ln>
          </p:spPr>
          <p:txBody>
            <a:bodyPr/>
            <a:lstStyle/>
            <a:p>
              <a:pPr>
                <a:spcAft>
                  <a:spcPts val="1000"/>
                </a:spcAft>
              </a:pPr>
              <a:r>
                <a:rPr lang="en-US" altLang="zh-CN" sz="1400">
                  <a:solidFill>
                    <a:srgbClr val="FFFFFF"/>
                  </a:solidFill>
                  <a:latin typeface="Calibri" pitchFamily="34" charset="0"/>
                </a:rPr>
                <a:t>EB-Welding seam</a:t>
              </a:r>
              <a:endParaRPr lang="en-US" altLang="zh-CN" sz="2400"/>
            </a:p>
          </p:txBody>
        </p:sp>
      </p:grpSp>
      <p:sp>
        <p:nvSpPr>
          <p:cNvPr id="14345" name="Oval 18"/>
          <p:cNvSpPr>
            <a:spLocks noChangeArrowheads="1"/>
          </p:cNvSpPr>
          <p:nvPr/>
        </p:nvSpPr>
        <p:spPr bwMode="auto">
          <a:xfrm>
            <a:off x="3225800" y="1528832"/>
            <a:ext cx="381000" cy="373063"/>
          </a:xfrm>
          <a:prstGeom prst="ellipse">
            <a:avLst/>
          </a:prstGeom>
          <a:noFill/>
          <a:ln w="25400" algn="ctr">
            <a:solidFill>
              <a:schemeClr val="bg1"/>
            </a:solidFill>
            <a:prstDash val="sysDash"/>
            <a:round/>
            <a:headEnd/>
            <a:tailEnd/>
          </a:ln>
        </p:spPr>
        <p:txBody>
          <a:bodyPr/>
          <a:lstStyle/>
          <a:p>
            <a:endParaRPr lang="en-US" altLang="zh-CN"/>
          </a:p>
        </p:txBody>
      </p:sp>
      <p:cxnSp>
        <p:nvCxnSpPr>
          <p:cNvPr id="14346" name="Straight Connector 20"/>
          <p:cNvCxnSpPr>
            <a:cxnSpLocks noChangeShapeType="1"/>
          </p:cNvCxnSpPr>
          <p:nvPr/>
        </p:nvCxnSpPr>
        <p:spPr bwMode="auto">
          <a:xfrm rot="16200000" flipH="1">
            <a:off x="6134101" y="1514544"/>
            <a:ext cx="704850" cy="250825"/>
          </a:xfrm>
          <a:prstGeom prst="line">
            <a:avLst/>
          </a:prstGeom>
          <a:noFill/>
          <a:ln w="9525" algn="ctr">
            <a:solidFill>
              <a:schemeClr val="tx1"/>
            </a:solidFill>
            <a:round/>
            <a:headEnd/>
            <a:tailEnd/>
          </a:ln>
        </p:spPr>
      </p:cxnSp>
      <p:sp>
        <p:nvSpPr>
          <p:cNvPr id="14347" name="TextBox 21"/>
          <p:cNvSpPr txBox="1">
            <a:spLocks noChangeArrowheads="1"/>
          </p:cNvSpPr>
          <p:nvPr/>
        </p:nvSpPr>
        <p:spPr bwMode="auto">
          <a:xfrm>
            <a:off x="6270625" y="1108145"/>
            <a:ext cx="703263" cy="276225"/>
          </a:xfrm>
          <a:prstGeom prst="rect">
            <a:avLst/>
          </a:prstGeom>
          <a:noFill/>
          <a:ln w="9525">
            <a:noFill/>
            <a:miter lim="800000"/>
            <a:headEnd/>
            <a:tailEnd/>
          </a:ln>
        </p:spPr>
        <p:txBody>
          <a:bodyPr>
            <a:spAutoFit/>
          </a:bodyPr>
          <a:lstStyle/>
          <a:p>
            <a:r>
              <a:rPr lang="en-US" altLang="zh-CN" sz="1200"/>
              <a:t>Y-Y’</a:t>
            </a:r>
          </a:p>
        </p:txBody>
      </p:sp>
      <p:sp>
        <p:nvSpPr>
          <p:cNvPr id="14348" name="TextBox 22"/>
          <p:cNvSpPr txBox="1">
            <a:spLocks noChangeArrowheads="1"/>
          </p:cNvSpPr>
          <p:nvPr/>
        </p:nvSpPr>
        <p:spPr bwMode="auto">
          <a:xfrm>
            <a:off x="6724650" y="1360557"/>
            <a:ext cx="712788" cy="276225"/>
          </a:xfrm>
          <a:prstGeom prst="rect">
            <a:avLst/>
          </a:prstGeom>
          <a:noFill/>
          <a:ln w="9525">
            <a:noFill/>
            <a:miter lim="800000"/>
            <a:headEnd/>
            <a:tailEnd/>
          </a:ln>
        </p:spPr>
        <p:txBody>
          <a:bodyPr>
            <a:spAutoFit/>
          </a:bodyPr>
          <a:lstStyle/>
          <a:p>
            <a:r>
              <a:rPr lang="en-US" altLang="zh-CN" sz="1200"/>
              <a:t>X-X’</a:t>
            </a:r>
          </a:p>
        </p:txBody>
      </p:sp>
      <p:sp>
        <p:nvSpPr>
          <p:cNvPr id="14349" name="TextBox 23"/>
          <p:cNvSpPr txBox="1">
            <a:spLocks noChangeArrowheads="1"/>
          </p:cNvSpPr>
          <p:nvPr/>
        </p:nvSpPr>
        <p:spPr bwMode="auto">
          <a:xfrm>
            <a:off x="8062913" y="4054545"/>
            <a:ext cx="528637" cy="277812"/>
          </a:xfrm>
          <a:prstGeom prst="rect">
            <a:avLst/>
          </a:prstGeom>
          <a:solidFill>
            <a:schemeClr val="bg1"/>
          </a:solidFill>
          <a:ln w="9525">
            <a:noFill/>
            <a:miter lim="800000"/>
            <a:headEnd/>
            <a:tailEnd/>
          </a:ln>
        </p:spPr>
        <p:txBody>
          <a:bodyPr>
            <a:spAutoFit/>
          </a:bodyPr>
          <a:lstStyle/>
          <a:p>
            <a:r>
              <a:rPr lang="en-US" altLang="zh-CN" sz="1200"/>
              <a:t>X-X’</a:t>
            </a:r>
          </a:p>
        </p:txBody>
      </p:sp>
      <p:sp>
        <p:nvSpPr>
          <p:cNvPr id="14350" name="TextBox 24"/>
          <p:cNvSpPr txBox="1">
            <a:spLocks noChangeArrowheads="1"/>
          </p:cNvSpPr>
          <p:nvPr/>
        </p:nvSpPr>
        <p:spPr bwMode="auto">
          <a:xfrm>
            <a:off x="8131175" y="5470595"/>
            <a:ext cx="469900" cy="276225"/>
          </a:xfrm>
          <a:prstGeom prst="rect">
            <a:avLst/>
          </a:prstGeom>
          <a:solidFill>
            <a:schemeClr val="bg1"/>
          </a:solidFill>
          <a:ln w="9525">
            <a:noFill/>
            <a:miter lim="800000"/>
            <a:headEnd/>
            <a:tailEnd/>
          </a:ln>
        </p:spPr>
        <p:txBody>
          <a:bodyPr>
            <a:spAutoFit/>
          </a:bodyPr>
          <a:lstStyle/>
          <a:p>
            <a:r>
              <a:rPr lang="en-US" altLang="zh-CN" sz="1200"/>
              <a:t>Y-Y’</a:t>
            </a:r>
          </a:p>
        </p:txBody>
      </p:sp>
      <p:pic>
        <p:nvPicPr>
          <p:cNvPr id="14351" name="Picture 2"/>
          <p:cNvPicPr>
            <a:picLocks noChangeAspect="1" noChangeArrowheads="1"/>
          </p:cNvPicPr>
          <p:nvPr/>
        </p:nvPicPr>
        <p:blipFill>
          <a:blip r:embed="rId5" cstate="print"/>
          <a:srcRect/>
          <a:stretch>
            <a:fillRect/>
          </a:stretch>
        </p:blipFill>
        <p:spPr bwMode="auto">
          <a:xfrm>
            <a:off x="590136" y="3112950"/>
            <a:ext cx="3617913" cy="2617787"/>
          </a:xfrm>
          <a:prstGeom prst="rect">
            <a:avLst/>
          </a:prstGeom>
          <a:noFill/>
          <a:ln w="9525">
            <a:noFill/>
            <a:miter lim="800000"/>
            <a:headEnd/>
            <a:tailEnd/>
          </a:ln>
        </p:spPr>
      </p:pic>
      <p:sp>
        <p:nvSpPr>
          <p:cNvPr id="14352" name="TextBox 25"/>
          <p:cNvSpPr txBox="1">
            <a:spLocks noChangeArrowheads="1"/>
          </p:cNvSpPr>
          <p:nvPr/>
        </p:nvSpPr>
        <p:spPr bwMode="auto">
          <a:xfrm>
            <a:off x="335170" y="5562947"/>
            <a:ext cx="5489161" cy="738664"/>
          </a:xfrm>
          <a:prstGeom prst="rect">
            <a:avLst/>
          </a:prstGeom>
          <a:solidFill>
            <a:schemeClr val="bg1"/>
          </a:solidFill>
          <a:ln w="9525">
            <a:noFill/>
            <a:miter lim="800000"/>
            <a:headEnd/>
            <a:tailEnd/>
          </a:ln>
        </p:spPr>
        <p:txBody>
          <a:bodyPr wrap="square">
            <a:spAutoFit/>
          </a:bodyPr>
          <a:lstStyle/>
          <a:p>
            <a:pPr algn="just"/>
            <a:r>
              <a:rPr lang="en-US" altLang="zh-CN" sz="1400" dirty="0">
                <a:solidFill>
                  <a:schemeClr val="tx2"/>
                </a:solidFill>
              </a:rPr>
              <a:t>TB9ACC017 quenched at 12.3MV/m, </a:t>
            </a:r>
          </a:p>
          <a:p>
            <a:pPr algn="just"/>
            <a:r>
              <a:rPr lang="en-US" altLang="zh-CN" sz="1400" dirty="0">
                <a:solidFill>
                  <a:schemeClr val="tx2"/>
                </a:solidFill>
              </a:rPr>
              <a:t>Pit was found at Cell #4 equator 180 deg region (quench location), </a:t>
            </a:r>
          </a:p>
          <a:p>
            <a:pPr algn="just"/>
            <a:r>
              <a:rPr lang="en-US" altLang="zh-CN" sz="1400" dirty="0">
                <a:solidFill>
                  <a:schemeClr val="tx2"/>
                </a:solidFill>
              </a:rPr>
              <a:t>the pit is 150 µm deep and 200 µm wide on the top.</a:t>
            </a:r>
          </a:p>
        </p:txBody>
      </p:sp>
      <p:sp>
        <p:nvSpPr>
          <p:cNvPr id="14353" name="TextBox 12"/>
          <p:cNvSpPr txBox="1">
            <a:spLocks noChangeArrowheads="1"/>
          </p:cNvSpPr>
          <p:nvPr/>
        </p:nvSpPr>
        <p:spPr bwMode="auto">
          <a:xfrm>
            <a:off x="30163" y="39688"/>
            <a:ext cx="5486400" cy="338554"/>
          </a:xfrm>
          <a:prstGeom prst="rect">
            <a:avLst/>
          </a:prstGeom>
          <a:noFill/>
          <a:ln w="9525">
            <a:noFill/>
            <a:miter lim="800000"/>
            <a:headEnd/>
            <a:tailEnd/>
          </a:ln>
        </p:spPr>
        <p:txBody>
          <a:bodyPr>
            <a:spAutoFit/>
          </a:bodyPr>
          <a:lstStyle/>
          <a:p>
            <a:r>
              <a:rPr lang="en-US" altLang="zh-CN" sz="1600" dirty="0">
                <a:solidFill>
                  <a:schemeClr val="tx2"/>
                </a:solidFill>
              </a:rPr>
              <a:t>Surface defect limits cavity performance at low field</a:t>
            </a:r>
          </a:p>
        </p:txBody>
      </p:sp>
      <p:sp>
        <p:nvSpPr>
          <p:cNvPr id="14354" name="Slide Number Placeholder 21"/>
          <p:cNvSpPr>
            <a:spLocks noGrp="1"/>
          </p:cNvSpPr>
          <p:nvPr>
            <p:ph type="sldNum" sz="quarter" idx="12"/>
          </p:nvPr>
        </p:nvSpPr>
        <p:spPr>
          <a:xfrm>
            <a:off x="6867525" y="6270971"/>
            <a:ext cx="1905000" cy="457200"/>
          </a:xfrm>
          <a:noFill/>
        </p:spPr>
        <p:txBody>
          <a:bodyPr/>
          <a:lstStyle/>
          <a:p>
            <a:fld id="{95BE1A9C-ADD8-4432-96ED-F4CD8D558B3E}" type="slidenum">
              <a:rPr lang="en-US" altLang="zh-CN" smtClean="0"/>
              <a:pPr/>
              <a:t>22</a:t>
            </a:fld>
            <a:endParaRPr lang="en-US" altLang="zh-CN" smtClean="0"/>
          </a:p>
        </p:txBody>
      </p:sp>
      <p:pic>
        <p:nvPicPr>
          <p:cNvPr id="14342" name="Picture 6"/>
          <p:cNvPicPr>
            <a:picLocks noChangeAspect="1" noChangeArrowheads="1"/>
          </p:cNvPicPr>
          <p:nvPr/>
        </p:nvPicPr>
        <p:blipFill>
          <a:blip r:embed="rId6" cstate="print"/>
          <a:srcRect/>
          <a:stretch>
            <a:fillRect/>
          </a:stretch>
        </p:blipFill>
        <p:spPr bwMode="auto">
          <a:xfrm>
            <a:off x="4140545" y="4404348"/>
            <a:ext cx="4641850" cy="1397000"/>
          </a:xfrm>
          <a:prstGeom prst="rect">
            <a:avLst/>
          </a:prstGeom>
          <a:noFill/>
          <a:ln w="9525">
            <a:noFill/>
            <a:miter lim="800000"/>
            <a:headEnd/>
            <a:tailEnd/>
          </a:ln>
        </p:spPr>
      </p:pic>
      <p:sp>
        <p:nvSpPr>
          <p:cNvPr id="24"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 name="Picture 15" descr="TA9AES001 image 3.png"/>
          <p:cNvPicPr/>
          <p:nvPr/>
        </p:nvPicPr>
        <p:blipFill>
          <a:blip r:embed="rId3" cstate="print"/>
          <a:stretch>
            <a:fillRect/>
          </a:stretch>
        </p:blipFill>
        <p:spPr>
          <a:xfrm>
            <a:off x="4952379" y="510127"/>
            <a:ext cx="3326917" cy="2113804"/>
          </a:xfrm>
          <a:prstGeom prst="rect">
            <a:avLst/>
          </a:prstGeom>
        </p:spPr>
      </p:pic>
      <p:pic>
        <p:nvPicPr>
          <p:cNvPr id="15362" name="Picture 2"/>
          <p:cNvPicPr>
            <a:picLocks noChangeAspect="1" noChangeArrowheads="1"/>
          </p:cNvPicPr>
          <p:nvPr/>
        </p:nvPicPr>
        <p:blipFill>
          <a:blip r:embed="rId4" cstate="print"/>
          <a:srcRect/>
          <a:stretch>
            <a:fillRect/>
          </a:stretch>
        </p:blipFill>
        <p:spPr bwMode="auto">
          <a:xfrm>
            <a:off x="1041500" y="457200"/>
            <a:ext cx="3225700" cy="2365513"/>
          </a:xfrm>
          <a:prstGeom prst="rect">
            <a:avLst/>
          </a:prstGeom>
          <a:noFill/>
          <a:ln w="9525">
            <a:noFill/>
            <a:miter lim="800000"/>
            <a:headEnd/>
            <a:tailEnd/>
          </a:ln>
        </p:spPr>
      </p:pic>
      <p:cxnSp>
        <p:nvCxnSpPr>
          <p:cNvPr id="15364" name="AutoShape 2"/>
          <p:cNvCxnSpPr>
            <a:cxnSpLocks noChangeShapeType="1"/>
          </p:cNvCxnSpPr>
          <p:nvPr/>
        </p:nvCxnSpPr>
        <p:spPr bwMode="auto">
          <a:xfrm flipV="1">
            <a:off x="6072809" y="1066800"/>
            <a:ext cx="357188" cy="241300"/>
          </a:xfrm>
          <a:prstGeom prst="straightConnector1">
            <a:avLst/>
          </a:prstGeom>
          <a:noFill/>
          <a:ln w="6350">
            <a:solidFill>
              <a:srgbClr val="000000"/>
            </a:solidFill>
            <a:round/>
            <a:headEnd/>
            <a:tailEnd/>
          </a:ln>
        </p:spPr>
      </p:cxnSp>
      <p:cxnSp>
        <p:nvCxnSpPr>
          <p:cNvPr id="15365" name="AutoShape 3"/>
          <p:cNvCxnSpPr>
            <a:cxnSpLocks noChangeShapeType="1"/>
          </p:cNvCxnSpPr>
          <p:nvPr/>
        </p:nvCxnSpPr>
        <p:spPr bwMode="auto">
          <a:xfrm flipV="1">
            <a:off x="6274145" y="1527383"/>
            <a:ext cx="622300" cy="250825"/>
          </a:xfrm>
          <a:prstGeom prst="straightConnector1">
            <a:avLst/>
          </a:prstGeom>
          <a:noFill/>
          <a:ln w="6350">
            <a:solidFill>
              <a:srgbClr val="000000"/>
            </a:solidFill>
            <a:round/>
            <a:headEnd/>
            <a:tailEnd/>
          </a:ln>
        </p:spPr>
      </p:cxnSp>
      <p:sp>
        <p:nvSpPr>
          <p:cNvPr id="60420" name="Text Box 4"/>
          <p:cNvSpPr txBox="1">
            <a:spLocks noChangeArrowheads="1"/>
          </p:cNvSpPr>
          <p:nvPr/>
        </p:nvSpPr>
        <p:spPr bwMode="auto">
          <a:xfrm>
            <a:off x="5562600" y="1143000"/>
            <a:ext cx="609600" cy="228600"/>
          </a:xfrm>
          <a:prstGeom prst="rect">
            <a:avLst/>
          </a:prstGeom>
          <a:noFill/>
          <a:ln w="9525">
            <a:noFill/>
            <a:miter lim="800000"/>
            <a:headEnd/>
            <a:tailEnd/>
          </a:ln>
        </p:spPr>
        <p:txBody>
          <a:bodyPr/>
          <a:lstStyle/>
          <a:p>
            <a:pPr>
              <a:spcAft>
                <a:spcPts val="1000"/>
              </a:spcAft>
              <a:defRPr/>
            </a:pPr>
            <a:r>
              <a:rPr lang="en-US" altLang="zh-CN" sz="1050" b="1" dirty="0">
                <a:solidFill>
                  <a:srgbClr val="FFFFFF"/>
                </a:solidFill>
                <a:latin typeface="Calibri" pitchFamily="34" charset="0"/>
              </a:rPr>
              <a:t>Spot (a)</a:t>
            </a:r>
            <a:endParaRPr lang="en-US" sz="3200" dirty="0">
              <a:latin typeface="Arial" pitchFamily="34" charset="0"/>
            </a:endParaRPr>
          </a:p>
        </p:txBody>
      </p:sp>
      <p:sp>
        <p:nvSpPr>
          <p:cNvPr id="15367" name="Text Box 5"/>
          <p:cNvSpPr txBox="1">
            <a:spLocks noChangeArrowheads="1"/>
          </p:cNvSpPr>
          <p:nvPr/>
        </p:nvSpPr>
        <p:spPr bwMode="auto">
          <a:xfrm>
            <a:off x="5715000" y="1828800"/>
            <a:ext cx="750888" cy="228600"/>
          </a:xfrm>
          <a:prstGeom prst="rect">
            <a:avLst/>
          </a:prstGeom>
          <a:noFill/>
          <a:ln w="9525">
            <a:noFill/>
            <a:miter lim="800000"/>
            <a:headEnd/>
            <a:tailEnd/>
          </a:ln>
        </p:spPr>
        <p:txBody>
          <a:bodyPr/>
          <a:lstStyle/>
          <a:p>
            <a:pPr>
              <a:spcAft>
                <a:spcPts val="1000"/>
              </a:spcAft>
            </a:pPr>
            <a:r>
              <a:rPr lang="en-US" altLang="zh-CN" sz="1100" b="1">
                <a:solidFill>
                  <a:srgbClr val="FFFFFF"/>
                </a:solidFill>
                <a:latin typeface="Calibri" pitchFamily="34" charset="0"/>
              </a:rPr>
              <a:t>Spot (b)</a:t>
            </a:r>
            <a:endParaRPr lang="en-US" sz="3600"/>
          </a:p>
        </p:txBody>
      </p:sp>
      <p:pic>
        <p:nvPicPr>
          <p:cNvPr id="15368" name="Picture 9"/>
          <p:cNvPicPr>
            <a:picLocks noChangeAspect="1" noChangeArrowheads="1"/>
          </p:cNvPicPr>
          <p:nvPr/>
        </p:nvPicPr>
        <p:blipFill>
          <a:blip r:embed="rId5" cstate="print"/>
          <a:srcRect/>
          <a:stretch>
            <a:fillRect/>
          </a:stretch>
        </p:blipFill>
        <p:spPr bwMode="auto">
          <a:xfrm>
            <a:off x="4323521" y="2633870"/>
            <a:ext cx="4038600" cy="1676400"/>
          </a:xfrm>
          <a:prstGeom prst="rect">
            <a:avLst/>
          </a:prstGeom>
          <a:noFill/>
          <a:ln w="9525">
            <a:noFill/>
            <a:miter lim="800000"/>
            <a:headEnd/>
            <a:tailEnd/>
          </a:ln>
        </p:spPr>
      </p:pic>
      <p:pic>
        <p:nvPicPr>
          <p:cNvPr id="15369" name="Picture 10"/>
          <p:cNvPicPr>
            <a:picLocks noChangeAspect="1" noChangeArrowheads="1"/>
          </p:cNvPicPr>
          <p:nvPr/>
        </p:nvPicPr>
        <p:blipFill>
          <a:blip r:embed="rId6" cstate="print"/>
          <a:srcRect/>
          <a:stretch>
            <a:fillRect/>
          </a:stretch>
        </p:blipFill>
        <p:spPr bwMode="auto">
          <a:xfrm>
            <a:off x="4329871" y="4538870"/>
            <a:ext cx="4038600" cy="1524000"/>
          </a:xfrm>
          <a:prstGeom prst="rect">
            <a:avLst/>
          </a:prstGeom>
          <a:noFill/>
          <a:ln w="9525">
            <a:noFill/>
            <a:miter lim="800000"/>
            <a:headEnd/>
            <a:tailEnd/>
          </a:ln>
        </p:spPr>
      </p:pic>
      <p:pic>
        <p:nvPicPr>
          <p:cNvPr id="15370" name="Picture 6"/>
          <p:cNvPicPr>
            <a:picLocks noChangeAspect="1" noChangeArrowheads="1"/>
          </p:cNvPicPr>
          <p:nvPr/>
        </p:nvPicPr>
        <p:blipFill>
          <a:blip r:embed="rId7" cstate="print"/>
          <a:srcRect/>
          <a:stretch>
            <a:fillRect/>
          </a:stretch>
        </p:blipFill>
        <p:spPr bwMode="auto">
          <a:xfrm>
            <a:off x="381000" y="2816570"/>
            <a:ext cx="4038600" cy="3097212"/>
          </a:xfrm>
          <a:prstGeom prst="rect">
            <a:avLst/>
          </a:prstGeom>
          <a:noFill/>
          <a:ln w="9525">
            <a:noFill/>
            <a:miter lim="800000"/>
            <a:headEnd/>
            <a:tailEnd/>
          </a:ln>
        </p:spPr>
      </p:pic>
      <p:sp>
        <p:nvSpPr>
          <p:cNvPr id="15371" name="TextBox 25"/>
          <p:cNvSpPr txBox="1">
            <a:spLocks noChangeArrowheads="1"/>
          </p:cNvSpPr>
          <p:nvPr/>
        </p:nvSpPr>
        <p:spPr bwMode="auto">
          <a:xfrm>
            <a:off x="0" y="5766836"/>
            <a:ext cx="4731026" cy="523875"/>
          </a:xfrm>
          <a:prstGeom prst="rect">
            <a:avLst/>
          </a:prstGeom>
          <a:noFill/>
          <a:ln w="9525">
            <a:noFill/>
            <a:miter lim="800000"/>
            <a:headEnd/>
            <a:tailEnd/>
          </a:ln>
        </p:spPr>
        <p:txBody>
          <a:bodyPr wrap="square">
            <a:spAutoFit/>
          </a:bodyPr>
          <a:lstStyle/>
          <a:p>
            <a:pPr algn="just"/>
            <a:r>
              <a:rPr lang="en-US" altLang="zh-CN" sz="1400" dirty="0">
                <a:solidFill>
                  <a:schemeClr val="tx2"/>
                </a:solidFill>
              </a:rPr>
              <a:t>AES001 quenched at 15.6~21MV/m, </a:t>
            </a:r>
          </a:p>
          <a:p>
            <a:pPr algn="just"/>
            <a:r>
              <a:rPr lang="en-US" altLang="zh-CN" sz="1400" dirty="0">
                <a:solidFill>
                  <a:schemeClr val="tx2"/>
                </a:solidFill>
              </a:rPr>
              <a:t>Twin peaks were found at Cell #3 equator 169 deg </a:t>
            </a:r>
            <a:r>
              <a:rPr lang="en-US" altLang="zh-CN" sz="1400" dirty="0" smtClean="0">
                <a:solidFill>
                  <a:schemeClr val="tx2"/>
                </a:solidFill>
              </a:rPr>
              <a:t>region</a:t>
            </a:r>
            <a:endParaRPr lang="en-US" altLang="zh-CN" sz="1400" dirty="0">
              <a:solidFill>
                <a:schemeClr val="tx2"/>
              </a:solidFill>
            </a:endParaRPr>
          </a:p>
        </p:txBody>
      </p:sp>
      <p:sp>
        <p:nvSpPr>
          <p:cNvPr id="15372" name="TextBox 32"/>
          <p:cNvSpPr txBox="1">
            <a:spLocks noChangeArrowheads="1"/>
          </p:cNvSpPr>
          <p:nvPr/>
        </p:nvSpPr>
        <p:spPr bwMode="auto">
          <a:xfrm>
            <a:off x="4628321" y="4234070"/>
            <a:ext cx="3886200" cy="276225"/>
          </a:xfrm>
          <a:prstGeom prst="rect">
            <a:avLst/>
          </a:prstGeom>
          <a:noFill/>
          <a:ln w="9525">
            <a:noFill/>
            <a:miter lim="800000"/>
            <a:headEnd/>
            <a:tailEnd/>
          </a:ln>
        </p:spPr>
        <p:txBody>
          <a:bodyPr>
            <a:spAutoFit/>
          </a:bodyPr>
          <a:lstStyle/>
          <a:p>
            <a:r>
              <a:rPr lang="en-US" altLang="zh-CN" sz="1200"/>
              <a:t>Spot A  height 160</a:t>
            </a:r>
            <a:r>
              <a:rPr lang="en-US" altLang="zh-CN" sz="1200">
                <a:cs typeface="Arial" charset="0"/>
              </a:rPr>
              <a:t>µm, diameter 700µm on bottom </a:t>
            </a:r>
            <a:endParaRPr lang="en-US" altLang="zh-CN" sz="1200"/>
          </a:p>
        </p:txBody>
      </p:sp>
      <p:sp>
        <p:nvSpPr>
          <p:cNvPr id="15373" name="TextBox 32"/>
          <p:cNvSpPr txBox="1">
            <a:spLocks noChangeArrowheads="1"/>
          </p:cNvSpPr>
          <p:nvPr/>
        </p:nvSpPr>
        <p:spPr bwMode="auto">
          <a:xfrm>
            <a:off x="4628321" y="5986670"/>
            <a:ext cx="3886200" cy="276225"/>
          </a:xfrm>
          <a:prstGeom prst="rect">
            <a:avLst/>
          </a:prstGeom>
          <a:noFill/>
          <a:ln w="9525">
            <a:noFill/>
            <a:miter lim="800000"/>
            <a:headEnd/>
            <a:tailEnd/>
          </a:ln>
        </p:spPr>
        <p:txBody>
          <a:bodyPr>
            <a:spAutoFit/>
          </a:bodyPr>
          <a:lstStyle/>
          <a:p>
            <a:r>
              <a:rPr lang="en-US" altLang="zh-CN" sz="1200"/>
              <a:t>Spot B  height 155</a:t>
            </a:r>
            <a:r>
              <a:rPr lang="en-US" altLang="zh-CN" sz="1200">
                <a:cs typeface="Arial" charset="0"/>
              </a:rPr>
              <a:t>µm, diameter 1000µm on bottom </a:t>
            </a:r>
            <a:endParaRPr lang="en-US" altLang="zh-CN" sz="1200"/>
          </a:p>
        </p:txBody>
      </p:sp>
      <p:sp>
        <p:nvSpPr>
          <p:cNvPr id="15374" name="TextBox 12"/>
          <p:cNvSpPr txBox="1">
            <a:spLocks noChangeArrowheads="1"/>
          </p:cNvSpPr>
          <p:nvPr/>
        </p:nvSpPr>
        <p:spPr bwMode="auto">
          <a:xfrm>
            <a:off x="152400" y="39688"/>
            <a:ext cx="5486400" cy="338554"/>
          </a:xfrm>
          <a:prstGeom prst="rect">
            <a:avLst/>
          </a:prstGeom>
          <a:noFill/>
          <a:ln w="9525">
            <a:noFill/>
            <a:miter lim="800000"/>
            <a:headEnd/>
            <a:tailEnd/>
          </a:ln>
        </p:spPr>
        <p:txBody>
          <a:bodyPr>
            <a:spAutoFit/>
          </a:bodyPr>
          <a:lstStyle/>
          <a:p>
            <a:r>
              <a:rPr lang="en-US" altLang="zh-CN" sz="1600" dirty="0">
                <a:solidFill>
                  <a:schemeClr val="tx2"/>
                </a:solidFill>
              </a:rPr>
              <a:t>Surface defect limits cavity performance at low field</a:t>
            </a:r>
          </a:p>
        </p:txBody>
      </p:sp>
      <p:sp>
        <p:nvSpPr>
          <p:cNvPr id="15375" name="Slide Number Placeholder 14"/>
          <p:cNvSpPr>
            <a:spLocks noGrp="1"/>
          </p:cNvSpPr>
          <p:nvPr>
            <p:ph type="sldNum" sz="quarter" idx="12"/>
          </p:nvPr>
        </p:nvSpPr>
        <p:spPr>
          <a:xfrm>
            <a:off x="6857586" y="6270971"/>
            <a:ext cx="1905000" cy="457200"/>
          </a:xfrm>
          <a:noFill/>
        </p:spPr>
        <p:txBody>
          <a:bodyPr/>
          <a:lstStyle/>
          <a:p>
            <a:fld id="{E51C28F9-38DB-430E-8EE0-C2FA817EE437}" type="slidenum">
              <a:rPr lang="en-US" altLang="zh-CN" smtClean="0"/>
              <a:pPr/>
              <a:t>23</a:t>
            </a:fld>
            <a:endParaRPr lang="en-US" altLang="zh-CN" dirty="0" smtClean="0"/>
          </a:p>
        </p:txBody>
      </p:sp>
      <p:sp>
        <p:nvSpPr>
          <p:cNvPr id="18"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7"/>
          <p:cNvSpPr>
            <a:spLocks noChangeArrowheads="1"/>
          </p:cNvSpPr>
          <p:nvPr/>
        </p:nvSpPr>
        <p:spPr bwMode="auto">
          <a:xfrm>
            <a:off x="3051175" y="2962275"/>
            <a:ext cx="3319463" cy="307975"/>
          </a:xfrm>
          <a:prstGeom prst="rect">
            <a:avLst/>
          </a:prstGeom>
          <a:noFill/>
          <a:ln w="9525">
            <a:noFill/>
            <a:miter lim="800000"/>
            <a:headEnd/>
            <a:tailEnd/>
          </a:ln>
        </p:spPr>
        <p:txBody>
          <a:bodyPr anchor="ctr">
            <a:spAutoFit/>
          </a:bodyPr>
          <a:lstStyle/>
          <a:p>
            <a:pPr algn="ctr"/>
            <a:r>
              <a:rPr lang="en-GB" altLang="zh-CN" sz="1400"/>
              <a:t>Diameter: 400µm,Depth: 60µm</a:t>
            </a:r>
          </a:p>
        </p:txBody>
      </p:sp>
      <p:pic>
        <p:nvPicPr>
          <p:cNvPr id="16387" name="Picture 12"/>
          <p:cNvPicPr>
            <a:picLocks noChangeAspect="1" noChangeArrowheads="1"/>
          </p:cNvPicPr>
          <p:nvPr/>
        </p:nvPicPr>
        <p:blipFill>
          <a:blip r:embed="rId3" cstate="print"/>
          <a:srcRect/>
          <a:stretch>
            <a:fillRect/>
          </a:stretch>
        </p:blipFill>
        <p:spPr bwMode="auto">
          <a:xfrm>
            <a:off x="2654300" y="4741863"/>
            <a:ext cx="3641725" cy="1063625"/>
          </a:xfrm>
          <a:prstGeom prst="rect">
            <a:avLst/>
          </a:prstGeom>
          <a:noFill/>
          <a:ln w="9525">
            <a:noFill/>
            <a:miter lim="800000"/>
            <a:headEnd/>
            <a:tailEnd/>
          </a:ln>
        </p:spPr>
      </p:pic>
      <p:sp>
        <p:nvSpPr>
          <p:cNvPr id="16388" name="Rectangle 17"/>
          <p:cNvSpPr>
            <a:spLocks noChangeArrowheads="1"/>
          </p:cNvSpPr>
          <p:nvPr/>
        </p:nvSpPr>
        <p:spPr bwMode="auto">
          <a:xfrm>
            <a:off x="2900363" y="5786438"/>
            <a:ext cx="3702050" cy="522287"/>
          </a:xfrm>
          <a:prstGeom prst="rect">
            <a:avLst/>
          </a:prstGeom>
          <a:noFill/>
          <a:ln w="9525">
            <a:noFill/>
            <a:miter lim="800000"/>
            <a:headEnd/>
            <a:tailEnd/>
          </a:ln>
        </p:spPr>
        <p:txBody>
          <a:bodyPr anchor="ctr">
            <a:spAutoFit/>
          </a:bodyPr>
          <a:lstStyle/>
          <a:p>
            <a:pPr algn="ctr"/>
            <a:r>
              <a:rPr lang="en-GB" altLang="zh-CN" sz="1400"/>
              <a:t>Diameter: 1300µm, Depth: 70µm </a:t>
            </a:r>
          </a:p>
          <a:p>
            <a:pPr algn="ctr"/>
            <a:r>
              <a:rPr lang="en-GB" altLang="zh-CN" sz="1400"/>
              <a:t>A 15µm high tiny bump in the center. </a:t>
            </a:r>
          </a:p>
        </p:txBody>
      </p:sp>
      <p:pic>
        <p:nvPicPr>
          <p:cNvPr id="16391" name="Picture 4"/>
          <p:cNvPicPr>
            <a:picLocks noChangeAspect="1" noChangeArrowheads="1"/>
          </p:cNvPicPr>
          <p:nvPr/>
        </p:nvPicPr>
        <p:blipFill>
          <a:blip r:embed="rId4" cstate="print"/>
          <a:srcRect/>
          <a:stretch>
            <a:fillRect/>
          </a:stretch>
        </p:blipFill>
        <p:spPr bwMode="auto">
          <a:xfrm>
            <a:off x="3271838" y="3436938"/>
            <a:ext cx="2355850" cy="1716087"/>
          </a:xfrm>
          <a:prstGeom prst="rect">
            <a:avLst/>
          </a:prstGeom>
          <a:noFill/>
          <a:ln w="9525">
            <a:noFill/>
            <a:miter lim="800000"/>
            <a:headEnd/>
            <a:tailEnd/>
          </a:ln>
        </p:spPr>
      </p:pic>
      <p:pic>
        <p:nvPicPr>
          <p:cNvPr id="16392" name="Picture 3"/>
          <p:cNvPicPr>
            <a:picLocks noChangeAspect="1" noChangeArrowheads="1"/>
          </p:cNvPicPr>
          <p:nvPr/>
        </p:nvPicPr>
        <p:blipFill>
          <a:blip r:embed="rId5" cstate="print"/>
          <a:srcRect/>
          <a:stretch>
            <a:fillRect/>
          </a:stretch>
        </p:blipFill>
        <p:spPr bwMode="auto">
          <a:xfrm>
            <a:off x="2609850" y="1909763"/>
            <a:ext cx="3781425" cy="1065212"/>
          </a:xfrm>
          <a:prstGeom prst="rect">
            <a:avLst/>
          </a:prstGeom>
          <a:noFill/>
          <a:ln w="9525">
            <a:noFill/>
            <a:miter lim="800000"/>
            <a:headEnd/>
            <a:tailEnd/>
          </a:ln>
        </p:spPr>
      </p:pic>
      <p:pic>
        <p:nvPicPr>
          <p:cNvPr id="16393" name="Picture 6"/>
          <p:cNvPicPr>
            <a:picLocks noChangeAspect="1" noChangeArrowheads="1"/>
          </p:cNvPicPr>
          <p:nvPr/>
        </p:nvPicPr>
        <p:blipFill>
          <a:blip r:embed="rId6" cstate="print"/>
          <a:srcRect/>
          <a:stretch>
            <a:fillRect/>
          </a:stretch>
        </p:blipFill>
        <p:spPr bwMode="auto">
          <a:xfrm>
            <a:off x="3505200" y="630238"/>
            <a:ext cx="2141538" cy="1635125"/>
          </a:xfrm>
          <a:prstGeom prst="rect">
            <a:avLst/>
          </a:prstGeom>
          <a:noFill/>
          <a:ln w="9525">
            <a:noFill/>
            <a:miter lim="800000"/>
            <a:headEnd/>
            <a:tailEnd/>
          </a:ln>
        </p:spPr>
      </p:pic>
      <p:sp>
        <p:nvSpPr>
          <p:cNvPr id="16394" name="TextBox 19"/>
          <p:cNvSpPr txBox="1">
            <a:spLocks noChangeArrowheads="1"/>
          </p:cNvSpPr>
          <p:nvPr/>
        </p:nvSpPr>
        <p:spPr bwMode="auto">
          <a:xfrm>
            <a:off x="6702425" y="2722563"/>
            <a:ext cx="2212975" cy="523220"/>
          </a:xfrm>
          <a:prstGeom prst="rect">
            <a:avLst/>
          </a:prstGeom>
          <a:noFill/>
          <a:ln w="9525">
            <a:noFill/>
            <a:miter lim="800000"/>
            <a:headEnd/>
            <a:tailEnd/>
          </a:ln>
        </p:spPr>
        <p:txBody>
          <a:bodyPr wrap="square">
            <a:spAutoFit/>
          </a:bodyPr>
          <a:lstStyle/>
          <a:p>
            <a:pPr algn="ctr"/>
            <a:r>
              <a:rPr lang="en-US" altLang="zh-CN" sz="1400" dirty="0" smtClean="0"/>
              <a:t>40.2 MV/m </a:t>
            </a:r>
            <a:r>
              <a:rPr lang="en-US" altLang="zh-CN" sz="1400" dirty="0"/>
              <a:t>quenched at pit region</a:t>
            </a:r>
          </a:p>
        </p:txBody>
      </p:sp>
      <p:sp>
        <p:nvSpPr>
          <p:cNvPr id="16395" name="TextBox 20"/>
          <p:cNvSpPr txBox="1">
            <a:spLocks noChangeArrowheads="1"/>
          </p:cNvSpPr>
          <p:nvPr/>
        </p:nvSpPr>
        <p:spPr bwMode="auto">
          <a:xfrm>
            <a:off x="6985000" y="5659438"/>
            <a:ext cx="1789113" cy="522287"/>
          </a:xfrm>
          <a:prstGeom prst="rect">
            <a:avLst/>
          </a:prstGeom>
          <a:noFill/>
          <a:ln w="9525">
            <a:noFill/>
            <a:miter lim="800000"/>
            <a:headEnd/>
            <a:tailEnd/>
          </a:ln>
        </p:spPr>
        <p:txBody>
          <a:bodyPr>
            <a:spAutoFit/>
          </a:bodyPr>
          <a:lstStyle/>
          <a:p>
            <a:pPr algn="ctr"/>
            <a:r>
              <a:rPr lang="en-US" altLang="zh-CN" sz="1400" dirty="0"/>
              <a:t>39MV/m quenched </a:t>
            </a:r>
            <a:r>
              <a:rPr lang="en-US" altLang="zh-CN" sz="1400" dirty="0" smtClean="0">
                <a:solidFill>
                  <a:srgbClr val="FF0000"/>
                </a:solidFill>
              </a:rPr>
              <a:t>NOT</a:t>
            </a:r>
            <a:r>
              <a:rPr lang="en-US" altLang="zh-CN" sz="1400" dirty="0" smtClean="0"/>
              <a:t> at </a:t>
            </a:r>
            <a:r>
              <a:rPr lang="en-US" altLang="zh-CN" sz="1400" dirty="0"/>
              <a:t>pit region</a:t>
            </a:r>
          </a:p>
        </p:txBody>
      </p:sp>
      <p:sp>
        <p:nvSpPr>
          <p:cNvPr id="16396" name="Text Box 15"/>
          <p:cNvSpPr txBox="1">
            <a:spLocks noChangeArrowheads="1"/>
          </p:cNvSpPr>
          <p:nvPr/>
        </p:nvSpPr>
        <p:spPr bwMode="auto">
          <a:xfrm>
            <a:off x="841375" y="3048000"/>
            <a:ext cx="1706563" cy="336550"/>
          </a:xfrm>
          <a:prstGeom prst="rect">
            <a:avLst/>
          </a:prstGeom>
          <a:noFill/>
          <a:ln w="9525">
            <a:noFill/>
            <a:miter lim="800000"/>
            <a:headEnd/>
            <a:tailEnd/>
          </a:ln>
        </p:spPr>
        <p:txBody>
          <a:bodyPr>
            <a:spAutoFit/>
          </a:bodyPr>
          <a:lstStyle/>
          <a:p>
            <a:pPr>
              <a:spcBef>
                <a:spcPct val="50000"/>
              </a:spcBef>
            </a:pPr>
            <a:r>
              <a:rPr lang="en-US" altLang="zh-CN" sz="1600" dirty="0"/>
              <a:t>TE1ACC003</a:t>
            </a:r>
          </a:p>
        </p:txBody>
      </p:sp>
      <p:sp>
        <p:nvSpPr>
          <p:cNvPr id="16397" name="Text Box 16"/>
          <p:cNvSpPr txBox="1">
            <a:spLocks noChangeArrowheads="1"/>
          </p:cNvSpPr>
          <p:nvPr/>
        </p:nvSpPr>
        <p:spPr bwMode="auto">
          <a:xfrm>
            <a:off x="687388" y="5773738"/>
            <a:ext cx="1706562" cy="336550"/>
          </a:xfrm>
          <a:prstGeom prst="rect">
            <a:avLst/>
          </a:prstGeom>
          <a:noFill/>
          <a:ln w="9525">
            <a:noFill/>
            <a:miter lim="800000"/>
            <a:headEnd/>
            <a:tailEnd/>
          </a:ln>
        </p:spPr>
        <p:txBody>
          <a:bodyPr>
            <a:spAutoFit/>
          </a:bodyPr>
          <a:lstStyle/>
          <a:p>
            <a:pPr>
              <a:spcBef>
                <a:spcPct val="50000"/>
              </a:spcBef>
            </a:pPr>
            <a:r>
              <a:rPr lang="en-US" altLang="zh-CN" sz="1600"/>
              <a:t>TE1AES004</a:t>
            </a:r>
          </a:p>
        </p:txBody>
      </p:sp>
      <p:pic>
        <p:nvPicPr>
          <p:cNvPr id="16398" name="Picture 2"/>
          <p:cNvPicPr>
            <a:picLocks noChangeAspect="1" noChangeArrowheads="1"/>
          </p:cNvPicPr>
          <p:nvPr/>
        </p:nvPicPr>
        <p:blipFill>
          <a:blip r:embed="rId7" cstate="print"/>
          <a:srcRect/>
          <a:stretch>
            <a:fillRect/>
          </a:stretch>
        </p:blipFill>
        <p:spPr bwMode="auto">
          <a:xfrm>
            <a:off x="120650" y="884238"/>
            <a:ext cx="2684463" cy="2151062"/>
          </a:xfrm>
          <a:prstGeom prst="rect">
            <a:avLst/>
          </a:prstGeom>
          <a:noFill/>
          <a:ln w="9525">
            <a:noFill/>
            <a:miter lim="800000"/>
            <a:headEnd/>
            <a:tailEnd/>
          </a:ln>
        </p:spPr>
      </p:pic>
      <p:pic>
        <p:nvPicPr>
          <p:cNvPr id="16399" name="Picture 3"/>
          <p:cNvPicPr>
            <a:picLocks noChangeAspect="1" noChangeArrowheads="1"/>
          </p:cNvPicPr>
          <p:nvPr/>
        </p:nvPicPr>
        <p:blipFill>
          <a:blip r:embed="rId8" cstate="print"/>
          <a:srcRect/>
          <a:stretch>
            <a:fillRect/>
          </a:stretch>
        </p:blipFill>
        <p:spPr bwMode="auto">
          <a:xfrm>
            <a:off x="100013" y="3587750"/>
            <a:ext cx="2717800" cy="2160588"/>
          </a:xfrm>
          <a:prstGeom prst="rect">
            <a:avLst/>
          </a:prstGeom>
          <a:noFill/>
          <a:ln w="9525">
            <a:noFill/>
            <a:miter lim="800000"/>
            <a:headEnd/>
            <a:tailEnd/>
          </a:ln>
        </p:spPr>
      </p:pic>
      <p:grpSp>
        <p:nvGrpSpPr>
          <p:cNvPr id="2" name="Group 2"/>
          <p:cNvGrpSpPr>
            <a:grpSpLocks/>
          </p:cNvGrpSpPr>
          <p:nvPr/>
        </p:nvGrpSpPr>
        <p:grpSpPr bwMode="auto">
          <a:xfrm>
            <a:off x="914400" y="5314950"/>
            <a:ext cx="1327150" cy="317500"/>
            <a:chOff x="2651" y="11209"/>
            <a:chExt cx="1526" cy="499"/>
          </a:xfrm>
        </p:grpSpPr>
        <p:sp>
          <p:nvSpPr>
            <p:cNvPr id="16413" name="Line 3"/>
            <p:cNvSpPr>
              <a:spLocks noChangeShapeType="1"/>
            </p:cNvSpPr>
            <p:nvPr/>
          </p:nvSpPr>
          <p:spPr bwMode="auto">
            <a:xfrm flipH="1">
              <a:off x="4133" y="11327"/>
              <a:ext cx="0" cy="381"/>
            </a:xfrm>
            <a:prstGeom prst="line">
              <a:avLst/>
            </a:prstGeom>
            <a:noFill/>
            <a:ln w="6350">
              <a:solidFill>
                <a:srgbClr val="FFFFFF"/>
              </a:solidFill>
              <a:round/>
              <a:headEnd/>
              <a:tailEnd/>
            </a:ln>
          </p:spPr>
          <p:txBody>
            <a:bodyPr/>
            <a:lstStyle/>
            <a:p>
              <a:endParaRPr lang="en-US"/>
            </a:p>
          </p:txBody>
        </p:sp>
        <p:sp>
          <p:nvSpPr>
            <p:cNvPr id="16414" name="Line 4"/>
            <p:cNvSpPr>
              <a:spLocks noChangeShapeType="1"/>
            </p:cNvSpPr>
            <p:nvPr/>
          </p:nvSpPr>
          <p:spPr bwMode="auto">
            <a:xfrm flipH="1">
              <a:off x="2698" y="11327"/>
              <a:ext cx="0" cy="381"/>
            </a:xfrm>
            <a:prstGeom prst="line">
              <a:avLst/>
            </a:prstGeom>
            <a:noFill/>
            <a:ln w="6350">
              <a:solidFill>
                <a:srgbClr val="FFFFFF"/>
              </a:solidFill>
              <a:round/>
              <a:headEnd/>
              <a:tailEnd/>
            </a:ln>
          </p:spPr>
          <p:txBody>
            <a:bodyPr/>
            <a:lstStyle/>
            <a:p>
              <a:endParaRPr lang="en-US"/>
            </a:p>
          </p:txBody>
        </p:sp>
        <p:sp>
          <p:nvSpPr>
            <p:cNvPr id="16415" name="Line 5"/>
            <p:cNvSpPr>
              <a:spLocks noChangeShapeType="1"/>
            </p:cNvSpPr>
            <p:nvPr/>
          </p:nvSpPr>
          <p:spPr bwMode="auto">
            <a:xfrm>
              <a:off x="2729" y="11563"/>
              <a:ext cx="1404" cy="0"/>
            </a:xfrm>
            <a:prstGeom prst="line">
              <a:avLst/>
            </a:prstGeom>
            <a:noFill/>
            <a:ln w="19050">
              <a:solidFill>
                <a:srgbClr val="FFFFFF"/>
              </a:solidFill>
              <a:round/>
              <a:headEnd type="triangle" w="med" len="med"/>
              <a:tailEnd type="triangle" w="med" len="med"/>
            </a:ln>
          </p:spPr>
          <p:txBody>
            <a:bodyPr/>
            <a:lstStyle/>
            <a:p>
              <a:endParaRPr lang="en-US"/>
            </a:p>
          </p:txBody>
        </p:sp>
        <p:sp>
          <p:nvSpPr>
            <p:cNvPr id="16416" name="Text Box 6"/>
            <p:cNvSpPr txBox="1">
              <a:spLocks noChangeArrowheads="1"/>
            </p:cNvSpPr>
            <p:nvPr/>
          </p:nvSpPr>
          <p:spPr bwMode="auto">
            <a:xfrm>
              <a:off x="2651" y="11209"/>
              <a:ext cx="1526" cy="340"/>
            </a:xfrm>
            <a:prstGeom prst="rect">
              <a:avLst/>
            </a:prstGeom>
            <a:noFill/>
            <a:ln w="9525">
              <a:noFill/>
              <a:miter lim="800000"/>
              <a:headEnd/>
              <a:tailEnd/>
            </a:ln>
          </p:spPr>
          <p:txBody>
            <a:bodyPr/>
            <a:lstStyle/>
            <a:p>
              <a:pPr algn="ctr">
                <a:spcAft>
                  <a:spcPts val="1000"/>
                </a:spcAft>
              </a:pPr>
              <a:r>
                <a:rPr lang="en-US" altLang="zh-CN" sz="1100">
                  <a:solidFill>
                    <a:srgbClr val="FFFFFF"/>
                  </a:solidFill>
                  <a:latin typeface="Calibri" pitchFamily="34" charset="0"/>
                </a:rPr>
                <a:t>Equator welding seam</a:t>
              </a:r>
              <a:endParaRPr lang="en-US" altLang="zh-CN"/>
            </a:p>
          </p:txBody>
        </p:sp>
      </p:grpSp>
      <p:grpSp>
        <p:nvGrpSpPr>
          <p:cNvPr id="3" name="Group 12"/>
          <p:cNvGrpSpPr>
            <a:grpSpLocks/>
          </p:cNvGrpSpPr>
          <p:nvPr/>
        </p:nvGrpSpPr>
        <p:grpSpPr bwMode="auto">
          <a:xfrm>
            <a:off x="-28575" y="2492375"/>
            <a:ext cx="1878013" cy="503238"/>
            <a:chOff x="6304" y="7350"/>
            <a:chExt cx="2531" cy="457"/>
          </a:xfrm>
        </p:grpSpPr>
        <p:sp>
          <p:nvSpPr>
            <p:cNvPr id="16407" name="Line 13"/>
            <p:cNvSpPr>
              <a:spLocks noChangeShapeType="1"/>
            </p:cNvSpPr>
            <p:nvPr/>
          </p:nvSpPr>
          <p:spPr bwMode="auto">
            <a:xfrm flipH="1">
              <a:off x="7715" y="7409"/>
              <a:ext cx="2" cy="355"/>
            </a:xfrm>
            <a:prstGeom prst="line">
              <a:avLst/>
            </a:prstGeom>
            <a:noFill/>
            <a:ln w="6350">
              <a:solidFill>
                <a:srgbClr val="FFFFFF"/>
              </a:solidFill>
              <a:round/>
              <a:headEnd/>
              <a:tailEnd/>
            </a:ln>
          </p:spPr>
          <p:txBody>
            <a:bodyPr/>
            <a:lstStyle/>
            <a:p>
              <a:endParaRPr lang="en-US"/>
            </a:p>
          </p:txBody>
        </p:sp>
        <p:sp>
          <p:nvSpPr>
            <p:cNvPr id="16408" name="Line 14"/>
            <p:cNvSpPr>
              <a:spLocks noChangeShapeType="1"/>
            </p:cNvSpPr>
            <p:nvPr/>
          </p:nvSpPr>
          <p:spPr bwMode="auto">
            <a:xfrm>
              <a:off x="8835" y="7409"/>
              <a:ext cx="0" cy="373"/>
            </a:xfrm>
            <a:prstGeom prst="line">
              <a:avLst/>
            </a:prstGeom>
            <a:noFill/>
            <a:ln w="6350">
              <a:solidFill>
                <a:srgbClr val="FFFFFF"/>
              </a:solidFill>
              <a:round/>
              <a:headEnd/>
              <a:tailEnd/>
            </a:ln>
          </p:spPr>
          <p:txBody>
            <a:bodyPr/>
            <a:lstStyle/>
            <a:p>
              <a:endParaRPr lang="en-US"/>
            </a:p>
          </p:txBody>
        </p:sp>
        <p:sp>
          <p:nvSpPr>
            <p:cNvPr id="16409" name="Line 15"/>
            <p:cNvSpPr>
              <a:spLocks noChangeShapeType="1"/>
            </p:cNvSpPr>
            <p:nvPr/>
          </p:nvSpPr>
          <p:spPr bwMode="auto">
            <a:xfrm>
              <a:off x="6541" y="7613"/>
              <a:ext cx="1132" cy="0"/>
            </a:xfrm>
            <a:prstGeom prst="line">
              <a:avLst/>
            </a:prstGeom>
            <a:noFill/>
            <a:ln w="19050">
              <a:solidFill>
                <a:srgbClr val="FFFFFF"/>
              </a:solidFill>
              <a:round/>
              <a:headEnd type="triangle" w="med" len="med"/>
              <a:tailEnd type="triangle" w="med" len="med"/>
            </a:ln>
          </p:spPr>
          <p:txBody>
            <a:bodyPr/>
            <a:lstStyle/>
            <a:p>
              <a:endParaRPr lang="en-US"/>
            </a:p>
          </p:txBody>
        </p:sp>
        <p:sp>
          <p:nvSpPr>
            <p:cNvPr id="16410" name="Line 16"/>
            <p:cNvSpPr>
              <a:spLocks noChangeShapeType="1"/>
            </p:cNvSpPr>
            <p:nvPr/>
          </p:nvSpPr>
          <p:spPr bwMode="auto">
            <a:xfrm>
              <a:off x="7876" y="7613"/>
              <a:ext cx="943" cy="0"/>
            </a:xfrm>
            <a:prstGeom prst="line">
              <a:avLst/>
            </a:prstGeom>
            <a:noFill/>
            <a:ln w="19050">
              <a:solidFill>
                <a:srgbClr val="FFFFFF"/>
              </a:solidFill>
              <a:round/>
              <a:headEnd type="triangle" w="med" len="med"/>
              <a:tailEnd type="triangle" w="med" len="med"/>
            </a:ln>
          </p:spPr>
          <p:txBody>
            <a:bodyPr/>
            <a:lstStyle/>
            <a:p>
              <a:endParaRPr lang="en-US"/>
            </a:p>
          </p:txBody>
        </p:sp>
        <p:sp>
          <p:nvSpPr>
            <p:cNvPr id="2065" name="Text Box 17"/>
            <p:cNvSpPr txBox="1">
              <a:spLocks noChangeArrowheads="1"/>
            </p:cNvSpPr>
            <p:nvPr/>
          </p:nvSpPr>
          <p:spPr bwMode="auto">
            <a:xfrm>
              <a:off x="6304" y="7350"/>
              <a:ext cx="1637" cy="457"/>
            </a:xfrm>
            <a:prstGeom prst="rect">
              <a:avLst/>
            </a:prstGeom>
            <a:noFill/>
            <a:ln w="9525">
              <a:noFill/>
              <a:miter lim="800000"/>
              <a:headEnd/>
              <a:tailEnd/>
            </a:ln>
          </p:spPr>
          <p:txBody>
            <a:bodyPr/>
            <a:lstStyle/>
            <a:p>
              <a:pPr algn="ctr">
                <a:spcAft>
                  <a:spcPts val="1000"/>
                </a:spcAft>
                <a:defRPr/>
              </a:pPr>
              <a:r>
                <a:rPr lang="en-US" altLang="zh-CN" sz="1050" dirty="0">
                  <a:solidFill>
                    <a:srgbClr val="FFFFFF"/>
                  </a:solidFill>
                  <a:latin typeface="Calibri" pitchFamily="34" charset="0"/>
                  <a:ea typeface="SimSun" pitchFamily="2" charset="-122"/>
                </a:rPr>
                <a:t>Equator</a:t>
              </a:r>
            </a:p>
            <a:p>
              <a:pPr algn="ctr">
                <a:spcAft>
                  <a:spcPts val="1000"/>
                </a:spcAft>
                <a:defRPr/>
              </a:pPr>
              <a:r>
                <a:rPr lang="en-US" altLang="zh-CN" sz="1050" dirty="0">
                  <a:solidFill>
                    <a:srgbClr val="FFFFFF"/>
                  </a:solidFill>
                  <a:latin typeface="Calibri" pitchFamily="34" charset="0"/>
                  <a:ea typeface="SimSun" pitchFamily="2" charset="-122"/>
                </a:rPr>
                <a:t>welding seam</a:t>
              </a:r>
              <a:endParaRPr lang="en-US" sz="2400" dirty="0">
                <a:latin typeface="Arial" pitchFamily="34" charset="0"/>
              </a:endParaRPr>
            </a:p>
          </p:txBody>
        </p:sp>
        <p:sp>
          <p:nvSpPr>
            <p:cNvPr id="16412" name="Text Box 18"/>
            <p:cNvSpPr txBox="1">
              <a:spLocks noChangeArrowheads="1"/>
            </p:cNvSpPr>
            <p:nvPr/>
          </p:nvSpPr>
          <p:spPr bwMode="auto">
            <a:xfrm>
              <a:off x="7854" y="7368"/>
              <a:ext cx="927" cy="374"/>
            </a:xfrm>
            <a:prstGeom prst="rect">
              <a:avLst/>
            </a:prstGeom>
            <a:noFill/>
            <a:ln w="9525">
              <a:noFill/>
              <a:miter lim="800000"/>
              <a:headEnd/>
              <a:tailEnd/>
            </a:ln>
          </p:spPr>
          <p:txBody>
            <a:bodyPr/>
            <a:lstStyle/>
            <a:p>
              <a:pPr algn="ctr">
                <a:spcAft>
                  <a:spcPts val="1000"/>
                </a:spcAft>
              </a:pPr>
              <a:r>
                <a:rPr lang="en-US" altLang="zh-CN" sz="1000">
                  <a:solidFill>
                    <a:srgbClr val="FFFFFF"/>
                  </a:solidFill>
                  <a:latin typeface="Calibri" pitchFamily="34" charset="0"/>
                </a:rPr>
                <a:t>HAZ</a:t>
              </a:r>
              <a:endParaRPr lang="en-US" altLang="zh-CN" sz="2000"/>
            </a:p>
          </p:txBody>
        </p:sp>
      </p:grpSp>
      <p:sp>
        <p:nvSpPr>
          <p:cNvPr id="16402" name="Oval 33"/>
          <p:cNvSpPr>
            <a:spLocks noChangeArrowheads="1"/>
          </p:cNvSpPr>
          <p:nvPr/>
        </p:nvSpPr>
        <p:spPr bwMode="auto">
          <a:xfrm>
            <a:off x="2230438" y="1970088"/>
            <a:ext cx="301625" cy="330200"/>
          </a:xfrm>
          <a:prstGeom prst="ellipse">
            <a:avLst/>
          </a:prstGeom>
          <a:noFill/>
          <a:ln w="19050" algn="ctr">
            <a:solidFill>
              <a:schemeClr val="bg1"/>
            </a:solidFill>
            <a:prstDash val="sysDash"/>
            <a:round/>
            <a:headEnd/>
            <a:tailEnd/>
          </a:ln>
        </p:spPr>
        <p:txBody>
          <a:bodyPr/>
          <a:lstStyle/>
          <a:p>
            <a:endParaRPr lang="en-US" altLang="zh-CN"/>
          </a:p>
        </p:txBody>
      </p:sp>
      <p:sp>
        <p:nvSpPr>
          <p:cNvPr id="16403" name="Oval 34"/>
          <p:cNvSpPr>
            <a:spLocks noChangeArrowheads="1"/>
          </p:cNvSpPr>
          <p:nvPr/>
        </p:nvSpPr>
        <p:spPr bwMode="auto">
          <a:xfrm>
            <a:off x="652463" y="4270375"/>
            <a:ext cx="503237" cy="542925"/>
          </a:xfrm>
          <a:prstGeom prst="ellipse">
            <a:avLst/>
          </a:prstGeom>
          <a:noFill/>
          <a:ln w="19050" algn="ctr">
            <a:solidFill>
              <a:schemeClr val="bg1"/>
            </a:solidFill>
            <a:prstDash val="sysDash"/>
            <a:round/>
            <a:headEnd/>
            <a:tailEnd/>
          </a:ln>
        </p:spPr>
        <p:txBody>
          <a:bodyPr/>
          <a:lstStyle/>
          <a:p>
            <a:endParaRPr lang="en-US" altLang="zh-CN"/>
          </a:p>
        </p:txBody>
      </p:sp>
      <p:pic>
        <p:nvPicPr>
          <p:cNvPr id="16404" name="Picture 2"/>
          <p:cNvPicPr>
            <a:picLocks noChangeAspect="1" noChangeArrowheads="1"/>
          </p:cNvPicPr>
          <p:nvPr/>
        </p:nvPicPr>
        <p:blipFill>
          <a:blip r:embed="rId9" cstate="print"/>
          <a:srcRect/>
          <a:stretch>
            <a:fillRect/>
          </a:stretch>
        </p:blipFill>
        <p:spPr bwMode="auto">
          <a:xfrm>
            <a:off x="4659313" y="3262313"/>
            <a:ext cx="1671637" cy="1157287"/>
          </a:xfrm>
          <a:prstGeom prst="rect">
            <a:avLst/>
          </a:prstGeom>
          <a:noFill/>
          <a:ln w="9525">
            <a:noFill/>
            <a:miter lim="800000"/>
            <a:headEnd/>
            <a:tailEnd/>
          </a:ln>
        </p:spPr>
      </p:pic>
      <p:sp>
        <p:nvSpPr>
          <p:cNvPr id="16405" name="TextBox 12"/>
          <p:cNvSpPr txBox="1">
            <a:spLocks noChangeArrowheads="1"/>
          </p:cNvSpPr>
          <p:nvPr/>
        </p:nvSpPr>
        <p:spPr bwMode="auto">
          <a:xfrm>
            <a:off x="182562" y="0"/>
            <a:ext cx="5608637" cy="338554"/>
          </a:xfrm>
          <a:prstGeom prst="rect">
            <a:avLst/>
          </a:prstGeom>
          <a:noFill/>
          <a:ln w="9525">
            <a:noFill/>
            <a:miter lim="800000"/>
            <a:headEnd/>
            <a:tailEnd/>
          </a:ln>
        </p:spPr>
        <p:txBody>
          <a:bodyPr>
            <a:spAutoFit/>
          </a:bodyPr>
          <a:lstStyle/>
          <a:p>
            <a:r>
              <a:rPr lang="en-US" altLang="zh-CN" sz="1600" dirty="0"/>
              <a:t>Surface defect limits cavity performance at high </a:t>
            </a:r>
            <a:r>
              <a:rPr lang="en-US" altLang="zh-CN" sz="1600" dirty="0" smtClean="0"/>
              <a:t>field</a:t>
            </a:r>
            <a:endParaRPr lang="en-US" altLang="zh-CN" sz="1600" dirty="0"/>
          </a:p>
        </p:txBody>
      </p:sp>
      <p:sp>
        <p:nvSpPr>
          <p:cNvPr id="16406" name="Slide Number Placeholder 31"/>
          <p:cNvSpPr>
            <a:spLocks noGrp="1"/>
          </p:cNvSpPr>
          <p:nvPr>
            <p:ph type="sldNum" sz="quarter" idx="12"/>
          </p:nvPr>
        </p:nvSpPr>
        <p:spPr>
          <a:noFill/>
        </p:spPr>
        <p:txBody>
          <a:bodyPr/>
          <a:lstStyle/>
          <a:p>
            <a:fld id="{4FDC6A5C-BEBF-4EFE-94B3-C0CCC68CD464}" type="slidenum">
              <a:rPr lang="en-US" altLang="zh-CN" smtClean="0"/>
              <a:pPr/>
              <a:t>24</a:t>
            </a:fld>
            <a:endParaRPr lang="en-US" altLang="zh-CN" smtClean="0"/>
          </a:p>
        </p:txBody>
      </p:sp>
      <p:pic>
        <p:nvPicPr>
          <p:cNvPr id="5123" name="Picture 3"/>
          <p:cNvPicPr>
            <a:picLocks noChangeAspect="1" noChangeArrowheads="1"/>
          </p:cNvPicPr>
          <p:nvPr/>
        </p:nvPicPr>
        <p:blipFill>
          <a:blip r:embed="rId10" cstate="print"/>
          <a:srcRect/>
          <a:stretch>
            <a:fillRect/>
          </a:stretch>
        </p:blipFill>
        <p:spPr bwMode="auto">
          <a:xfrm>
            <a:off x="6370982" y="567844"/>
            <a:ext cx="2773017" cy="1936817"/>
          </a:xfrm>
          <a:prstGeom prst="rect">
            <a:avLst/>
          </a:prstGeom>
          <a:noFill/>
          <a:ln w="9525">
            <a:noFill/>
            <a:miter lim="800000"/>
            <a:headEnd/>
            <a:tailEnd/>
          </a:ln>
          <a:effectLst/>
        </p:spPr>
      </p:pic>
      <p:pic>
        <p:nvPicPr>
          <p:cNvPr id="5124" name="Picture 4"/>
          <p:cNvPicPr>
            <a:picLocks noChangeAspect="1" noChangeArrowheads="1"/>
          </p:cNvPicPr>
          <p:nvPr/>
        </p:nvPicPr>
        <p:blipFill>
          <a:blip r:embed="rId11" cstate="print"/>
          <a:srcRect/>
          <a:stretch>
            <a:fillRect/>
          </a:stretch>
        </p:blipFill>
        <p:spPr bwMode="auto">
          <a:xfrm>
            <a:off x="6301408" y="3458817"/>
            <a:ext cx="2842592" cy="2132746"/>
          </a:xfrm>
          <a:prstGeom prst="rect">
            <a:avLst/>
          </a:prstGeom>
          <a:noFill/>
          <a:ln w="9525">
            <a:noFill/>
            <a:miter lim="800000"/>
            <a:headEnd/>
            <a:tailEnd/>
          </a:ln>
          <a:effectLst/>
        </p:spPr>
      </p:pic>
      <p:sp>
        <p:nvSpPr>
          <p:cNvPr id="34"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58" name="Picture 42"/>
          <p:cNvPicPr>
            <a:picLocks noChangeAspect="1" noChangeArrowheads="1"/>
          </p:cNvPicPr>
          <p:nvPr/>
        </p:nvPicPr>
        <p:blipFill>
          <a:blip r:embed="rId2" cstate="print"/>
          <a:srcRect/>
          <a:stretch>
            <a:fillRect/>
          </a:stretch>
        </p:blipFill>
        <p:spPr bwMode="auto">
          <a:xfrm>
            <a:off x="4410075" y="304800"/>
            <a:ext cx="4648200" cy="1371600"/>
          </a:xfrm>
          <a:prstGeom prst="rect">
            <a:avLst/>
          </a:prstGeom>
          <a:noFill/>
          <a:ln w="9525">
            <a:noFill/>
            <a:miter lim="800000"/>
            <a:headEnd/>
            <a:tailEnd/>
          </a:ln>
        </p:spPr>
      </p:pic>
      <p:sp>
        <p:nvSpPr>
          <p:cNvPr id="19459" name="Rectangle 3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19460" name="Picture 40" descr="\\tdserver1\project\TD_SCRF\Cavity Imaging\Fermilab\9-cell cavity\TB9RI026\tb9ri026_20100527\iris89\tb9nr026_iris89_117.98.jpg"/>
          <p:cNvPicPr>
            <a:picLocks noChangeAspect="1" noChangeArrowheads="1"/>
          </p:cNvPicPr>
          <p:nvPr/>
        </p:nvPicPr>
        <p:blipFill>
          <a:blip r:embed="rId3" cstate="print"/>
          <a:srcRect/>
          <a:stretch>
            <a:fillRect/>
          </a:stretch>
        </p:blipFill>
        <p:spPr bwMode="auto">
          <a:xfrm>
            <a:off x="76200" y="574675"/>
            <a:ext cx="2443163" cy="1711325"/>
          </a:xfrm>
          <a:prstGeom prst="rect">
            <a:avLst/>
          </a:prstGeom>
          <a:noFill/>
          <a:ln w="9525">
            <a:noFill/>
            <a:miter lim="800000"/>
            <a:headEnd/>
            <a:tailEnd/>
          </a:ln>
        </p:spPr>
      </p:pic>
      <p:pic>
        <p:nvPicPr>
          <p:cNvPr id="19461" name="Picture 41"/>
          <p:cNvPicPr>
            <a:picLocks noChangeAspect="1" noChangeArrowheads="1"/>
          </p:cNvPicPr>
          <p:nvPr/>
        </p:nvPicPr>
        <p:blipFill>
          <a:blip r:embed="rId4" cstate="print"/>
          <a:srcRect/>
          <a:stretch>
            <a:fillRect/>
          </a:stretch>
        </p:blipFill>
        <p:spPr bwMode="auto">
          <a:xfrm>
            <a:off x="1801813" y="569913"/>
            <a:ext cx="2533650" cy="1716087"/>
          </a:xfrm>
          <a:prstGeom prst="rect">
            <a:avLst/>
          </a:prstGeom>
          <a:noFill/>
          <a:ln w="9525">
            <a:noFill/>
            <a:miter lim="800000"/>
            <a:headEnd/>
            <a:tailEnd/>
          </a:ln>
        </p:spPr>
      </p:pic>
      <p:cxnSp>
        <p:nvCxnSpPr>
          <p:cNvPr id="45" name="Straight Connector 44"/>
          <p:cNvCxnSpPr/>
          <p:nvPr/>
        </p:nvCxnSpPr>
        <p:spPr>
          <a:xfrm flipV="1">
            <a:off x="2703513" y="1071563"/>
            <a:ext cx="685800" cy="381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9463" name="Picture 45" descr="C:\Documents and Settings\mingqi\Desktop\tb9jl002_iris23x_228.07.jpg"/>
          <p:cNvPicPr>
            <a:picLocks noChangeAspect="1" noChangeArrowheads="1"/>
          </p:cNvPicPr>
          <p:nvPr/>
        </p:nvPicPr>
        <p:blipFill>
          <a:blip r:embed="rId5" cstate="print"/>
          <a:srcRect/>
          <a:stretch>
            <a:fillRect/>
          </a:stretch>
        </p:blipFill>
        <p:spPr bwMode="auto">
          <a:xfrm>
            <a:off x="111125" y="2352675"/>
            <a:ext cx="2403475" cy="1762125"/>
          </a:xfrm>
          <a:prstGeom prst="rect">
            <a:avLst/>
          </a:prstGeom>
          <a:noFill/>
          <a:ln w="9525">
            <a:noFill/>
            <a:miter lim="800000"/>
            <a:headEnd/>
            <a:tailEnd/>
          </a:ln>
        </p:spPr>
      </p:pic>
      <p:pic>
        <p:nvPicPr>
          <p:cNvPr id="19464" name="Picture 46"/>
          <p:cNvPicPr>
            <a:picLocks noChangeAspect="1" noChangeArrowheads="1"/>
          </p:cNvPicPr>
          <p:nvPr/>
        </p:nvPicPr>
        <p:blipFill>
          <a:blip r:embed="rId6" cstate="print"/>
          <a:srcRect/>
          <a:stretch>
            <a:fillRect/>
          </a:stretch>
        </p:blipFill>
        <p:spPr bwMode="auto">
          <a:xfrm>
            <a:off x="1789113" y="2352675"/>
            <a:ext cx="2606675" cy="1765300"/>
          </a:xfrm>
          <a:prstGeom prst="rect">
            <a:avLst/>
          </a:prstGeom>
          <a:noFill/>
          <a:ln w="9525">
            <a:noFill/>
            <a:miter lim="800000"/>
            <a:headEnd/>
            <a:tailEnd/>
          </a:ln>
        </p:spPr>
      </p:pic>
      <p:pic>
        <p:nvPicPr>
          <p:cNvPr id="19465" name="Picture 47"/>
          <p:cNvPicPr>
            <a:picLocks noChangeAspect="1" noChangeArrowheads="1"/>
          </p:cNvPicPr>
          <p:nvPr/>
        </p:nvPicPr>
        <p:blipFill>
          <a:blip r:embed="rId7" cstate="print"/>
          <a:srcRect/>
          <a:stretch>
            <a:fillRect/>
          </a:stretch>
        </p:blipFill>
        <p:spPr bwMode="auto">
          <a:xfrm>
            <a:off x="1752600" y="4114800"/>
            <a:ext cx="2674938" cy="1900238"/>
          </a:xfrm>
          <a:prstGeom prst="rect">
            <a:avLst/>
          </a:prstGeom>
          <a:noFill/>
          <a:ln w="9525">
            <a:noFill/>
            <a:miter lim="800000"/>
            <a:headEnd/>
            <a:tailEnd/>
          </a:ln>
        </p:spPr>
      </p:pic>
      <p:pic>
        <p:nvPicPr>
          <p:cNvPr id="19466" name="Picture 49"/>
          <p:cNvPicPr>
            <a:picLocks noChangeAspect="1" noChangeArrowheads="1"/>
          </p:cNvPicPr>
          <p:nvPr/>
        </p:nvPicPr>
        <p:blipFill>
          <a:blip r:embed="rId8" cstate="print"/>
          <a:srcRect/>
          <a:stretch>
            <a:fillRect/>
          </a:stretch>
        </p:blipFill>
        <p:spPr bwMode="auto">
          <a:xfrm>
            <a:off x="4410075" y="2286000"/>
            <a:ext cx="4686300" cy="1447800"/>
          </a:xfrm>
          <a:prstGeom prst="rect">
            <a:avLst/>
          </a:prstGeom>
          <a:noFill/>
          <a:ln w="9525">
            <a:noFill/>
            <a:miter lim="800000"/>
            <a:headEnd/>
            <a:tailEnd/>
          </a:ln>
        </p:spPr>
      </p:pic>
      <p:pic>
        <p:nvPicPr>
          <p:cNvPr id="19467" name="Picture 50"/>
          <p:cNvPicPr>
            <a:picLocks noChangeAspect="1" noChangeArrowheads="1"/>
          </p:cNvPicPr>
          <p:nvPr/>
        </p:nvPicPr>
        <p:blipFill>
          <a:blip r:embed="rId9" cstate="print"/>
          <a:srcRect/>
          <a:stretch>
            <a:fillRect/>
          </a:stretch>
        </p:blipFill>
        <p:spPr bwMode="auto">
          <a:xfrm>
            <a:off x="4495800" y="4343400"/>
            <a:ext cx="4648200" cy="1524000"/>
          </a:xfrm>
          <a:prstGeom prst="rect">
            <a:avLst/>
          </a:prstGeom>
          <a:noFill/>
          <a:ln w="9525">
            <a:noFill/>
            <a:miter lim="800000"/>
            <a:headEnd/>
            <a:tailEnd/>
          </a:ln>
        </p:spPr>
      </p:pic>
      <p:sp>
        <p:nvSpPr>
          <p:cNvPr id="19468" name="TextBox 51"/>
          <p:cNvSpPr txBox="1">
            <a:spLocks noChangeArrowheads="1"/>
          </p:cNvSpPr>
          <p:nvPr/>
        </p:nvSpPr>
        <p:spPr bwMode="auto">
          <a:xfrm>
            <a:off x="152400" y="3733800"/>
            <a:ext cx="1143000" cy="369888"/>
          </a:xfrm>
          <a:prstGeom prst="rect">
            <a:avLst/>
          </a:prstGeom>
          <a:noFill/>
          <a:ln w="9525">
            <a:noFill/>
            <a:miter lim="800000"/>
            <a:headEnd/>
            <a:tailEnd/>
          </a:ln>
        </p:spPr>
        <p:txBody>
          <a:bodyPr>
            <a:spAutoFit/>
          </a:bodyPr>
          <a:lstStyle/>
          <a:p>
            <a:r>
              <a:rPr lang="en-US">
                <a:solidFill>
                  <a:schemeClr val="bg1"/>
                </a:solidFill>
              </a:rPr>
              <a:t>TB9jl002</a:t>
            </a:r>
          </a:p>
        </p:txBody>
      </p:sp>
      <p:sp>
        <p:nvSpPr>
          <p:cNvPr id="19469" name="TextBox 13"/>
          <p:cNvSpPr txBox="1">
            <a:spLocks noChangeArrowheads="1"/>
          </p:cNvSpPr>
          <p:nvPr/>
        </p:nvSpPr>
        <p:spPr bwMode="auto">
          <a:xfrm>
            <a:off x="-14288" y="26988"/>
            <a:ext cx="5395913" cy="400050"/>
          </a:xfrm>
          <a:prstGeom prst="rect">
            <a:avLst/>
          </a:prstGeom>
          <a:noFill/>
          <a:ln w="9525">
            <a:noFill/>
            <a:miter lim="800000"/>
            <a:headEnd/>
            <a:tailEnd/>
          </a:ln>
        </p:spPr>
        <p:txBody>
          <a:bodyPr>
            <a:spAutoFit/>
          </a:bodyPr>
          <a:lstStyle/>
          <a:p>
            <a:r>
              <a:rPr lang="en-US" sz="2000">
                <a:solidFill>
                  <a:srgbClr val="FF0000"/>
                </a:solidFill>
              </a:rPr>
              <a:t>Reveal pits profile on iris region</a:t>
            </a:r>
          </a:p>
        </p:txBody>
      </p:sp>
      <p:cxnSp>
        <p:nvCxnSpPr>
          <p:cNvPr id="15" name="Straight Connector 14"/>
          <p:cNvCxnSpPr/>
          <p:nvPr/>
        </p:nvCxnSpPr>
        <p:spPr>
          <a:xfrm flipV="1">
            <a:off x="2540000" y="2971800"/>
            <a:ext cx="773113" cy="3444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576513" y="4745038"/>
            <a:ext cx="725487" cy="3794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9472" name="Picture 20"/>
          <p:cNvPicPr>
            <a:picLocks noChangeAspect="1" noChangeArrowheads="1"/>
          </p:cNvPicPr>
          <p:nvPr/>
        </p:nvPicPr>
        <p:blipFill>
          <a:blip r:embed="rId10" cstate="print"/>
          <a:srcRect/>
          <a:stretch>
            <a:fillRect/>
          </a:stretch>
        </p:blipFill>
        <p:spPr bwMode="auto">
          <a:xfrm>
            <a:off x="1752600" y="5394325"/>
            <a:ext cx="2667000" cy="1447800"/>
          </a:xfrm>
          <a:prstGeom prst="rect">
            <a:avLst/>
          </a:prstGeom>
          <a:noFill/>
          <a:ln w="9525">
            <a:noFill/>
            <a:miter lim="800000"/>
            <a:headEnd/>
            <a:tailEnd/>
          </a:ln>
        </p:spPr>
      </p:pic>
      <p:sp>
        <p:nvSpPr>
          <p:cNvPr id="19473" name="TextBox 51"/>
          <p:cNvSpPr txBox="1">
            <a:spLocks noChangeArrowheads="1"/>
          </p:cNvSpPr>
          <p:nvPr/>
        </p:nvSpPr>
        <p:spPr bwMode="auto">
          <a:xfrm>
            <a:off x="152400" y="1905000"/>
            <a:ext cx="1295400" cy="369888"/>
          </a:xfrm>
          <a:prstGeom prst="rect">
            <a:avLst/>
          </a:prstGeom>
          <a:noFill/>
          <a:ln w="9525">
            <a:noFill/>
            <a:miter lim="800000"/>
            <a:headEnd/>
            <a:tailEnd/>
          </a:ln>
        </p:spPr>
        <p:txBody>
          <a:bodyPr>
            <a:spAutoFit/>
          </a:bodyPr>
          <a:lstStyle/>
          <a:p>
            <a:r>
              <a:rPr lang="en-US">
                <a:solidFill>
                  <a:schemeClr val="bg1"/>
                </a:solidFill>
              </a:rPr>
              <a:t>TB9RI026</a:t>
            </a:r>
          </a:p>
        </p:txBody>
      </p:sp>
      <p:sp>
        <p:nvSpPr>
          <p:cNvPr id="19474" name="Rectangle 7"/>
          <p:cNvSpPr>
            <a:spLocks noChangeArrowheads="1"/>
          </p:cNvSpPr>
          <p:nvPr/>
        </p:nvSpPr>
        <p:spPr bwMode="auto">
          <a:xfrm>
            <a:off x="5181600" y="1600200"/>
            <a:ext cx="3319463" cy="307975"/>
          </a:xfrm>
          <a:prstGeom prst="rect">
            <a:avLst/>
          </a:prstGeom>
          <a:noFill/>
          <a:ln w="9525">
            <a:noFill/>
            <a:miter lim="800000"/>
            <a:headEnd/>
            <a:tailEnd/>
          </a:ln>
        </p:spPr>
        <p:txBody>
          <a:bodyPr anchor="ctr">
            <a:spAutoFit/>
          </a:bodyPr>
          <a:lstStyle/>
          <a:p>
            <a:pPr algn="ctr"/>
            <a:r>
              <a:rPr lang="en-GB" altLang="zh-CN" sz="1400"/>
              <a:t>Diameter: 400µm,Depth: 70µm</a:t>
            </a:r>
          </a:p>
        </p:txBody>
      </p:sp>
      <p:sp>
        <p:nvSpPr>
          <p:cNvPr id="19475" name="Rectangle 7"/>
          <p:cNvSpPr>
            <a:spLocks noChangeArrowheads="1"/>
          </p:cNvSpPr>
          <p:nvPr/>
        </p:nvSpPr>
        <p:spPr bwMode="auto">
          <a:xfrm>
            <a:off x="5029200" y="3733800"/>
            <a:ext cx="3586163" cy="307975"/>
          </a:xfrm>
          <a:prstGeom prst="rect">
            <a:avLst/>
          </a:prstGeom>
          <a:noFill/>
          <a:ln w="9525">
            <a:noFill/>
            <a:miter lim="800000"/>
            <a:headEnd/>
            <a:tailEnd/>
          </a:ln>
        </p:spPr>
        <p:txBody>
          <a:bodyPr anchor="ctr">
            <a:spAutoFit/>
          </a:bodyPr>
          <a:lstStyle/>
          <a:p>
            <a:pPr algn="ctr"/>
            <a:r>
              <a:rPr lang="en-GB" altLang="zh-CN" sz="1400"/>
              <a:t>Spot A: Diameter: 800µm,Depth: 180µm</a:t>
            </a:r>
          </a:p>
        </p:txBody>
      </p:sp>
      <p:sp>
        <p:nvSpPr>
          <p:cNvPr id="19476" name="Rectangle 7"/>
          <p:cNvSpPr>
            <a:spLocks noChangeArrowheads="1"/>
          </p:cNvSpPr>
          <p:nvPr/>
        </p:nvSpPr>
        <p:spPr bwMode="auto">
          <a:xfrm>
            <a:off x="5176838" y="5867400"/>
            <a:ext cx="3586162" cy="523875"/>
          </a:xfrm>
          <a:prstGeom prst="rect">
            <a:avLst/>
          </a:prstGeom>
          <a:noFill/>
          <a:ln w="9525">
            <a:noFill/>
            <a:miter lim="800000"/>
            <a:headEnd/>
            <a:tailEnd/>
          </a:ln>
        </p:spPr>
        <p:txBody>
          <a:bodyPr anchor="ctr">
            <a:spAutoFit/>
          </a:bodyPr>
          <a:lstStyle/>
          <a:p>
            <a:pPr algn="ctr"/>
            <a:r>
              <a:rPr lang="en-GB" altLang="zh-CN" sz="1400"/>
              <a:t>Spot B: Diameter: 550µm,Depth: 110µm</a:t>
            </a:r>
          </a:p>
          <a:p>
            <a:pPr algn="ctr"/>
            <a:r>
              <a:rPr lang="en-GB" altLang="zh-CN" sz="1400"/>
              <a:t>A 20µm deep crevice in center</a:t>
            </a:r>
          </a:p>
        </p:txBody>
      </p:sp>
      <p:sp>
        <p:nvSpPr>
          <p:cNvPr id="19477" name="TextBox 51"/>
          <p:cNvSpPr txBox="1">
            <a:spLocks noChangeArrowheads="1"/>
          </p:cNvSpPr>
          <p:nvPr/>
        </p:nvSpPr>
        <p:spPr bwMode="auto">
          <a:xfrm>
            <a:off x="231775" y="3038475"/>
            <a:ext cx="914400" cy="276225"/>
          </a:xfrm>
          <a:prstGeom prst="rect">
            <a:avLst/>
          </a:prstGeom>
          <a:noFill/>
          <a:ln w="9525">
            <a:noFill/>
            <a:miter lim="800000"/>
            <a:headEnd/>
            <a:tailEnd/>
          </a:ln>
        </p:spPr>
        <p:txBody>
          <a:bodyPr>
            <a:spAutoFit/>
          </a:bodyPr>
          <a:lstStyle/>
          <a:p>
            <a:r>
              <a:rPr lang="en-US" sz="1200">
                <a:solidFill>
                  <a:schemeClr val="bg1"/>
                </a:solidFill>
              </a:rPr>
              <a:t>Spot B</a:t>
            </a:r>
          </a:p>
        </p:txBody>
      </p:sp>
      <p:sp>
        <p:nvSpPr>
          <p:cNvPr id="19478" name="TextBox 51"/>
          <p:cNvSpPr txBox="1">
            <a:spLocks noChangeArrowheads="1"/>
          </p:cNvSpPr>
          <p:nvPr/>
        </p:nvSpPr>
        <p:spPr bwMode="auto">
          <a:xfrm>
            <a:off x="242888" y="2619375"/>
            <a:ext cx="1143000" cy="276225"/>
          </a:xfrm>
          <a:prstGeom prst="rect">
            <a:avLst/>
          </a:prstGeom>
          <a:noFill/>
          <a:ln w="9525">
            <a:noFill/>
            <a:miter lim="800000"/>
            <a:headEnd/>
            <a:tailEnd/>
          </a:ln>
        </p:spPr>
        <p:txBody>
          <a:bodyPr>
            <a:spAutoFit/>
          </a:bodyPr>
          <a:lstStyle/>
          <a:p>
            <a:r>
              <a:rPr lang="en-US" sz="1200">
                <a:solidFill>
                  <a:schemeClr val="bg1"/>
                </a:solidFill>
              </a:rPr>
              <a:t>Spot A</a:t>
            </a:r>
          </a:p>
        </p:txBody>
      </p:sp>
      <p:sp>
        <p:nvSpPr>
          <p:cNvPr id="19479" name="TextBox 51"/>
          <p:cNvSpPr txBox="1">
            <a:spLocks noChangeArrowheads="1"/>
          </p:cNvSpPr>
          <p:nvPr/>
        </p:nvSpPr>
        <p:spPr bwMode="auto">
          <a:xfrm>
            <a:off x="1828800" y="2362200"/>
            <a:ext cx="1143000" cy="369888"/>
          </a:xfrm>
          <a:prstGeom prst="rect">
            <a:avLst/>
          </a:prstGeom>
          <a:noFill/>
          <a:ln w="9525">
            <a:noFill/>
            <a:miter lim="800000"/>
            <a:headEnd/>
            <a:tailEnd/>
          </a:ln>
        </p:spPr>
        <p:txBody>
          <a:bodyPr>
            <a:spAutoFit/>
          </a:bodyPr>
          <a:lstStyle/>
          <a:p>
            <a:r>
              <a:rPr lang="en-US"/>
              <a:t>Spot A</a:t>
            </a:r>
          </a:p>
        </p:txBody>
      </p:sp>
      <p:sp>
        <p:nvSpPr>
          <p:cNvPr id="19480" name="TextBox 51"/>
          <p:cNvSpPr txBox="1">
            <a:spLocks noChangeArrowheads="1"/>
          </p:cNvSpPr>
          <p:nvPr/>
        </p:nvSpPr>
        <p:spPr bwMode="auto">
          <a:xfrm>
            <a:off x="1752600" y="4114800"/>
            <a:ext cx="1143000" cy="369888"/>
          </a:xfrm>
          <a:prstGeom prst="rect">
            <a:avLst/>
          </a:prstGeom>
          <a:noFill/>
          <a:ln w="9525">
            <a:noFill/>
            <a:miter lim="800000"/>
            <a:headEnd/>
            <a:tailEnd/>
          </a:ln>
        </p:spPr>
        <p:txBody>
          <a:bodyPr>
            <a:spAutoFit/>
          </a:bodyPr>
          <a:lstStyle/>
          <a:p>
            <a:r>
              <a:rPr lang="en-US"/>
              <a:t>Spot B</a:t>
            </a:r>
          </a:p>
        </p:txBody>
      </p:sp>
      <p:sp>
        <p:nvSpPr>
          <p:cNvPr id="25" name="Oval 24"/>
          <p:cNvSpPr/>
          <p:nvPr/>
        </p:nvSpPr>
        <p:spPr>
          <a:xfrm>
            <a:off x="1316038" y="625475"/>
            <a:ext cx="304800" cy="304800"/>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p:cNvSpPr/>
          <p:nvPr/>
        </p:nvSpPr>
        <p:spPr>
          <a:xfrm>
            <a:off x="838200" y="2620963"/>
            <a:ext cx="304800" cy="304800"/>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819150" y="3024188"/>
            <a:ext cx="304800" cy="304800"/>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84" name="Slide Number Placeholder 27"/>
          <p:cNvSpPr>
            <a:spLocks noGrp="1"/>
          </p:cNvSpPr>
          <p:nvPr>
            <p:ph type="sldNum" sz="quarter" idx="12"/>
          </p:nvPr>
        </p:nvSpPr>
        <p:spPr>
          <a:noFill/>
        </p:spPr>
        <p:txBody>
          <a:bodyPr/>
          <a:lstStyle/>
          <a:p>
            <a:fld id="{58ABE8DA-6BE6-459C-8270-4D3812F3FF4E}" type="slidenum">
              <a:rPr lang="en-US" altLang="zh-CN" smtClean="0"/>
              <a:pPr/>
              <a:t>25</a:t>
            </a:fld>
            <a:endParaRPr lang="en-US" altLang="zh-CN" smtClean="0"/>
          </a:p>
        </p:txBody>
      </p:sp>
      <p:sp>
        <p:nvSpPr>
          <p:cNvPr id="30"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TextBox 1"/>
          <p:cNvSpPr txBox="1">
            <a:spLocks noChangeArrowheads="1"/>
          </p:cNvSpPr>
          <p:nvPr/>
        </p:nvSpPr>
        <p:spPr bwMode="auto">
          <a:xfrm>
            <a:off x="149086" y="0"/>
            <a:ext cx="4465983" cy="461665"/>
          </a:xfrm>
          <a:prstGeom prst="rect">
            <a:avLst/>
          </a:prstGeom>
          <a:noFill/>
          <a:ln w="9525">
            <a:noFill/>
            <a:miter lim="800000"/>
            <a:headEnd/>
            <a:tailEnd/>
          </a:ln>
        </p:spPr>
        <p:txBody>
          <a:bodyPr wrap="square">
            <a:spAutoFit/>
          </a:bodyPr>
          <a:lstStyle/>
          <a:p>
            <a:r>
              <a:rPr lang="en-US" sz="2400" dirty="0"/>
              <a:t>Roughness </a:t>
            </a:r>
            <a:r>
              <a:rPr lang="en-US" sz="2400" dirty="0" smtClean="0"/>
              <a:t>comparison</a:t>
            </a:r>
            <a:endParaRPr lang="en-US" sz="2400" dirty="0"/>
          </a:p>
        </p:txBody>
      </p:sp>
      <p:pic>
        <p:nvPicPr>
          <p:cNvPr id="22531" name="Picture 2"/>
          <p:cNvPicPr>
            <a:picLocks noChangeAspect="1" noChangeArrowheads="1"/>
          </p:cNvPicPr>
          <p:nvPr/>
        </p:nvPicPr>
        <p:blipFill>
          <a:blip r:embed="rId2" cstate="print"/>
          <a:srcRect/>
          <a:stretch>
            <a:fillRect/>
          </a:stretch>
        </p:blipFill>
        <p:spPr bwMode="auto">
          <a:xfrm>
            <a:off x="76200" y="949325"/>
            <a:ext cx="2971800" cy="2057400"/>
          </a:xfrm>
          <a:prstGeom prst="rect">
            <a:avLst/>
          </a:prstGeom>
          <a:noFill/>
          <a:ln w="9525">
            <a:noFill/>
            <a:miter lim="800000"/>
            <a:headEnd/>
            <a:tailEnd/>
          </a:ln>
        </p:spPr>
      </p:pic>
      <p:pic>
        <p:nvPicPr>
          <p:cNvPr id="22532" name="Picture 4"/>
          <p:cNvPicPr>
            <a:picLocks noChangeAspect="1" noChangeArrowheads="1"/>
          </p:cNvPicPr>
          <p:nvPr/>
        </p:nvPicPr>
        <p:blipFill>
          <a:blip r:embed="rId3" cstate="print"/>
          <a:srcRect/>
          <a:stretch>
            <a:fillRect/>
          </a:stretch>
        </p:blipFill>
        <p:spPr bwMode="auto">
          <a:xfrm>
            <a:off x="6324600" y="950913"/>
            <a:ext cx="2819400" cy="2057400"/>
          </a:xfrm>
          <a:prstGeom prst="rect">
            <a:avLst/>
          </a:prstGeom>
          <a:noFill/>
          <a:ln w="9525">
            <a:noFill/>
            <a:miter lim="800000"/>
            <a:headEnd/>
            <a:tailEnd/>
          </a:ln>
        </p:spPr>
      </p:pic>
      <p:pic>
        <p:nvPicPr>
          <p:cNvPr id="22533" name="Picture 5"/>
          <p:cNvPicPr>
            <a:picLocks noChangeAspect="1" noChangeArrowheads="1"/>
          </p:cNvPicPr>
          <p:nvPr/>
        </p:nvPicPr>
        <p:blipFill>
          <a:blip r:embed="rId4" cstate="print"/>
          <a:srcRect/>
          <a:stretch>
            <a:fillRect/>
          </a:stretch>
        </p:blipFill>
        <p:spPr bwMode="auto">
          <a:xfrm>
            <a:off x="3124200" y="949325"/>
            <a:ext cx="3124200" cy="2057400"/>
          </a:xfrm>
          <a:prstGeom prst="rect">
            <a:avLst/>
          </a:prstGeom>
          <a:noFill/>
          <a:ln w="9525">
            <a:noFill/>
            <a:miter lim="800000"/>
            <a:headEnd/>
            <a:tailEnd/>
          </a:ln>
        </p:spPr>
      </p:pic>
      <p:sp>
        <p:nvSpPr>
          <p:cNvPr id="22534" name="TextBox 6"/>
          <p:cNvSpPr txBox="1">
            <a:spLocks noChangeArrowheads="1"/>
          </p:cNvSpPr>
          <p:nvPr/>
        </p:nvSpPr>
        <p:spPr bwMode="auto">
          <a:xfrm>
            <a:off x="457200" y="3082925"/>
            <a:ext cx="2514600" cy="584200"/>
          </a:xfrm>
          <a:prstGeom prst="rect">
            <a:avLst/>
          </a:prstGeom>
          <a:noFill/>
          <a:ln w="9525">
            <a:noFill/>
            <a:miter lim="800000"/>
            <a:headEnd/>
            <a:tailEnd/>
          </a:ln>
        </p:spPr>
        <p:txBody>
          <a:bodyPr>
            <a:spAutoFit/>
          </a:bodyPr>
          <a:lstStyle/>
          <a:p>
            <a:r>
              <a:rPr lang="en-US" sz="1600"/>
              <a:t>Large grain BCP’d cavity</a:t>
            </a:r>
          </a:p>
          <a:p>
            <a:r>
              <a:rPr lang="en-US" sz="1600"/>
              <a:t>E</a:t>
            </a:r>
            <a:r>
              <a:rPr lang="en-US" sz="1200"/>
              <a:t>acc</a:t>
            </a:r>
            <a:r>
              <a:rPr lang="en-US" sz="1600"/>
              <a:t> reached </a:t>
            </a:r>
            <a:r>
              <a:rPr lang="en-US" sz="1600">
                <a:solidFill>
                  <a:srgbClr val="FF0000"/>
                </a:solidFill>
              </a:rPr>
              <a:t>43MV/m!</a:t>
            </a:r>
          </a:p>
        </p:txBody>
      </p:sp>
      <p:sp>
        <p:nvSpPr>
          <p:cNvPr id="22535" name="TextBox 7"/>
          <p:cNvSpPr txBox="1">
            <a:spLocks noChangeArrowheads="1"/>
          </p:cNvSpPr>
          <p:nvPr/>
        </p:nvSpPr>
        <p:spPr bwMode="auto">
          <a:xfrm>
            <a:off x="3670300" y="3057525"/>
            <a:ext cx="2514600" cy="584200"/>
          </a:xfrm>
          <a:prstGeom prst="rect">
            <a:avLst/>
          </a:prstGeom>
          <a:noFill/>
          <a:ln w="9525">
            <a:noFill/>
            <a:miter lim="800000"/>
            <a:headEnd/>
            <a:tailEnd/>
          </a:ln>
        </p:spPr>
        <p:txBody>
          <a:bodyPr>
            <a:spAutoFit/>
          </a:bodyPr>
          <a:lstStyle/>
          <a:p>
            <a:r>
              <a:rPr lang="en-US" sz="1600"/>
              <a:t>Fine grain EP’d cavity</a:t>
            </a:r>
          </a:p>
          <a:p>
            <a:r>
              <a:rPr lang="en-US" sz="1600"/>
              <a:t>E</a:t>
            </a:r>
            <a:r>
              <a:rPr lang="en-US" sz="1200"/>
              <a:t>acc</a:t>
            </a:r>
            <a:r>
              <a:rPr lang="en-US" sz="1600"/>
              <a:t> reached </a:t>
            </a:r>
            <a:r>
              <a:rPr lang="en-US" sz="1600">
                <a:solidFill>
                  <a:srgbClr val="FF0000"/>
                </a:solidFill>
              </a:rPr>
              <a:t>40MV/m!</a:t>
            </a:r>
          </a:p>
        </p:txBody>
      </p:sp>
      <p:sp>
        <p:nvSpPr>
          <p:cNvPr id="22536" name="TextBox 8"/>
          <p:cNvSpPr txBox="1">
            <a:spLocks noChangeArrowheads="1"/>
          </p:cNvSpPr>
          <p:nvPr/>
        </p:nvSpPr>
        <p:spPr bwMode="auto">
          <a:xfrm>
            <a:off x="6537325" y="3048000"/>
            <a:ext cx="2514600" cy="584200"/>
          </a:xfrm>
          <a:prstGeom prst="rect">
            <a:avLst/>
          </a:prstGeom>
          <a:noFill/>
          <a:ln w="9525">
            <a:noFill/>
            <a:miter lim="800000"/>
            <a:headEnd/>
            <a:tailEnd/>
          </a:ln>
        </p:spPr>
        <p:txBody>
          <a:bodyPr>
            <a:spAutoFit/>
          </a:bodyPr>
          <a:lstStyle/>
          <a:p>
            <a:r>
              <a:rPr lang="en-US" sz="1600"/>
              <a:t>Fine grain BCP’d cavity</a:t>
            </a:r>
          </a:p>
          <a:p>
            <a:r>
              <a:rPr lang="en-US" sz="1600"/>
              <a:t>E</a:t>
            </a:r>
            <a:r>
              <a:rPr lang="en-US" sz="1200"/>
              <a:t>acc</a:t>
            </a:r>
            <a:r>
              <a:rPr lang="en-US" sz="1600"/>
              <a:t> reached </a:t>
            </a:r>
            <a:r>
              <a:rPr lang="en-US" sz="1600">
                <a:solidFill>
                  <a:srgbClr val="FF0000"/>
                </a:solidFill>
              </a:rPr>
              <a:t>26MV/m!</a:t>
            </a:r>
          </a:p>
        </p:txBody>
      </p:sp>
      <p:sp>
        <p:nvSpPr>
          <p:cNvPr id="22537" name="Slide Number Placeholder 9"/>
          <p:cNvSpPr>
            <a:spLocks noGrp="1"/>
          </p:cNvSpPr>
          <p:nvPr>
            <p:ph type="sldNum" sz="quarter" idx="12"/>
          </p:nvPr>
        </p:nvSpPr>
        <p:spPr>
          <a:noFill/>
        </p:spPr>
        <p:txBody>
          <a:bodyPr/>
          <a:lstStyle/>
          <a:p>
            <a:fld id="{BB3895AB-3D87-4BC7-807C-229A8A199E06}" type="slidenum">
              <a:rPr lang="en-US" altLang="zh-CN" smtClean="0"/>
              <a:pPr/>
              <a:t>26</a:t>
            </a:fld>
            <a:endParaRPr lang="en-US" altLang="zh-CN" smtClean="0"/>
          </a:p>
        </p:txBody>
      </p:sp>
      <p:graphicFrame>
        <p:nvGraphicFramePr>
          <p:cNvPr id="22611" name="Group 83"/>
          <p:cNvGraphicFramePr>
            <a:graphicFrameLocks noGrp="1"/>
          </p:cNvGraphicFramePr>
          <p:nvPr/>
        </p:nvGraphicFramePr>
        <p:xfrm>
          <a:off x="990600" y="3733800"/>
          <a:ext cx="7391400" cy="1742441"/>
        </p:xfrm>
        <a:graphic>
          <a:graphicData uri="http://schemas.openxmlformats.org/drawingml/2006/table">
            <a:tbl>
              <a:tblPr/>
              <a:tblGrid>
                <a:gridCol w="1371600"/>
                <a:gridCol w="2209800"/>
                <a:gridCol w="1828800"/>
                <a:gridCol w="19812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Large grain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BCP’d cavity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Fine grain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EP’d cavity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Fine grain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BCP’d cavity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Ra (µm)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0.0516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0.053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0.257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Rz (µm)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0.283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0.275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1.21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Rq (µm)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0.0648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0.0665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宋体" pitchFamily="2" charset="-122"/>
                        </a:rPr>
                        <a:t>0.333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2565" name="Picture 84"/>
          <p:cNvPicPr>
            <a:picLocks noChangeAspect="1" noChangeArrowheads="1"/>
          </p:cNvPicPr>
          <p:nvPr/>
        </p:nvPicPr>
        <p:blipFill>
          <a:blip r:embed="rId5" cstate="print"/>
          <a:srcRect/>
          <a:stretch>
            <a:fillRect/>
          </a:stretch>
        </p:blipFill>
        <p:spPr bwMode="auto">
          <a:xfrm>
            <a:off x="3611218" y="5618922"/>
            <a:ext cx="1143000" cy="447675"/>
          </a:xfrm>
          <a:prstGeom prst="rect">
            <a:avLst/>
          </a:prstGeom>
          <a:noFill/>
          <a:ln w="9525">
            <a:noFill/>
            <a:miter lim="800000"/>
            <a:headEnd/>
            <a:tailEnd/>
          </a:ln>
        </p:spPr>
      </p:pic>
      <p:pic>
        <p:nvPicPr>
          <p:cNvPr id="22566" name="Picture 85"/>
          <p:cNvPicPr>
            <a:picLocks noChangeAspect="1" noChangeArrowheads="1"/>
          </p:cNvPicPr>
          <p:nvPr/>
        </p:nvPicPr>
        <p:blipFill>
          <a:blip r:embed="rId6" cstate="print"/>
          <a:srcRect/>
          <a:stretch>
            <a:fillRect/>
          </a:stretch>
        </p:blipFill>
        <p:spPr bwMode="auto">
          <a:xfrm>
            <a:off x="1285461" y="5579165"/>
            <a:ext cx="1238250" cy="571500"/>
          </a:xfrm>
          <a:prstGeom prst="rect">
            <a:avLst/>
          </a:prstGeom>
          <a:noFill/>
          <a:ln w="9525">
            <a:noFill/>
            <a:miter lim="800000"/>
            <a:headEnd/>
            <a:tailEnd/>
          </a:ln>
        </p:spPr>
      </p:pic>
      <p:pic>
        <p:nvPicPr>
          <p:cNvPr id="22567" name="Picture 86"/>
          <p:cNvPicPr>
            <a:picLocks noChangeAspect="1" noChangeArrowheads="1"/>
          </p:cNvPicPr>
          <p:nvPr/>
        </p:nvPicPr>
        <p:blipFill>
          <a:blip r:embed="rId7" cstate="print"/>
          <a:srcRect/>
          <a:stretch>
            <a:fillRect/>
          </a:stretch>
        </p:blipFill>
        <p:spPr bwMode="auto">
          <a:xfrm>
            <a:off x="5870713" y="5592418"/>
            <a:ext cx="1876425" cy="495300"/>
          </a:xfrm>
          <a:prstGeom prst="rect">
            <a:avLst/>
          </a:prstGeom>
          <a:noFill/>
          <a:ln w="9525">
            <a:noFill/>
            <a:miter lim="800000"/>
            <a:headEnd/>
            <a:tailEnd/>
          </a:ln>
        </p:spPr>
      </p:pic>
      <p:sp>
        <p:nvSpPr>
          <p:cNvPr id="15"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Slide Number Placeholder 3"/>
          <p:cNvSpPr>
            <a:spLocks noGrp="1"/>
          </p:cNvSpPr>
          <p:nvPr>
            <p:ph type="sldNum" sz="quarter" idx="12"/>
          </p:nvPr>
        </p:nvSpPr>
        <p:spPr/>
        <p:txBody>
          <a:bodyPr/>
          <a:lstStyle/>
          <a:p>
            <a:fld id="{C7C41991-058B-4251-815B-F7E872CB4269}" type="slidenum">
              <a:rPr lang="en-US" altLang="zh-CN"/>
              <a:pPr/>
              <a:t>27</a:t>
            </a:fld>
            <a:endParaRPr lang="en-US" altLang="zh-CN"/>
          </a:p>
        </p:txBody>
      </p:sp>
      <p:sp>
        <p:nvSpPr>
          <p:cNvPr id="519179" name="Rectangle 11"/>
          <p:cNvSpPr>
            <a:spLocks noChangeArrowheads="1"/>
          </p:cNvSpPr>
          <p:nvPr/>
        </p:nvSpPr>
        <p:spPr bwMode="auto">
          <a:xfrm>
            <a:off x="126999" y="366575"/>
            <a:ext cx="5538305" cy="452437"/>
          </a:xfrm>
          <a:prstGeom prst="rect">
            <a:avLst/>
          </a:prstGeom>
          <a:noFill/>
          <a:ln w="9525">
            <a:noFill/>
            <a:miter lim="800000"/>
            <a:headEnd/>
            <a:tailEnd/>
          </a:ln>
          <a:effectLst/>
        </p:spPr>
        <p:txBody>
          <a:bodyPr anchor="ctr"/>
          <a:lstStyle/>
          <a:p>
            <a:r>
              <a:rPr lang="en-US" sz="2000" dirty="0">
                <a:solidFill>
                  <a:schemeClr val="tx2"/>
                </a:solidFill>
                <a:latin typeface="Franklin Gothic Medium" pitchFamily="34" charset="0"/>
              </a:rPr>
              <a:t>Fermilab Cavity </a:t>
            </a:r>
            <a:r>
              <a:rPr lang="en-US" sz="2000" dirty="0" smtClean="0">
                <a:solidFill>
                  <a:schemeClr val="tx2"/>
                </a:solidFill>
                <a:latin typeface="Franklin Gothic Medium" pitchFamily="34" charset="0"/>
              </a:rPr>
              <a:t>diagnostics – optical inspection</a:t>
            </a:r>
            <a:endParaRPr lang="en-US" sz="2000" dirty="0">
              <a:solidFill>
                <a:schemeClr val="tx2"/>
              </a:solidFill>
              <a:latin typeface="Franklin Gothic Medium" pitchFamily="34" charset="0"/>
            </a:endParaRPr>
          </a:p>
        </p:txBody>
      </p:sp>
      <p:sp>
        <p:nvSpPr>
          <p:cNvPr id="519183" name="Text Box 15"/>
          <p:cNvSpPr txBox="1">
            <a:spLocks noChangeArrowheads="1"/>
          </p:cNvSpPr>
          <p:nvPr/>
        </p:nvSpPr>
        <p:spPr bwMode="auto">
          <a:xfrm>
            <a:off x="401638" y="3339548"/>
            <a:ext cx="4297362" cy="304800"/>
          </a:xfrm>
          <a:prstGeom prst="rect">
            <a:avLst/>
          </a:prstGeom>
          <a:solidFill>
            <a:schemeClr val="bg1"/>
          </a:solidFill>
          <a:ln w="9525">
            <a:noFill/>
            <a:miter lim="800000"/>
            <a:headEnd/>
            <a:tailEnd/>
          </a:ln>
          <a:effectLst/>
        </p:spPr>
        <p:txBody>
          <a:bodyPr>
            <a:spAutoFit/>
          </a:bodyPr>
          <a:lstStyle/>
          <a:p>
            <a:pPr algn="ctr" eaLnBrk="0" hangingPunct="0">
              <a:spcBef>
                <a:spcPct val="50000"/>
              </a:spcBef>
            </a:pPr>
            <a:r>
              <a:rPr lang="en-US" sz="1400" dirty="0"/>
              <a:t>Camera inspection system by Kyoto University/KEK</a:t>
            </a:r>
          </a:p>
        </p:txBody>
      </p:sp>
      <p:pic>
        <p:nvPicPr>
          <p:cNvPr id="15" name="Picture 4"/>
          <p:cNvPicPr>
            <a:picLocks noChangeAspect="1" noChangeArrowheads="1"/>
          </p:cNvPicPr>
          <p:nvPr/>
        </p:nvPicPr>
        <p:blipFill>
          <a:blip r:embed="rId2" cstate="print"/>
          <a:srcRect/>
          <a:stretch>
            <a:fillRect/>
          </a:stretch>
        </p:blipFill>
        <p:spPr bwMode="auto">
          <a:xfrm>
            <a:off x="520148" y="1143000"/>
            <a:ext cx="3200400" cy="2246243"/>
          </a:xfrm>
          <a:prstGeom prst="rect">
            <a:avLst/>
          </a:prstGeom>
          <a:noFill/>
          <a:ln w="9525">
            <a:noFill/>
            <a:miter lim="800000"/>
            <a:headEnd/>
            <a:tailEnd/>
          </a:ln>
        </p:spPr>
      </p:pic>
      <p:pic>
        <p:nvPicPr>
          <p:cNvPr id="16" name="Picture 11"/>
          <p:cNvPicPr>
            <a:picLocks noChangeAspect="1" noChangeArrowheads="1"/>
          </p:cNvPicPr>
          <p:nvPr/>
        </p:nvPicPr>
        <p:blipFill>
          <a:blip r:embed="rId3" cstate="print"/>
          <a:srcRect/>
          <a:stretch>
            <a:fillRect/>
          </a:stretch>
        </p:blipFill>
        <p:spPr bwMode="auto">
          <a:xfrm>
            <a:off x="520148" y="3627782"/>
            <a:ext cx="3200400" cy="2400300"/>
          </a:xfrm>
          <a:prstGeom prst="rect">
            <a:avLst/>
          </a:prstGeom>
          <a:noFill/>
          <a:ln w="9525">
            <a:noFill/>
            <a:miter lim="800000"/>
            <a:headEnd/>
            <a:tailEnd/>
          </a:ln>
        </p:spPr>
      </p:pic>
      <p:pic>
        <p:nvPicPr>
          <p:cNvPr id="17" name="Picture 12" descr="F:\backup\reference and working\Working\Cavity inspection\Resolution comparison\Questar lens-3.jpg"/>
          <p:cNvPicPr>
            <a:picLocks noChangeAspect="1" noChangeArrowheads="1"/>
          </p:cNvPicPr>
          <p:nvPr/>
        </p:nvPicPr>
        <p:blipFill>
          <a:blip r:embed="rId4" cstate="print"/>
          <a:srcRect/>
          <a:stretch>
            <a:fillRect/>
          </a:stretch>
        </p:blipFill>
        <p:spPr bwMode="auto">
          <a:xfrm>
            <a:off x="3833951" y="3623778"/>
            <a:ext cx="2119401" cy="2369517"/>
          </a:xfrm>
          <a:prstGeom prst="rect">
            <a:avLst/>
          </a:prstGeom>
          <a:noFill/>
          <a:ln w="9525">
            <a:noFill/>
            <a:miter lim="800000"/>
            <a:headEnd/>
            <a:tailEnd/>
          </a:ln>
        </p:spPr>
      </p:pic>
      <p:sp>
        <p:nvSpPr>
          <p:cNvPr id="18" name="Text Box 15"/>
          <p:cNvSpPr txBox="1">
            <a:spLocks noChangeArrowheads="1"/>
          </p:cNvSpPr>
          <p:nvPr/>
        </p:nvSpPr>
        <p:spPr bwMode="auto">
          <a:xfrm>
            <a:off x="454646" y="5983357"/>
            <a:ext cx="5816945" cy="307777"/>
          </a:xfrm>
          <a:prstGeom prst="rect">
            <a:avLst/>
          </a:prstGeom>
          <a:solidFill>
            <a:schemeClr val="bg1"/>
          </a:solidFill>
          <a:ln w="9525">
            <a:noFill/>
            <a:miter lim="800000"/>
            <a:headEnd/>
            <a:tailEnd/>
          </a:ln>
          <a:effectLst/>
        </p:spPr>
        <p:txBody>
          <a:bodyPr wrap="square">
            <a:spAutoFit/>
          </a:bodyPr>
          <a:lstStyle/>
          <a:p>
            <a:pPr eaLnBrk="0" hangingPunct="0">
              <a:spcBef>
                <a:spcPct val="50000"/>
              </a:spcBef>
            </a:pPr>
            <a:r>
              <a:rPr lang="en-US" sz="1400" dirty="0" smtClean="0"/>
              <a:t>Questar QM-1, first adopted at Cornell     USAF-1951 seen by Questar             </a:t>
            </a:r>
            <a:endParaRPr lang="en-US" sz="1400" dirty="0"/>
          </a:p>
        </p:txBody>
      </p:sp>
      <p:sp>
        <p:nvSpPr>
          <p:cNvPr id="19" name="Text Box 15"/>
          <p:cNvSpPr txBox="1">
            <a:spLocks noChangeArrowheads="1"/>
          </p:cNvSpPr>
          <p:nvPr/>
        </p:nvSpPr>
        <p:spPr bwMode="auto">
          <a:xfrm>
            <a:off x="228600" y="768625"/>
            <a:ext cx="5744816" cy="307777"/>
          </a:xfrm>
          <a:prstGeom prst="rect">
            <a:avLst/>
          </a:prstGeom>
          <a:solidFill>
            <a:schemeClr val="bg1"/>
          </a:solidFill>
          <a:ln w="9525">
            <a:noFill/>
            <a:miter lim="800000"/>
            <a:headEnd/>
            <a:tailEnd/>
          </a:ln>
          <a:effectLst/>
        </p:spPr>
        <p:txBody>
          <a:bodyPr wrap="square">
            <a:spAutoFit/>
          </a:bodyPr>
          <a:lstStyle/>
          <a:p>
            <a:pPr eaLnBrk="0" hangingPunct="0">
              <a:spcBef>
                <a:spcPct val="50000"/>
              </a:spcBef>
            </a:pPr>
            <a:r>
              <a:rPr lang="en-US" sz="1400" b="1" dirty="0" smtClean="0"/>
              <a:t>Kyoto/KEK: </a:t>
            </a:r>
            <a:r>
              <a:rPr lang="en-US" sz="1400" dirty="0" smtClean="0"/>
              <a:t>standard ILC cavities. </a:t>
            </a:r>
            <a:r>
              <a:rPr lang="en-US" sz="1400" b="1" dirty="0" smtClean="0"/>
              <a:t>Questar: </a:t>
            </a:r>
            <a:r>
              <a:rPr lang="en-US" sz="1400" dirty="0" smtClean="0"/>
              <a:t>All style cavities</a:t>
            </a:r>
            <a:endParaRPr lang="en-US" sz="1400" dirty="0"/>
          </a:p>
        </p:txBody>
      </p:sp>
      <p:graphicFrame>
        <p:nvGraphicFramePr>
          <p:cNvPr id="20" name="Table 19"/>
          <p:cNvGraphicFramePr>
            <a:graphicFrameLocks noGrp="1"/>
          </p:cNvGraphicFramePr>
          <p:nvPr/>
        </p:nvGraphicFramePr>
        <p:xfrm>
          <a:off x="6050169" y="427382"/>
          <a:ext cx="2934805" cy="685800"/>
        </p:xfrm>
        <a:graphic>
          <a:graphicData uri="http://schemas.openxmlformats.org/drawingml/2006/table">
            <a:tbl>
              <a:tblPr/>
              <a:tblGrid>
                <a:gridCol w="917161"/>
                <a:gridCol w="2017644"/>
              </a:tblGrid>
              <a:tr h="20540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smtClean="0">
                        <a:ln>
                          <a:noFill/>
                        </a:ln>
                        <a:solidFill>
                          <a:srgbClr val="FFFFFF"/>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charset="0"/>
                          <a:ea typeface="宋体" pitchFamily="2" charset="-122"/>
                        </a:rPr>
                        <a:t>Resolution (µm)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40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000000"/>
                          </a:solidFill>
                          <a:effectLst/>
                          <a:latin typeface="Arial" charset="0"/>
                          <a:ea typeface="宋体" pitchFamily="2" charset="-122"/>
                        </a:rPr>
                        <a:t>Questar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Arial" charset="0"/>
                          <a:ea typeface="宋体" pitchFamily="2" charset="-122"/>
                        </a:rPr>
                        <a:t>~5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40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000000"/>
                          </a:solidFill>
                          <a:effectLst/>
                          <a:latin typeface="Arial" charset="0"/>
                          <a:ea typeface="宋体" pitchFamily="2" charset="-122"/>
                        </a:rPr>
                        <a:t>Kyoto/KEK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Arial" charset="0"/>
                          <a:ea typeface="宋体" pitchFamily="2" charset="-122"/>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1" name="Picture 14" descr="F:\backup\reference and working\Working\Cavity inspection\Resolution comparison\Kyoto-1.jpg"/>
          <p:cNvPicPr>
            <a:picLocks noChangeAspect="1" noChangeArrowheads="1"/>
          </p:cNvPicPr>
          <p:nvPr/>
        </p:nvPicPr>
        <p:blipFill>
          <a:blip r:embed="rId5" cstate="print"/>
          <a:srcRect/>
          <a:stretch>
            <a:fillRect/>
          </a:stretch>
        </p:blipFill>
        <p:spPr bwMode="auto">
          <a:xfrm>
            <a:off x="3801776" y="1139373"/>
            <a:ext cx="2141824" cy="2246558"/>
          </a:xfrm>
          <a:prstGeom prst="rect">
            <a:avLst/>
          </a:prstGeom>
          <a:noFill/>
          <a:ln w="9525">
            <a:noFill/>
            <a:miter lim="800000"/>
            <a:headEnd/>
            <a:tailEnd/>
          </a:ln>
        </p:spPr>
      </p:pic>
      <p:pic>
        <p:nvPicPr>
          <p:cNvPr id="1027" name="Picture 3"/>
          <p:cNvPicPr>
            <a:picLocks noChangeAspect="1" noChangeArrowheads="1"/>
          </p:cNvPicPr>
          <p:nvPr/>
        </p:nvPicPr>
        <p:blipFill>
          <a:blip r:embed="rId6" cstate="print"/>
          <a:srcRect/>
          <a:stretch>
            <a:fillRect/>
          </a:stretch>
        </p:blipFill>
        <p:spPr bwMode="auto">
          <a:xfrm>
            <a:off x="5993296" y="1147141"/>
            <a:ext cx="2242102" cy="2242102"/>
          </a:xfrm>
          <a:prstGeom prst="rect">
            <a:avLst/>
          </a:prstGeom>
          <a:noFill/>
          <a:ln w="9525">
            <a:noFill/>
            <a:miter lim="800000"/>
            <a:headEnd/>
            <a:tailEnd/>
          </a:ln>
        </p:spPr>
      </p:pic>
      <p:pic>
        <p:nvPicPr>
          <p:cNvPr id="1028" name="Picture 4" descr="G:\photo\IMG_0040-2.JPG"/>
          <p:cNvPicPr>
            <a:picLocks noChangeAspect="1" noChangeArrowheads="1"/>
          </p:cNvPicPr>
          <p:nvPr/>
        </p:nvPicPr>
        <p:blipFill>
          <a:blip r:embed="rId7" cstate="print"/>
          <a:srcRect/>
          <a:stretch>
            <a:fillRect/>
          </a:stretch>
        </p:blipFill>
        <p:spPr bwMode="auto">
          <a:xfrm>
            <a:off x="6018929" y="3627782"/>
            <a:ext cx="2239587" cy="2355575"/>
          </a:xfrm>
          <a:prstGeom prst="rect">
            <a:avLst/>
          </a:prstGeom>
          <a:noFill/>
        </p:spPr>
      </p:pic>
      <p:sp>
        <p:nvSpPr>
          <p:cNvPr id="28" name="TextBox 27"/>
          <p:cNvSpPr txBox="1"/>
          <p:nvPr/>
        </p:nvSpPr>
        <p:spPr>
          <a:xfrm>
            <a:off x="6122505" y="3339547"/>
            <a:ext cx="2067340" cy="307777"/>
          </a:xfrm>
          <a:prstGeom prst="rect">
            <a:avLst/>
          </a:prstGeom>
          <a:noFill/>
        </p:spPr>
        <p:txBody>
          <a:bodyPr wrap="square" rtlCol="0">
            <a:spAutoFit/>
          </a:bodyPr>
          <a:lstStyle/>
          <a:p>
            <a:r>
              <a:rPr lang="en-US" sz="1400" dirty="0" smtClean="0"/>
              <a:t>Image of TE1ACC006</a:t>
            </a:r>
            <a:endParaRPr lang="en-US" sz="1400" dirty="0"/>
          </a:p>
        </p:txBody>
      </p:sp>
      <p:sp>
        <p:nvSpPr>
          <p:cNvPr id="29" name="TextBox 28"/>
          <p:cNvSpPr txBox="1"/>
          <p:nvPr/>
        </p:nvSpPr>
        <p:spPr>
          <a:xfrm>
            <a:off x="6211958" y="5976729"/>
            <a:ext cx="1931504" cy="307777"/>
          </a:xfrm>
          <a:prstGeom prst="rect">
            <a:avLst/>
          </a:prstGeom>
          <a:noFill/>
        </p:spPr>
        <p:txBody>
          <a:bodyPr wrap="square" rtlCol="0">
            <a:spAutoFit/>
          </a:bodyPr>
          <a:lstStyle/>
          <a:p>
            <a:r>
              <a:rPr lang="en-US" sz="1400" dirty="0" smtClean="0"/>
              <a:t>Image of 3C9FER001</a:t>
            </a:r>
            <a:endParaRPr lang="en-US" sz="1400" dirty="0"/>
          </a:p>
        </p:txBody>
      </p:sp>
      <p:pic>
        <p:nvPicPr>
          <p:cNvPr id="1032" name="Picture 8"/>
          <p:cNvPicPr>
            <a:picLocks noChangeAspect="1" noChangeArrowheads="1"/>
          </p:cNvPicPr>
          <p:nvPr/>
        </p:nvPicPr>
        <p:blipFill>
          <a:blip r:embed="rId8" cstate="print"/>
          <a:srcRect/>
          <a:stretch>
            <a:fillRect/>
          </a:stretch>
        </p:blipFill>
        <p:spPr bwMode="auto">
          <a:xfrm>
            <a:off x="5997436" y="1146313"/>
            <a:ext cx="2242103" cy="2242930"/>
          </a:xfrm>
          <a:prstGeom prst="rect">
            <a:avLst/>
          </a:prstGeom>
          <a:noFill/>
          <a:ln w="9525">
            <a:noFill/>
            <a:miter lim="800000"/>
            <a:headEnd/>
            <a:tailEnd/>
          </a:ln>
        </p:spPr>
      </p:pic>
      <p:pic>
        <p:nvPicPr>
          <p:cNvPr id="1033" name="Picture 9"/>
          <p:cNvPicPr>
            <a:picLocks noChangeAspect="1" noChangeArrowheads="1"/>
          </p:cNvPicPr>
          <p:nvPr/>
        </p:nvPicPr>
        <p:blipFill>
          <a:blip r:embed="rId9" cstate="print"/>
          <a:srcRect/>
          <a:stretch>
            <a:fillRect/>
          </a:stretch>
        </p:blipFill>
        <p:spPr bwMode="auto">
          <a:xfrm>
            <a:off x="6023526" y="3624677"/>
            <a:ext cx="2216013" cy="2358680"/>
          </a:xfrm>
          <a:prstGeom prst="rect">
            <a:avLst/>
          </a:prstGeom>
          <a:noFill/>
          <a:ln w="9525">
            <a:noFill/>
            <a:miter lim="800000"/>
            <a:headEnd/>
            <a:tailEnd/>
          </a:ln>
        </p:spPr>
      </p:pic>
      <p:pic>
        <p:nvPicPr>
          <p:cNvPr id="34" name="Picture 13" descr="F:\backup\reference and working\Working\Cavity inspection\Resolution comparison\Questar lens-1.jpg"/>
          <p:cNvPicPr>
            <a:picLocks noChangeAspect="1" noChangeArrowheads="1"/>
          </p:cNvPicPr>
          <p:nvPr/>
        </p:nvPicPr>
        <p:blipFill>
          <a:blip r:embed="rId10" cstate="print"/>
          <a:srcRect/>
          <a:stretch>
            <a:fillRect/>
          </a:stretch>
        </p:blipFill>
        <p:spPr bwMode="auto">
          <a:xfrm>
            <a:off x="3856381" y="3641035"/>
            <a:ext cx="2087219" cy="2342322"/>
          </a:xfrm>
          <a:prstGeom prst="rect">
            <a:avLst/>
          </a:prstGeom>
          <a:noFill/>
          <a:ln w="9525">
            <a:noFill/>
            <a:miter lim="800000"/>
            <a:headEnd/>
            <a:tailEnd/>
          </a:ln>
        </p:spPr>
      </p:pic>
      <p:sp>
        <p:nvSpPr>
          <p:cNvPr id="22"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824947" y="1361661"/>
            <a:ext cx="7742584" cy="4724400"/>
          </a:xfrm>
        </p:spPr>
        <p:txBody>
          <a:bodyPr/>
          <a:lstStyle/>
          <a:p>
            <a:r>
              <a:rPr lang="en-US" sz="2000" dirty="0" smtClean="0"/>
              <a:t>To reveal the 3-D profile of geometric defects and to establish the mechanism of local quench at the defects.</a:t>
            </a:r>
          </a:p>
          <a:p>
            <a:r>
              <a:rPr lang="en-US" sz="2000" dirty="0" smtClean="0"/>
              <a:t>To assess surface preparation effectiveness by extracting surface roughness</a:t>
            </a:r>
          </a:p>
          <a:p>
            <a:r>
              <a:rPr lang="en-US" sz="2000" dirty="0" smtClean="0"/>
              <a:t>Resolution in micron detail </a:t>
            </a:r>
            <a:r>
              <a:rPr lang="en-US" sz="2000" i="1" dirty="0" smtClean="0">
                <a:solidFill>
                  <a:srgbClr val="FF0000"/>
                </a:solidFill>
              </a:rPr>
              <a:t>( to resolve features~ &lt;100</a:t>
            </a:r>
            <a:r>
              <a:rPr lang="en-US" sz="2000" i="1" dirty="0" smtClean="0">
                <a:solidFill>
                  <a:srgbClr val="FF0000"/>
                </a:solidFill>
                <a:cs typeface="Arial" charset="0"/>
              </a:rPr>
              <a:t>µm in diameter; &lt;10µm in depth</a:t>
            </a:r>
            <a:r>
              <a:rPr lang="en-US" sz="2000" i="1" dirty="0" smtClean="0">
                <a:solidFill>
                  <a:srgbClr val="FF0000"/>
                </a:solidFill>
              </a:rPr>
              <a:t>)</a:t>
            </a:r>
            <a:r>
              <a:rPr lang="en-US" sz="2000" dirty="0" smtClean="0"/>
              <a:t>.</a:t>
            </a:r>
          </a:p>
          <a:p>
            <a:r>
              <a:rPr lang="en-US" sz="2000" dirty="0" smtClean="0"/>
              <a:t>Pouring silicone in and peeling it out from deep 9-cell cavity.</a:t>
            </a:r>
          </a:p>
          <a:p>
            <a:r>
              <a:rPr lang="en-US" sz="2000" dirty="0" smtClean="0"/>
              <a:t>No degradation for RF performance.</a:t>
            </a:r>
          </a:p>
        </p:txBody>
      </p:sp>
      <p:sp>
        <p:nvSpPr>
          <p:cNvPr id="9220" name="Slide Number Placeholder 3"/>
          <p:cNvSpPr>
            <a:spLocks noGrp="1"/>
          </p:cNvSpPr>
          <p:nvPr>
            <p:ph type="sldNum" sz="quarter" idx="12"/>
          </p:nvPr>
        </p:nvSpPr>
        <p:spPr>
          <a:noFill/>
        </p:spPr>
        <p:txBody>
          <a:bodyPr/>
          <a:lstStyle/>
          <a:p>
            <a:fld id="{347412CE-FF76-4F64-BF60-3798AFF497D7}" type="slidenum">
              <a:rPr lang="en-US" altLang="zh-CN" smtClean="0"/>
              <a:pPr/>
              <a:t>3</a:t>
            </a:fld>
            <a:endParaRPr lang="en-US" altLang="zh-CN" smtClean="0"/>
          </a:p>
        </p:txBody>
      </p:sp>
      <p:sp>
        <p:nvSpPr>
          <p:cNvPr id="5" name="Rectangle 11"/>
          <p:cNvSpPr>
            <a:spLocks noChangeArrowheads="1"/>
          </p:cNvSpPr>
          <p:nvPr/>
        </p:nvSpPr>
        <p:spPr bwMode="auto">
          <a:xfrm>
            <a:off x="474869" y="456027"/>
            <a:ext cx="5319644" cy="452437"/>
          </a:xfrm>
          <a:prstGeom prst="rect">
            <a:avLst/>
          </a:prstGeom>
          <a:noFill/>
          <a:ln w="9525">
            <a:noFill/>
            <a:miter lim="800000"/>
            <a:headEnd/>
            <a:tailEnd/>
          </a:ln>
          <a:effectLst/>
        </p:spPr>
        <p:txBody>
          <a:bodyPr anchor="ctr"/>
          <a:lstStyle/>
          <a:p>
            <a:r>
              <a:rPr lang="en-US" sz="2000" dirty="0">
                <a:solidFill>
                  <a:schemeClr val="tx2"/>
                </a:solidFill>
                <a:latin typeface="Franklin Gothic Medium" pitchFamily="34" charset="0"/>
              </a:rPr>
              <a:t>Fermilab Cavity </a:t>
            </a:r>
            <a:r>
              <a:rPr lang="en-US" sz="2000" dirty="0" smtClean="0">
                <a:solidFill>
                  <a:schemeClr val="tx2"/>
                </a:solidFill>
                <a:latin typeface="Franklin Gothic Medium" pitchFamily="34" charset="0"/>
              </a:rPr>
              <a:t>diagnostics – Surface replica</a:t>
            </a:r>
            <a:endParaRPr lang="en-US" sz="2000" dirty="0">
              <a:solidFill>
                <a:schemeClr val="tx2"/>
              </a:solidFill>
              <a:latin typeface="Franklin Gothic Medium" pitchFamily="34" charset="0"/>
            </a:endParaRPr>
          </a:p>
        </p:txBody>
      </p:sp>
      <p:sp>
        <p:nvSpPr>
          <p:cNvPr id="7" name="Date Placeholder 1"/>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
        <p:nvSpPr>
          <p:cNvPr id="6" name="Rectangle 1"/>
          <p:cNvSpPr>
            <a:spLocks noChangeArrowheads="1"/>
          </p:cNvSpPr>
          <p:nvPr/>
        </p:nvSpPr>
        <p:spPr bwMode="auto">
          <a:xfrm>
            <a:off x="3438940" y="5385101"/>
            <a:ext cx="5581977" cy="6001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kumimoji="0" lang="en-GB" sz="1100" i="0" u="none" strike="noStrike" cap="none" normalizeH="0" baseline="0" dirty="0" smtClean="0">
                <a:ln>
                  <a:noFill/>
                </a:ln>
                <a:solidFill>
                  <a:schemeClr val="tx1"/>
                </a:solidFill>
                <a:effectLst/>
                <a:latin typeface="Arial" pitchFamily="34" charset="0"/>
                <a:ea typeface="Times"/>
                <a:cs typeface="Times New Roman" pitchFamily="18" charset="0"/>
              </a:rPr>
              <a:t>M Ge, G Wu, D Burk, </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J </a:t>
            </a:r>
            <a:r>
              <a:rPr kumimoji="0" lang="en-GB" altLang="zh-CN" sz="1100" i="0" u="none" strike="noStrike" cap="none" normalizeH="0" baseline="0" dirty="0" err="1" smtClean="0">
                <a:ln>
                  <a:noFill/>
                </a:ln>
                <a:solidFill>
                  <a:schemeClr val="tx1"/>
                </a:solidFill>
                <a:effectLst/>
                <a:latin typeface="Arial" pitchFamily="34" charset="0"/>
                <a:ea typeface="Times"/>
                <a:cs typeface="Times New Roman" pitchFamily="18" charset="0"/>
              </a:rPr>
              <a:t>Ozelis</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 E Harms, D </a:t>
            </a:r>
            <a:r>
              <a:rPr kumimoji="0" lang="en-GB" altLang="zh-CN" sz="1100" i="0" u="none" strike="noStrike" cap="none" normalizeH="0" baseline="0" dirty="0" err="1" smtClean="0">
                <a:ln>
                  <a:noFill/>
                </a:ln>
                <a:solidFill>
                  <a:schemeClr val="tx1"/>
                </a:solidFill>
                <a:effectLst/>
                <a:latin typeface="Arial" pitchFamily="34" charset="0"/>
                <a:ea typeface="Times"/>
                <a:cs typeface="Times New Roman" pitchFamily="18" charset="0"/>
              </a:rPr>
              <a:t>Sergatskov</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 D Hicks, and L D Cooley, </a:t>
            </a:r>
          </a:p>
          <a:p>
            <a:r>
              <a:rPr lang="en-US" altLang="zh-CN" sz="1100" dirty="0" smtClean="0">
                <a:latin typeface="Arial" pitchFamily="34" charset="0"/>
                <a:ea typeface="Times"/>
                <a:cs typeface="Times New Roman" pitchFamily="18" charset="0"/>
              </a:rPr>
              <a:t>Routine characterization of 3-D profiles of SRF cavity defects using replica techniques,</a:t>
            </a:r>
          </a:p>
          <a:p>
            <a:r>
              <a:rPr lang="en-US" altLang="zh-CN" sz="1100" dirty="0" smtClean="0">
                <a:latin typeface="Arial" pitchFamily="34" charset="0"/>
                <a:ea typeface="Times"/>
                <a:cs typeface="Times New Roman" pitchFamily="18" charset="0"/>
              </a:rPr>
              <a:t>Manuscript to be submitted to </a:t>
            </a:r>
            <a:r>
              <a:rPr lang="en-US" altLang="zh-CN" sz="1100" i="1" dirty="0" smtClean="0">
                <a:latin typeface="Arial" pitchFamily="34" charset="0"/>
                <a:ea typeface="Times"/>
                <a:cs typeface="Times New Roman" pitchFamily="18" charset="0"/>
              </a:rPr>
              <a:t>Journal of Superconducting Science and Technology.</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nb000000"/>
          <p:cNvPicPr>
            <a:picLocks noChangeAspect="1" noChangeArrowheads="1"/>
          </p:cNvPicPr>
          <p:nvPr/>
        </p:nvPicPr>
        <p:blipFill>
          <a:blip r:embed="rId2" cstate="print"/>
          <a:srcRect/>
          <a:stretch>
            <a:fillRect/>
          </a:stretch>
        </p:blipFill>
        <p:spPr bwMode="auto">
          <a:xfrm>
            <a:off x="371475" y="448987"/>
            <a:ext cx="3962400" cy="2971800"/>
          </a:xfrm>
          <a:prstGeom prst="rect">
            <a:avLst/>
          </a:prstGeom>
          <a:noFill/>
          <a:ln w="9525">
            <a:noFill/>
            <a:miter lim="800000"/>
            <a:headEnd/>
            <a:tailEnd/>
          </a:ln>
        </p:spPr>
      </p:pic>
      <p:pic>
        <p:nvPicPr>
          <p:cNvPr id="12291" name="Picture 3" descr="epoxy000000"/>
          <p:cNvPicPr>
            <a:picLocks noChangeAspect="1" noChangeArrowheads="1"/>
          </p:cNvPicPr>
          <p:nvPr/>
        </p:nvPicPr>
        <p:blipFill>
          <a:blip r:embed="rId3" cstate="print"/>
          <a:srcRect/>
          <a:stretch>
            <a:fillRect/>
          </a:stretch>
        </p:blipFill>
        <p:spPr bwMode="auto">
          <a:xfrm>
            <a:off x="4572000" y="469624"/>
            <a:ext cx="3886200" cy="2943225"/>
          </a:xfrm>
          <a:prstGeom prst="rect">
            <a:avLst/>
          </a:prstGeom>
          <a:noFill/>
          <a:ln w="9525">
            <a:noFill/>
            <a:miter lim="800000"/>
            <a:headEnd/>
            <a:tailEnd/>
          </a:ln>
        </p:spPr>
      </p:pic>
      <p:sp>
        <p:nvSpPr>
          <p:cNvPr id="12292" name="Text Box 4"/>
          <p:cNvSpPr txBox="1">
            <a:spLocks noChangeArrowheads="1"/>
          </p:cNvSpPr>
          <p:nvPr/>
        </p:nvSpPr>
        <p:spPr bwMode="auto">
          <a:xfrm>
            <a:off x="304801" y="3429967"/>
            <a:ext cx="4731025" cy="338554"/>
          </a:xfrm>
          <a:prstGeom prst="rect">
            <a:avLst/>
          </a:prstGeom>
          <a:noFill/>
          <a:ln w="9525">
            <a:noFill/>
            <a:miter lim="800000"/>
            <a:headEnd/>
            <a:tailEnd/>
          </a:ln>
        </p:spPr>
        <p:txBody>
          <a:bodyPr wrap="square">
            <a:spAutoFit/>
          </a:bodyPr>
          <a:lstStyle/>
          <a:p>
            <a:pPr>
              <a:spcBef>
                <a:spcPct val="50000"/>
              </a:spcBef>
            </a:pPr>
            <a:r>
              <a:rPr lang="en-US" altLang="zh-CN" sz="1600" dirty="0" smtClean="0"/>
              <a:t>A man-made pit </a:t>
            </a:r>
            <a:r>
              <a:rPr lang="en-GB" altLang="zh-CN" sz="1600" dirty="0" smtClean="0"/>
              <a:t>125µm deep, 300µm in diameter</a:t>
            </a:r>
            <a:endParaRPr lang="en-US" altLang="zh-CN" sz="1600" dirty="0" smtClean="0"/>
          </a:p>
        </p:txBody>
      </p:sp>
      <p:sp>
        <p:nvSpPr>
          <p:cNvPr id="12293" name="Text Box 5"/>
          <p:cNvSpPr txBox="1">
            <a:spLocks noChangeArrowheads="1"/>
          </p:cNvSpPr>
          <p:nvPr/>
        </p:nvSpPr>
        <p:spPr bwMode="auto">
          <a:xfrm>
            <a:off x="5855942" y="3384273"/>
            <a:ext cx="1524000" cy="366713"/>
          </a:xfrm>
          <a:prstGeom prst="rect">
            <a:avLst/>
          </a:prstGeom>
          <a:noFill/>
          <a:ln w="9525">
            <a:noFill/>
            <a:miter lim="800000"/>
            <a:headEnd/>
            <a:tailEnd/>
          </a:ln>
        </p:spPr>
        <p:txBody>
          <a:bodyPr>
            <a:spAutoFit/>
          </a:bodyPr>
          <a:lstStyle/>
          <a:p>
            <a:pPr>
              <a:spcBef>
                <a:spcPct val="50000"/>
              </a:spcBef>
            </a:pPr>
            <a:r>
              <a:rPr lang="en-US" altLang="zh-CN" dirty="0"/>
              <a:t>Pit replica</a:t>
            </a:r>
          </a:p>
        </p:txBody>
      </p:sp>
      <p:pic>
        <p:nvPicPr>
          <p:cNvPr id="12294" name="Picture 6"/>
          <p:cNvPicPr>
            <a:picLocks noChangeAspect="1" noChangeArrowheads="1"/>
          </p:cNvPicPr>
          <p:nvPr/>
        </p:nvPicPr>
        <p:blipFill>
          <a:blip r:embed="rId4" cstate="print"/>
          <a:srcRect/>
          <a:stretch>
            <a:fillRect/>
          </a:stretch>
        </p:blipFill>
        <p:spPr bwMode="auto">
          <a:xfrm>
            <a:off x="0" y="3803374"/>
            <a:ext cx="4495800" cy="1541463"/>
          </a:xfrm>
          <a:prstGeom prst="rect">
            <a:avLst/>
          </a:prstGeom>
          <a:noFill/>
          <a:ln w="9525">
            <a:noFill/>
            <a:miter lim="800000"/>
            <a:headEnd/>
            <a:tailEnd/>
          </a:ln>
        </p:spPr>
      </p:pic>
      <p:pic>
        <p:nvPicPr>
          <p:cNvPr id="12295" name="Picture 7"/>
          <p:cNvPicPr>
            <a:picLocks noChangeAspect="1" noChangeArrowheads="1"/>
          </p:cNvPicPr>
          <p:nvPr/>
        </p:nvPicPr>
        <p:blipFill>
          <a:blip r:embed="rId5" cstate="print"/>
          <a:srcRect/>
          <a:stretch>
            <a:fillRect/>
          </a:stretch>
        </p:blipFill>
        <p:spPr bwMode="auto">
          <a:xfrm>
            <a:off x="4191000" y="3803374"/>
            <a:ext cx="4572000" cy="1549400"/>
          </a:xfrm>
          <a:prstGeom prst="rect">
            <a:avLst/>
          </a:prstGeom>
          <a:noFill/>
          <a:ln w="9525">
            <a:noFill/>
            <a:miter lim="800000"/>
            <a:headEnd/>
            <a:tailEnd/>
          </a:ln>
        </p:spPr>
      </p:pic>
      <p:sp>
        <p:nvSpPr>
          <p:cNvPr id="12296" name="Rectangle 8"/>
          <p:cNvSpPr>
            <a:spLocks noChangeArrowheads="1"/>
          </p:cNvSpPr>
          <p:nvPr/>
        </p:nvSpPr>
        <p:spPr bwMode="auto">
          <a:xfrm>
            <a:off x="609600" y="5327374"/>
            <a:ext cx="3486150" cy="366713"/>
          </a:xfrm>
          <a:prstGeom prst="rect">
            <a:avLst/>
          </a:prstGeom>
          <a:noFill/>
          <a:ln w="9525">
            <a:noFill/>
            <a:miter lim="800000"/>
            <a:headEnd/>
            <a:tailEnd/>
          </a:ln>
        </p:spPr>
        <p:txBody>
          <a:bodyPr wrap="none" anchor="ctr">
            <a:spAutoFit/>
          </a:bodyPr>
          <a:lstStyle/>
          <a:p>
            <a:r>
              <a:rPr lang="en-GB" altLang="zh-CN"/>
              <a:t>profile of a pit on the Nb coupon</a:t>
            </a:r>
            <a:r>
              <a:rPr lang="en-US" altLang="zh-CN"/>
              <a:t> </a:t>
            </a:r>
          </a:p>
        </p:txBody>
      </p:sp>
      <p:sp>
        <p:nvSpPr>
          <p:cNvPr id="12297" name="Rectangle 9"/>
          <p:cNvSpPr>
            <a:spLocks noChangeArrowheads="1"/>
          </p:cNvSpPr>
          <p:nvPr/>
        </p:nvSpPr>
        <p:spPr bwMode="auto">
          <a:xfrm>
            <a:off x="5267739" y="5324061"/>
            <a:ext cx="2330450" cy="366713"/>
          </a:xfrm>
          <a:prstGeom prst="rect">
            <a:avLst/>
          </a:prstGeom>
          <a:noFill/>
          <a:ln w="9525">
            <a:noFill/>
            <a:miter lim="800000"/>
            <a:headEnd/>
            <a:tailEnd/>
          </a:ln>
        </p:spPr>
        <p:txBody>
          <a:bodyPr wrap="none" anchor="ctr">
            <a:spAutoFit/>
          </a:bodyPr>
          <a:lstStyle/>
          <a:p>
            <a:r>
              <a:rPr lang="en-GB" altLang="zh-CN" dirty="0"/>
              <a:t>profile of pit’s replica</a:t>
            </a:r>
            <a:r>
              <a:rPr lang="en-US" altLang="zh-CN" dirty="0"/>
              <a:t> </a:t>
            </a:r>
          </a:p>
        </p:txBody>
      </p:sp>
      <p:sp>
        <p:nvSpPr>
          <p:cNvPr id="12300" name="Slide Number Placeholder 11"/>
          <p:cNvSpPr>
            <a:spLocks noGrp="1"/>
          </p:cNvSpPr>
          <p:nvPr>
            <p:ph type="sldNum" sz="quarter" idx="12"/>
          </p:nvPr>
        </p:nvSpPr>
        <p:spPr>
          <a:noFill/>
        </p:spPr>
        <p:txBody>
          <a:bodyPr/>
          <a:lstStyle/>
          <a:p>
            <a:fld id="{3A8A6E9C-5720-4D0E-89F8-04AC455757C3}" type="slidenum">
              <a:rPr lang="en-US" altLang="zh-CN" smtClean="0"/>
              <a:pPr/>
              <a:t>4</a:t>
            </a:fld>
            <a:endParaRPr lang="en-US" altLang="zh-CN" smtClean="0"/>
          </a:p>
        </p:txBody>
      </p:sp>
      <p:sp>
        <p:nvSpPr>
          <p:cNvPr id="13" name="TextBox 14"/>
          <p:cNvSpPr txBox="1">
            <a:spLocks noChangeArrowheads="1"/>
          </p:cNvSpPr>
          <p:nvPr/>
        </p:nvSpPr>
        <p:spPr bwMode="auto">
          <a:xfrm>
            <a:off x="131830" y="0"/>
            <a:ext cx="5970795" cy="400110"/>
          </a:xfrm>
          <a:prstGeom prst="rect">
            <a:avLst/>
          </a:prstGeom>
          <a:noFill/>
          <a:ln w="9525">
            <a:noFill/>
            <a:miter lim="800000"/>
            <a:headEnd/>
            <a:tailEnd/>
          </a:ln>
        </p:spPr>
        <p:txBody>
          <a:bodyPr wrap="square">
            <a:spAutoFit/>
          </a:bodyPr>
          <a:lstStyle/>
          <a:p>
            <a:r>
              <a:rPr lang="en-US" altLang="zh-CN" sz="2000" dirty="0" smtClean="0">
                <a:solidFill>
                  <a:schemeClr val="tx2"/>
                </a:solidFill>
              </a:rPr>
              <a:t>Surface replica - resolution</a:t>
            </a:r>
            <a:endParaRPr lang="en-US" altLang="zh-CN" sz="2000" dirty="0">
              <a:solidFill>
                <a:schemeClr val="tx2"/>
              </a:solidFill>
            </a:endParaRPr>
          </a:p>
        </p:txBody>
      </p:sp>
      <p:sp>
        <p:nvSpPr>
          <p:cNvPr id="15" name="Rectangle 14"/>
          <p:cNvSpPr/>
          <p:nvPr/>
        </p:nvSpPr>
        <p:spPr>
          <a:xfrm>
            <a:off x="228600" y="5798690"/>
            <a:ext cx="3576620" cy="338554"/>
          </a:xfrm>
          <a:prstGeom prst="rect">
            <a:avLst/>
          </a:prstGeom>
          <a:solidFill>
            <a:schemeClr val="accent2"/>
          </a:solidFill>
        </p:spPr>
        <p:txBody>
          <a:bodyPr wrap="none">
            <a:spAutoFit/>
          </a:bodyPr>
          <a:lstStyle/>
          <a:p>
            <a:r>
              <a:rPr lang="en-US" altLang="zh-CN" sz="1600" dirty="0" smtClean="0">
                <a:solidFill>
                  <a:schemeClr val="bg1"/>
                </a:solidFill>
              </a:rPr>
              <a:t>Overall, 1 µm detail can be replicated</a:t>
            </a:r>
            <a:endParaRPr lang="en-US" altLang="zh-CN" sz="1600" dirty="0">
              <a:solidFill>
                <a:schemeClr val="bg1"/>
              </a:solidFill>
            </a:endParaRPr>
          </a:p>
        </p:txBody>
      </p:sp>
      <p:sp>
        <p:nvSpPr>
          <p:cNvPr id="16" name="Rectangle 1"/>
          <p:cNvSpPr>
            <a:spLocks noChangeArrowheads="1"/>
          </p:cNvSpPr>
          <p:nvPr/>
        </p:nvSpPr>
        <p:spPr bwMode="auto">
          <a:xfrm>
            <a:off x="3935897" y="5693215"/>
            <a:ext cx="5208104"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en-GB" sz="1100" i="0" u="none" strike="noStrike" cap="none" normalizeH="0" baseline="0" dirty="0" smtClean="0">
                <a:ln>
                  <a:noFill/>
                </a:ln>
                <a:solidFill>
                  <a:schemeClr val="tx1"/>
                </a:solidFill>
                <a:effectLst/>
                <a:latin typeface="Arial" pitchFamily="34" charset="0"/>
                <a:ea typeface="Times"/>
                <a:cs typeface="Times New Roman" pitchFamily="18" charset="0"/>
              </a:rPr>
              <a:t>M Ge, G Wu, D Burk, </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J </a:t>
            </a:r>
            <a:r>
              <a:rPr kumimoji="0" lang="en-GB" altLang="zh-CN" sz="1100" i="0" u="none" strike="noStrike" cap="none" normalizeH="0" baseline="0" dirty="0" err="1" smtClean="0">
                <a:ln>
                  <a:noFill/>
                </a:ln>
                <a:solidFill>
                  <a:schemeClr val="tx1"/>
                </a:solidFill>
                <a:effectLst/>
                <a:latin typeface="Arial" pitchFamily="34" charset="0"/>
                <a:ea typeface="Times"/>
                <a:cs typeface="Times New Roman" pitchFamily="18" charset="0"/>
              </a:rPr>
              <a:t>Ozelis</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 E Harms, D </a:t>
            </a:r>
            <a:r>
              <a:rPr kumimoji="0" lang="en-GB" altLang="zh-CN" sz="1100" i="0" u="none" strike="noStrike" cap="none" normalizeH="0" baseline="0" dirty="0" err="1" smtClean="0">
                <a:ln>
                  <a:noFill/>
                </a:ln>
                <a:solidFill>
                  <a:schemeClr val="tx1"/>
                </a:solidFill>
                <a:effectLst/>
                <a:latin typeface="Arial" pitchFamily="34" charset="0"/>
                <a:ea typeface="Times"/>
                <a:cs typeface="Times New Roman" pitchFamily="18" charset="0"/>
              </a:rPr>
              <a:t>Sergatskov</a:t>
            </a:r>
            <a:r>
              <a:rPr kumimoji="0" lang="en-GB" altLang="zh-CN" sz="1100" i="0" u="none" strike="noStrike" cap="none" normalizeH="0" baseline="0" dirty="0" smtClean="0">
                <a:ln>
                  <a:noFill/>
                </a:ln>
                <a:solidFill>
                  <a:schemeClr val="tx1"/>
                </a:solidFill>
                <a:effectLst/>
                <a:latin typeface="Arial" pitchFamily="34" charset="0"/>
                <a:ea typeface="Times"/>
                <a:cs typeface="Times New Roman" pitchFamily="18" charset="0"/>
              </a:rPr>
              <a:t>, D Hicks, and L D Cooley, </a:t>
            </a:r>
          </a:p>
          <a:p>
            <a:r>
              <a:rPr lang="en-US" altLang="zh-CN" sz="1100" dirty="0" smtClean="0">
                <a:latin typeface="Arial" pitchFamily="34" charset="0"/>
                <a:ea typeface="Times"/>
                <a:cs typeface="Times New Roman" pitchFamily="18" charset="0"/>
              </a:rPr>
              <a:t>Routine characterization of 3-D profiles of SRF cavity defects using replica techniques. Manuscript to be submitted to Journal of Super. Sci. and Tech.</a:t>
            </a:r>
          </a:p>
        </p:txBody>
      </p:sp>
      <p:sp>
        <p:nvSpPr>
          <p:cNvPr id="17"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5"/>
          <p:cNvPicPr>
            <a:picLocks noChangeAspect="1" noChangeArrowheads="1"/>
          </p:cNvPicPr>
          <p:nvPr/>
        </p:nvPicPr>
        <p:blipFill>
          <a:blip r:embed="rId2" cstate="print"/>
          <a:srcRect/>
          <a:stretch>
            <a:fillRect/>
          </a:stretch>
        </p:blipFill>
        <p:spPr bwMode="auto">
          <a:xfrm>
            <a:off x="374373" y="3522113"/>
            <a:ext cx="3193774" cy="2467318"/>
          </a:xfrm>
          <a:prstGeom prst="rect">
            <a:avLst/>
          </a:prstGeom>
          <a:noFill/>
          <a:ln w="9525">
            <a:noFill/>
            <a:miter lim="800000"/>
            <a:headEnd/>
            <a:tailEnd/>
          </a:ln>
        </p:spPr>
      </p:pic>
      <p:pic>
        <p:nvPicPr>
          <p:cNvPr id="11268" name="Picture 6" descr="P1010007-1"/>
          <p:cNvPicPr>
            <a:picLocks noChangeAspect="1" noChangeArrowheads="1"/>
          </p:cNvPicPr>
          <p:nvPr/>
        </p:nvPicPr>
        <p:blipFill>
          <a:blip r:embed="rId3" cstate="print"/>
          <a:srcRect/>
          <a:stretch>
            <a:fillRect/>
          </a:stretch>
        </p:blipFill>
        <p:spPr bwMode="auto">
          <a:xfrm>
            <a:off x="2507973" y="3528391"/>
            <a:ext cx="1046849" cy="1025939"/>
          </a:xfrm>
          <a:prstGeom prst="rect">
            <a:avLst/>
          </a:prstGeom>
          <a:noFill/>
          <a:ln w="9525">
            <a:noFill/>
            <a:miter lim="800000"/>
            <a:headEnd/>
            <a:tailEnd/>
          </a:ln>
        </p:spPr>
      </p:pic>
      <p:sp>
        <p:nvSpPr>
          <p:cNvPr id="11269" name="Oval 11"/>
          <p:cNvSpPr>
            <a:spLocks noChangeArrowheads="1"/>
          </p:cNvSpPr>
          <p:nvPr/>
        </p:nvSpPr>
        <p:spPr bwMode="auto">
          <a:xfrm>
            <a:off x="1835425" y="4379844"/>
            <a:ext cx="381000" cy="381000"/>
          </a:xfrm>
          <a:prstGeom prst="ellipse">
            <a:avLst/>
          </a:prstGeom>
          <a:noFill/>
          <a:ln w="25400">
            <a:solidFill>
              <a:schemeClr val="bg1"/>
            </a:solidFill>
            <a:prstDash val="sysDot"/>
            <a:round/>
            <a:headEnd/>
            <a:tailEnd/>
          </a:ln>
        </p:spPr>
        <p:txBody>
          <a:bodyPr wrap="none" anchor="ctr"/>
          <a:lstStyle/>
          <a:p>
            <a:endParaRPr lang="en-US" altLang="zh-CN"/>
          </a:p>
        </p:txBody>
      </p:sp>
      <p:sp>
        <p:nvSpPr>
          <p:cNvPr id="11270" name="Line 12"/>
          <p:cNvSpPr>
            <a:spLocks noChangeShapeType="1"/>
          </p:cNvSpPr>
          <p:nvPr/>
        </p:nvSpPr>
        <p:spPr bwMode="auto">
          <a:xfrm flipV="1">
            <a:off x="2196547" y="4134678"/>
            <a:ext cx="725556" cy="357809"/>
          </a:xfrm>
          <a:prstGeom prst="line">
            <a:avLst/>
          </a:prstGeom>
          <a:noFill/>
          <a:ln w="25400">
            <a:solidFill>
              <a:schemeClr val="bg1"/>
            </a:solidFill>
            <a:round/>
            <a:headEnd/>
            <a:tailEnd type="stealth" w="lg" len="lg"/>
          </a:ln>
        </p:spPr>
        <p:txBody>
          <a:bodyPr/>
          <a:lstStyle/>
          <a:p>
            <a:endParaRPr lang="en-US"/>
          </a:p>
        </p:txBody>
      </p:sp>
      <p:sp>
        <p:nvSpPr>
          <p:cNvPr id="11271" name="Text Box 14"/>
          <p:cNvSpPr txBox="1">
            <a:spLocks noChangeArrowheads="1"/>
          </p:cNvSpPr>
          <p:nvPr/>
        </p:nvSpPr>
        <p:spPr bwMode="auto">
          <a:xfrm>
            <a:off x="401983" y="5986670"/>
            <a:ext cx="3352800" cy="369888"/>
          </a:xfrm>
          <a:prstGeom prst="rect">
            <a:avLst/>
          </a:prstGeom>
          <a:noFill/>
          <a:ln w="9525">
            <a:noFill/>
            <a:miter lim="800000"/>
            <a:headEnd/>
            <a:tailEnd/>
          </a:ln>
        </p:spPr>
        <p:txBody>
          <a:bodyPr>
            <a:spAutoFit/>
          </a:bodyPr>
          <a:lstStyle/>
          <a:p>
            <a:pPr>
              <a:spcBef>
                <a:spcPct val="50000"/>
              </a:spcBef>
            </a:pPr>
            <a:r>
              <a:rPr lang="en-US" altLang="zh-CN" dirty="0"/>
              <a:t>Epoxy </a:t>
            </a:r>
            <a:r>
              <a:rPr lang="en-US" altLang="zh-CN" dirty="0" smtClean="0"/>
              <a:t>casting </a:t>
            </a:r>
            <a:r>
              <a:rPr lang="en-US" altLang="zh-CN" dirty="0"/>
              <a:t>on silicone</a:t>
            </a:r>
          </a:p>
        </p:txBody>
      </p:sp>
      <p:pic>
        <p:nvPicPr>
          <p:cNvPr id="11272" name="Picture 21"/>
          <p:cNvPicPr>
            <a:picLocks noChangeAspect="1" noChangeArrowheads="1"/>
          </p:cNvPicPr>
          <p:nvPr/>
        </p:nvPicPr>
        <p:blipFill>
          <a:blip r:embed="rId4" cstate="print"/>
          <a:srcRect/>
          <a:stretch>
            <a:fillRect/>
          </a:stretch>
        </p:blipFill>
        <p:spPr bwMode="auto">
          <a:xfrm rot="16200000">
            <a:off x="1350730" y="-227611"/>
            <a:ext cx="2161519" cy="4137909"/>
          </a:xfrm>
          <a:prstGeom prst="rect">
            <a:avLst/>
          </a:prstGeom>
          <a:noFill/>
          <a:ln w="9525">
            <a:noFill/>
            <a:miter lim="800000"/>
            <a:headEnd/>
            <a:tailEnd/>
          </a:ln>
        </p:spPr>
      </p:pic>
      <p:pic>
        <p:nvPicPr>
          <p:cNvPr id="11274" name="Picture 41"/>
          <p:cNvPicPr>
            <a:picLocks noChangeAspect="1" noChangeArrowheads="1"/>
          </p:cNvPicPr>
          <p:nvPr/>
        </p:nvPicPr>
        <p:blipFill>
          <a:blip r:embed="rId5" cstate="print"/>
          <a:srcRect/>
          <a:stretch>
            <a:fillRect/>
          </a:stretch>
        </p:blipFill>
        <p:spPr bwMode="auto">
          <a:xfrm>
            <a:off x="4919869" y="763786"/>
            <a:ext cx="3210339" cy="2174588"/>
          </a:xfrm>
          <a:prstGeom prst="rect">
            <a:avLst/>
          </a:prstGeom>
          <a:noFill/>
          <a:ln w="9525">
            <a:noFill/>
            <a:miter lim="800000"/>
            <a:headEnd/>
            <a:tailEnd/>
          </a:ln>
        </p:spPr>
      </p:pic>
      <p:sp>
        <p:nvSpPr>
          <p:cNvPr id="11277" name="TextBox 61"/>
          <p:cNvSpPr txBox="1">
            <a:spLocks noChangeArrowheads="1"/>
          </p:cNvSpPr>
          <p:nvPr/>
        </p:nvSpPr>
        <p:spPr bwMode="auto">
          <a:xfrm>
            <a:off x="2986917" y="932760"/>
            <a:ext cx="914400" cy="338138"/>
          </a:xfrm>
          <a:prstGeom prst="rect">
            <a:avLst/>
          </a:prstGeom>
          <a:noFill/>
          <a:ln w="9525">
            <a:noFill/>
            <a:miter lim="800000"/>
            <a:headEnd/>
            <a:tailEnd/>
          </a:ln>
        </p:spPr>
        <p:txBody>
          <a:bodyPr>
            <a:spAutoFit/>
          </a:bodyPr>
          <a:lstStyle/>
          <a:p>
            <a:r>
              <a:rPr lang="en-US" sz="1600" dirty="0">
                <a:solidFill>
                  <a:schemeClr val="bg1"/>
                </a:solidFill>
              </a:rPr>
              <a:t>String</a:t>
            </a:r>
          </a:p>
        </p:txBody>
      </p:sp>
      <p:sp>
        <p:nvSpPr>
          <p:cNvPr id="11278" name="TextBox 62"/>
          <p:cNvSpPr txBox="1">
            <a:spLocks noChangeArrowheads="1"/>
          </p:cNvSpPr>
          <p:nvPr/>
        </p:nvSpPr>
        <p:spPr bwMode="auto">
          <a:xfrm>
            <a:off x="2793173" y="2344600"/>
            <a:ext cx="914400" cy="339725"/>
          </a:xfrm>
          <a:prstGeom prst="rect">
            <a:avLst/>
          </a:prstGeom>
          <a:noFill/>
          <a:ln w="9525">
            <a:noFill/>
            <a:miter lim="800000"/>
            <a:headEnd/>
            <a:tailEnd/>
          </a:ln>
        </p:spPr>
        <p:txBody>
          <a:bodyPr>
            <a:spAutoFit/>
          </a:bodyPr>
          <a:lstStyle/>
          <a:p>
            <a:r>
              <a:rPr lang="en-US" sz="1600" dirty="0">
                <a:solidFill>
                  <a:schemeClr val="bg1"/>
                </a:solidFill>
              </a:rPr>
              <a:t>Silicone</a:t>
            </a:r>
          </a:p>
        </p:txBody>
      </p:sp>
      <p:cxnSp>
        <p:nvCxnSpPr>
          <p:cNvPr id="64" name="Straight Arrow Connector 63"/>
          <p:cNvCxnSpPr/>
          <p:nvPr/>
        </p:nvCxnSpPr>
        <p:spPr>
          <a:xfrm rot="16200000" flipV="1">
            <a:off x="6584675" y="2192062"/>
            <a:ext cx="304800" cy="7620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1280" name="TextBox 65"/>
          <p:cNvSpPr txBox="1">
            <a:spLocks noChangeArrowheads="1"/>
          </p:cNvSpPr>
          <p:nvPr/>
        </p:nvSpPr>
        <p:spPr bwMode="auto">
          <a:xfrm>
            <a:off x="5761383" y="2458279"/>
            <a:ext cx="2057400" cy="338138"/>
          </a:xfrm>
          <a:prstGeom prst="rect">
            <a:avLst/>
          </a:prstGeom>
          <a:noFill/>
          <a:ln w="9525">
            <a:noFill/>
            <a:miter lim="800000"/>
            <a:headEnd/>
            <a:tailEnd/>
          </a:ln>
        </p:spPr>
        <p:txBody>
          <a:bodyPr>
            <a:spAutoFit/>
          </a:bodyPr>
          <a:lstStyle/>
          <a:p>
            <a:r>
              <a:rPr lang="en-US" sz="1600" dirty="0" smtClean="0"/>
              <a:t>Feature </a:t>
            </a:r>
            <a:r>
              <a:rPr lang="en-US" sz="1600" dirty="0"/>
              <a:t>on silicone</a:t>
            </a:r>
          </a:p>
        </p:txBody>
      </p:sp>
      <p:pic>
        <p:nvPicPr>
          <p:cNvPr id="11281" name="Picture 66"/>
          <p:cNvPicPr>
            <a:picLocks noChangeAspect="1" noChangeArrowheads="1"/>
          </p:cNvPicPr>
          <p:nvPr/>
        </p:nvPicPr>
        <p:blipFill>
          <a:blip r:embed="rId6" cstate="print"/>
          <a:srcRect/>
          <a:stretch>
            <a:fillRect/>
          </a:stretch>
        </p:blipFill>
        <p:spPr bwMode="auto">
          <a:xfrm>
            <a:off x="4909930" y="3505200"/>
            <a:ext cx="3243469" cy="2506317"/>
          </a:xfrm>
          <a:prstGeom prst="rect">
            <a:avLst/>
          </a:prstGeom>
          <a:noFill/>
          <a:ln w="9525">
            <a:noFill/>
            <a:miter lim="800000"/>
            <a:headEnd/>
            <a:tailEnd/>
          </a:ln>
        </p:spPr>
      </p:pic>
      <p:sp>
        <p:nvSpPr>
          <p:cNvPr id="11282" name="Text Box 14"/>
          <p:cNvSpPr txBox="1">
            <a:spLocks noChangeArrowheads="1"/>
          </p:cNvSpPr>
          <p:nvPr/>
        </p:nvSpPr>
        <p:spPr bwMode="auto">
          <a:xfrm>
            <a:off x="3962400" y="5997783"/>
            <a:ext cx="5029200" cy="369887"/>
          </a:xfrm>
          <a:prstGeom prst="rect">
            <a:avLst/>
          </a:prstGeom>
          <a:noFill/>
          <a:ln w="9525">
            <a:noFill/>
            <a:miter lim="800000"/>
            <a:headEnd/>
            <a:tailEnd/>
          </a:ln>
        </p:spPr>
        <p:txBody>
          <a:bodyPr>
            <a:spAutoFit/>
          </a:bodyPr>
          <a:lstStyle/>
          <a:p>
            <a:pPr>
              <a:spcBef>
                <a:spcPct val="50000"/>
              </a:spcBef>
            </a:pPr>
            <a:r>
              <a:rPr lang="en-US" altLang="zh-CN" dirty="0"/>
              <a:t>Feature’s 3D shape </a:t>
            </a:r>
            <a:r>
              <a:rPr lang="en-US" altLang="zh-CN" dirty="0" smtClean="0"/>
              <a:t>by profilometer </a:t>
            </a:r>
            <a:r>
              <a:rPr lang="en-US" altLang="zh-CN" dirty="0"/>
              <a:t>scanning</a:t>
            </a:r>
          </a:p>
        </p:txBody>
      </p:sp>
      <p:sp>
        <p:nvSpPr>
          <p:cNvPr id="19" name="Text Box 14"/>
          <p:cNvSpPr txBox="1">
            <a:spLocks noChangeArrowheads="1"/>
          </p:cNvSpPr>
          <p:nvPr/>
        </p:nvSpPr>
        <p:spPr bwMode="auto">
          <a:xfrm>
            <a:off x="337930" y="2908853"/>
            <a:ext cx="4154557" cy="523220"/>
          </a:xfrm>
          <a:prstGeom prst="rect">
            <a:avLst/>
          </a:prstGeom>
          <a:noFill/>
          <a:ln w="9525">
            <a:noFill/>
            <a:miter lim="800000"/>
            <a:headEnd/>
            <a:tailEnd/>
          </a:ln>
        </p:spPr>
        <p:txBody>
          <a:bodyPr wrap="square">
            <a:spAutoFit/>
          </a:bodyPr>
          <a:lstStyle/>
          <a:p>
            <a:pPr>
              <a:spcBef>
                <a:spcPct val="50000"/>
              </a:spcBef>
            </a:pPr>
            <a:r>
              <a:rPr lang="en-US" altLang="zh-CN" sz="1400" dirty="0" smtClean="0"/>
              <a:t>Silicone pouring into an open half cell with a string embedded</a:t>
            </a:r>
            <a:endParaRPr lang="en-US" altLang="zh-CN" sz="1400" dirty="0"/>
          </a:p>
        </p:txBody>
      </p:sp>
      <p:sp>
        <p:nvSpPr>
          <p:cNvPr id="20" name="Text Box 14"/>
          <p:cNvSpPr txBox="1">
            <a:spLocks noChangeArrowheads="1"/>
          </p:cNvSpPr>
          <p:nvPr/>
        </p:nvSpPr>
        <p:spPr bwMode="auto">
          <a:xfrm>
            <a:off x="5171661" y="2981740"/>
            <a:ext cx="2551044"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Visually indentify the features</a:t>
            </a:r>
            <a:endParaRPr lang="en-US" altLang="zh-CN" sz="1400" dirty="0"/>
          </a:p>
        </p:txBody>
      </p:sp>
      <p:sp>
        <p:nvSpPr>
          <p:cNvPr id="21" name="TextBox 14"/>
          <p:cNvSpPr txBox="1">
            <a:spLocks noChangeArrowheads="1"/>
          </p:cNvSpPr>
          <p:nvPr/>
        </p:nvSpPr>
        <p:spPr bwMode="auto">
          <a:xfrm>
            <a:off x="151708" y="0"/>
            <a:ext cx="5970795" cy="400110"/>
          </a:xfrm>
          <a:prstGeom prst="rect">
            <a:avLst/>
          </a:prstGeom>
          <a:noFill/>
          <a:ln w="9525">
            <a:noFill/>
            <a:miter lim="800000"/>
            <a:headEnd/>
            <a:tailEnd/>
          </a:ln>
        </p:spPr>
        <p:txBody>
          <a:bodyPr wrap="square">
            <a:spAutoFit/>
          </a:bodyPr>
          <a:lstStyle/>
          <a:p>
            <a:r>
              <a:rPr lang="en-US" altLang="zh-CN" sz="2000" dirty="0" smtClean="0">
                <a:solidFill>
                  <a:schemeClr val="tx2"/>
                </a:solidFill>
              </a:rPr>
              <a:t>Surface replica – extraction and surface scan</a:t>
            </a:r>
            <a:endParaRPr lang="en-US" altLang="zh-CN" sz="2000" dirty="0">
              <a:solidFill>
                <a:schemeClr val="tx2"/>
              </a:solidFill>
            </a:endParaRPr>
          </a:p>
        </p:txBody>
      </p:sp>
      <p:sp>
        <p:nvSpPr>
          <p:cNvPr id="23"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026" y="0"/>
            <a:ext cx="7772400" cy="533400"/>
          </a:xfrm>
        </p:spPr>
        <p:txBody>
          <a:bodyPr/>
          <a:lstStyle/>
          <a:p>
            <a:pPr algn="l"/>
            <a:r>
              <a:rPr lang="en-US" sz="2400" dirty="0" smtClean="0"/>
              <a:t>A discussion about surface detail</a:t>
            </a:r>
            <a:endParaRPr lang="en-US" sz="2400" dirty="0"/>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6</a:t>
            </a:fld>
            <a:endParaRPr lang="en-US" altLang="zh-CN"/>
          </a:p>
        </p:txBody>
      </p:sp>
      <p:pic>
        <p:nvPicPr>
          <p:cNvPr id="6" name="Content Placeholder 5"/>
          <p:cNvPicPr>
            <a:picLocks noGrp="1"/>
          </p:cNvPicPr>
          <p:nvPr>
            <p:ph idx="1"/>
          </p:nvPr>
        </p:nvPicPr>
        <p:blipFill>
          <a:blip r:embed="rId2" cstate="print"/>
          <a:srcRect/>
          <a:stretch>
            <a:fillRect/>
          </a:stretch>
        </p:blipFill>
        <p:spPr bwMode="auto">
          <a:xfrm>
            <a:off x="696518" y="1655779"/>
            <a:ext cx="2542857" cy="1724266"/>
          </a:xfrm>
          <a:prstGeom prst="rect">
            <a:avLst/>
          </a:prstGeom>
          <a:noFill/>
          <a:ln w="9525">
            <a:noFill/>
            <a:miter lim="800000"/>
            <a:headEnd/>
            <a:tailEnd/>
          </a:ln>
        </p:spPr>
      </p:pic>
      <p:sp>
        <p:nvSpPr>
          <p:cNvPr id="7" name="Rectangle 6"/>
          <p:cNvSpPr/>
          <p:nvPr/>
        </p:nvSpPr>
        <p:spPr>
          <a:xfrm>
            <a:off x="2594113" y="5493819"/>
            <a:ext cx="6351104" cy="646331"/>
          </a:xfrm>
          <a:prstGeom prst="rect">
            <a:avLst/>
          </a:prstGeom>
        </p:spPr>
        <p:txBody>
          <a:bodyPr wrap="square">
            <a:spAutoFit/>
          </a:bodyPr>
          <a:lstStyle/>
          <a:p>
            <a:pPr marL="228600" marR="0" indent="-228600" algn="just">
              <a:spcBef>
                <a:spcPts val="0"/>
              </a:spcBef>
              <a:spcAft>
                <a:spcPts val="0"/>
              </a:spcAft>
              <a:tabLst>
                <a:tab pos="228600" algn="l"/>
              </a:tabLst>
            </a:pPr>
            <a:r>
              <a:rPr lang="en-US" sz="1200" dirty="0" smtClean="0">
                <a:latin typeface="Times New Roman"/>
                <a:ea typeface="Times New Roman"/>
              </a:rPr>
              <a:t>      J. </a:t>
            </a:r>
            <a:r>
              <a:rPr lang="en-US" sz="1200" dirty="0" err="1" smtClean="0">
                <a:latin typeface="Times New Roman"/>
                <a:ea typeface="Times New Roman"/>
              </a:rPr>
              <a:t>Knobloc</a:t>
            </a:r>
            <a:r>
              <a:rPr lang="en-US" sz="1200" dirty="0" smtClean="0">
                <a:latin typeface="Times New Roman"/>
                <a:ea typeface="Times New Roman"/>
              </a:rPr>
              <a:t>, et al., “High Field Q Slope in Superconducting Cavities Due to Magnetic Field Enhancement at Grain Boundaries,” in </a:t>
            </a:r>
            <a:r>
              <a:rPr lang="en-US" sz="1200" i="1" dirty="0" smtClean="0">
                <a:latin typeface="Times New Roman"/>
                <a:ea typeface="Times New Roman"/>
              </a:rPr>
              <a:t>Proc. of 9th Workshop on RF Superconductivity</a:t>
            </a:r>
            <a:r>
              <a:rPr lang="en-US" sz="1200" dirty="0" smtClean="0">
                <a:latin typeface="Times New Roman"/>
                <a:ea typeface="Times New Roman"/>
              </a:rPr>
              <a:t>, Santa Fe, New Mexico,1999, pp. </a:t>
            </a:r>
            <a:r>
              <a:rPr lang="en-US" sz="1200" dirty="0" smtClean="0">
                <a:latin typeface="Times New Roman"/>
                <a:ea typeface="Times New Roman"/>
              </a:rPr>
              <a:t>77-91</a:t>
            </a:r>
            <a:endParaRPr lang="en-US" sz="1200" dirty="0">
              <a:latin typeface="Times New Roman"/>
              <a:ea typeface="Times New Roman"/>
            </a:endParaRPr>
          </a:p>
        </p:txBody>
      </p:sp>
      <p:sp>
        <p:nvSpPr>
          <p:cNvPr id="8" name="Rectangle 7"/>
          <p:cNvSpPr/>
          <p:nvPr/>
        </p:nvSpPr>
        <p:spPr>
          <a:xfrm>
            <a:off x="3458817" y="2076055"/>
            <a:ext cx="5357192" cy="2585323"/>
          </a:xfrm>
          <a:prstGeom prst="rect">
            <a:avLst/>
          </a:prstGeom>
        </p:spPr>
        <p:txBody>
          <a:bodyPr wrap="square">
            <a:spAutoFit/>
          </a:bodyPr>
          <a:lstStyle/>
          <a:p>
            <a:r>
              <a:rPr lang="en-US" dirty="0" smtClean="0"/>
              <a:t>As magnetic field at the edge of the defect approaches the thermal critical magnetic field, the magnetic flux then enters the corner area deeper, depending on the field enhancement factor. </a:t>
            </a:r>
          </a:p>
          <a:p>
            <a:endParaRPr lang="en-US" dirty="0" smtClean="0"/>
          </a:p>
          <a:p>
            <a:r>
              <a:rPr lang="en-US" dirty="0" smtClean="0"/>
              <a:t>At this time, the defect can be divided into one lossy corner and a remaining flux-free body.</a:t>
            </a:r>
          </a:p>
          <a:p>
            <a:endParaRPr lang="en-US" dirty="0" smtClean="0"/>
          </a:p>
          <a:p>
            <a:r>
              <a:rPr lang="en-US" dirty="0" smtClean="0"/>
              <a:t>The corner is in micron scale.</a:t>
            </a:r>
            <a:endParaRPr lang="en-US" dirty="0"/>
          </a:p>
        </p:txBody>
      </p:sp>
      <p:sp>
        <p:nvSpPr>
          <p:cNvPr id="9" name="Rectangle 8"/>
          <p:cNvSpPr/>
          <p:nvPr/>
        </p:nvSpPr>
        <p:spPr>
          <a:xfrm>
            <a:off x="258417" y="4894229"/>
            <a:ext cx="6287299" cy="338554"/>
          </a:xfrm>
          <a:prstGeom prst="rect">
            <a:avLst/>
          </a:prstGeom>
          <a:solidFill>
            <a:schemeClr val="accent2"/>
          </a:solidFill>
        </p:spPr>
        <p:txBody>
          <a:bodyPr wrap="none">
            <a:spAutoFit/>
          </a:bodyPr>
          <a:lstStyle/>
          <a:p>
            <a:r>
              <a:rPr lang="en-US" altLang="zh-CN" sz="1600" dirty="0" smtClean="0">
                <a:solidFill>
                  <a:schemeClr val="bg1"/>
                </a:solidFill>
              </a:rPr>
              <a:t>Surface replica resolution sufficient to characterize the RF surfaces</a:t>
            </a:r>
            <a:endParaRPr lang="en-US" altLang="zh-CN" sz="1600" dirty="0">
              <a:solidFill>
                <a:schemeClr val="bg1"/>
              </a:solidFill>
            </a:endParaRPr>
          </a:p>
        </p:txBody>
      </p:sp>
      <p:sp>
        <p:nvSpPr>
          <p:cNvPr id="10"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721" y="0"/>
            <a:ext cx="7772400" cy="533400"/>
          </a:xfrm>
        </p:spPr>
        <p:txBody>
          <a:bodyPr/>
          <a:lstStyle/>
          <a:p>
            <a:pPr algn="l"/>
            <a:r>
              <a:rPr lang="en-US" sz="2400" dirty="0" smtClean="0"/>
              <a:t>1-cell cavity: PKU-LG1</a:t>
            </a:r>
            <a:endParaRPr lang="en-US" sz="2400" dirty="0"/>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7</a:t>
            </a:fld>
            <a:endParaRPr lang="en-US" altLang="zh-CN"/>
          </a:p>
        </p:txBody>
      </p:sp>
      <p:pic>
        <p:nvPicPr>
          <p:cNvPr id="1026" name="Picture 2"/>
          <p:cNvPicPr>
            <a:picLocks noGrp="1" noChangeAspect="1" noChangeArrowheads="1"/>
          </p:cNvPicPr>
          <p:nvPr>
            <p:ph idx="1"/>
          </p:nvPr>
        </p:nvPicPr>
        <p:blipFill>
          <a:blip r:embed="rId2" cstate="print"/>
          <a:srcRect/>
          <a:stretch>
            <a:fillRect/>
          </a:stretch>
        </p:blipFill>
        <p:spPr bwMode="auto">
          <a:xfrm>
            <a:off x="0" y="1008613"/>
            <a:ext cx="5972175" cy="3495675"/>
          </a:xfrm>
          <a:prstGeom prst="rect">
            <a:avLst/>
          </a:prstGeom>
          <a:noFill/>
          <a:ln w="9525">
            <a:noFill/>
            <a:miter lim="800000"/>
            <a:headEnd/>
            <a:tailEnd/>
          </a:ln>
        </p:spPr>
      </p:pic>
      <p:sp>
        <p:nvSpPr>
          <p:cNvPr id="7" name="Rectangle 6"/>
          <p:cNvSpPr/>
          <p:nvPr/>
        </p:nvSpPr>
        <p:spPr>
          <a:xfrm>
            <a:off x="4353339" y="4998809"/>
            <a:ext cx="4572000" cy="830997"/>
          </a:xfrm>
          <a:prstGeom prst="rect">
            <a:avLst/>
          </a:prstGeom>
        </p:spPr>
        <p:txBody>
          <a:bodyPr>
            <a:spAutoFit/>
          </a:bodyPr>
          <a:lstStyle/>
          <a:p>
            <a:r>
              <a:rPr lang="en-US" sz="1200" dirty="0" smtClean="0">
                <a:solidFill>
                  <a:srgbClr val="000000"/>
                </a:solidFill>
                <a:latin typeface="Times New Roman"/>
                <a:ea typeface="Times New Roman"/>
              </a:rPr>
              <a:t>P. </a:t>
            </a:r>
            <a:r>
              <a:rPr lang="en-US" sz="1200" dirty="0" err="1" smtClean="0">
                <a:solidFill>
                  <a:srgbClr val="000000"/>
                </a:solidFill>
                <a:latin typeface="Times New Roman"/>
                <a:ea typeface="Times New Roman"/>
              </a:rPr>
              <a:t>Kneisel</a:t>
            </a:r>
            <a:r>
              <a:rPr lang="en-US" sz="1200" dirty="0" smtClean="0">
                <a:solidFill>
                  <a:srgbClr val="000000"/>
                </a:solidFill>
                <a:latin typeface="Times New Roman"/>
                <a:ea typeface="Times New Roman"/>
              </a:rPr>
              <a:t>, “Progress </a:t>
            </a:r>
            <a:r>
              <a:rPr lang="en-US" sz="1200" dirty="0" smtClean="0">
                <a:solidFill>
                  <a:srgbClr val="000000"/>
                </a:solidFill>
                <a:latin typeface="Times New Roman"/>
                <a:ea typeface="Times New Roman"/>
              </a:rPr>
              <a:t>on Large Grain and Single Grain Niobium – Ingots and Sheet and Review of Progress on Large Grain and Single Grain </a:t>
            </a:r>
            <a:r>
              <a:rPr lang="en-US" sz="1200" dirty="0" smtClean="0">
                <a:solidFill>
                  <a:srgbClr val="000000"/>
                </a:solidFill>
                <a:latin typeface="Times New Roman"/>
                <a:ea typeface="Times New Roman"/>
              </a:rPr>
              <a:t>Niobium,” </a:t>
            </a:r>
            <a:r>
              <a:rPr lang="en-US" sz="1200" dirty="0" smtClean="0">
                <a:solidFill>
                  <a:srgbClr val="000000"/>
                </a:solidFill>
                <a:latin typeface="Times New Roman"/>
                <a:ea typeface="Times New Roman"/>
              </a:rPr>
              <a:t>in </a:t>
            </a:r>
            <a:r>
              <a:rPr lang="en-US" sz="1200" i="1" dirty="0" smtClean="0">
                <a:solidFill>
                  <a:srgbClr val="000000"/>
                </a:solidFill>
                <a:latin typeface="Times New Roman"/>
                <a:ea typeface="Times New Roman"/>
              </a:rPr>
              <a:t>Proc. of </a:t>
            </a:r>
            <a:r>
              <a:rPr lang="en-US" sz="1200" i="1" dirty="0" smtClean="0">
                <a:solidFill>
                  <a:srgbClr val="000000"/>
                </a:solidFill>
                <a:latin typeface="Times New Roman"/>
                <a:ea typeface="Times New Roman"/>
              </a:rPr>
              <a:t>13th </a:t>
            </a:r>
            <a:r>
              <a:rPr lang="en-US" sz="1200" i="1" dirty="0" smtClean="0">
                <a:solidFill>
                  <a:srgbClr val="000000"/>
                </a:solidFill>
                <a:latin typeface="Times New Roman"/>
                <a:ea typeface="Times New Roman"/>
              </a:rPr>
              <a:t>Workshop on RF Superconductivity</a:t>
            </a:r>
            <a:r>
              <a:rPr lang="en-US" sz="1200" dirty="0" smtClean="0">
                <a:solidFill>
                  <a:srgbClr val="000000"/>
                </a:solidFill>
                <a:latin typeface="Times New Roman"/>
                <a:ea typeface="Times New Roman"/>
              </a:rPr>
              <a:t>, </a:t>
            </a:r>
            <a:r>
              <a:rPr lang="en-US" sz="1200" dirty="0" smtClean="0">
                <a:solidFill>
                  <a:srgbClr val="000000"/>
                </a:solidFill>
                <a:latin typeface="Times New Roman"/>
                <a:ea typeface="Times New Roman"/>
              </a:rPr>
              <a:t>Beijing, China, 2007. </a:t>
            </a:r>
            <a:endParaRPr lang="en-US" dirty="0"/>
          </a:p>
        </p:txBody>
      </p:sp>
      <p:sp>
        <p:nvSpPr>
          <p:cNvPr id="8" name="TextBox 7"/>
          <p:cNvSpPr txBox="1"/>
          <p:nvPr/>
        </p:nvSpPr>
        <p:spPr>
          <a:xfrm>
            <a:off x="5655364" y="1361661"/>
            <a:ext cx="3617845" cy="2031325"/>
          </a:xfrm>
          <a:prstGeom prst="rect">
            <a:avLst/>
          </a:prstGeom>
          <a:noFill/>
        </p:spPr>
        <p:txBody>
          <a:bodyPr wrap="square" rtlCol="0">
            <a:spAutoFit/>
          </a:bodyPr>
          <a:lstStyle/>
          <a:p>
            <a:r>
              <a:rPr lang="en-US" dirty="0" smtClean="0"/>
              <a:t>43 MV/m. 185 mT</a:t>
            </a:r>
          </a:p>
          <a:p>
            <a:endParaRPr lang="en-US" dirty="0" smtClean="0"/>
          </a:p>
          <a:p>
            <a:r>
              <a:rPr lang="en-US" dirty="0" smtClean="0"/>
              <a:t>NingXia large grain RRR niobium</a:t>
            </a:r>
          </a:p>
          <a:p>
            <a:endParaRPr lang="en-US" dirty="0" smtClean="0"/>
          </a:p>
          <a:p>
            <a:r>
              <a:rPr lang="en-US" dirty="0" smtClean="0"/>
              <a:t>Post purified</a:t>
            </a:r>
          </a:p>
          <a:p>
            <a:r>
              <a:rPr lang="en-US" dirty="0" smtClean="0"/>
              <a:t>BCP only</a:t>
            </a:r>
          </a:p>
          <a:p>
            <a:r>
              <a:rPr lang="en-US" dirty="0" smtClean="0"/>
              <a:t>Low temperature baking</a:t>
            </a:r>
            <a:endParaRPr lang="en-US" dirty="0"/>
          </a:p>
        </p:txBody>
      </p:sp>
      <p:sp>
        <p:nvSpPr>
          <p:cNvPr id="9" name="TextBox 8"/>
          <p:cNvSpPr txBox="1"/>
          <p:nvPr/>
        </p:nvSpPr>
        <p:spPr>
          <a:xfrm>
            <a:off x="738807" y="4363280"/>
            <a:ext cx="2859157" cy="1477328"/>
          </a:xfrm>
          <a:prstGeom prst="rect">
            <a:avLst/>
          </a:prstGeom>
          <a:noFill/>
        </p:spPr>
        <p:txBody>
          <a:bodyPr wrap="square" rtlCol="0">
            <a:spAutoFit/>
          </a:bodyPr>
          <a:lstStyle/>
          <a:p>
            <a:r>
              <a:rPr lang="en-US" dirty="0" smtClean="0"/>
              <a:t>Features found:</a:t>
            </a:r>
          </a:p>
          <a:p>
            <a:pPr>
              <a:buClr>
                <a:schemeClr val="accent2"/>
              </a:buClr>
              <a:buSzPct val="113000"/>
              <a:buFont typeface="Wingdings" pitchFamily="2" charset="2"/>
              <a:buChar char="§"/>
            </a:pPr>
            <a:r>
              <a:rPr lang="en-US" dirty="0" smtClean="0"/>
              <a:t>BCP stains</a:t>
            </a:r>
          </a:p>
          <a:p>
            <a:pPr>
              <a:buClr>
                <a:schemeClr val="accent2"/>
              </a:buClr>
              <a:buSzPct val="113000"/>
              <a:buFont typeface="Wingdings" pitchFamily="2" charset="2"/>
              <a:buChar char="§"/>
            </a:pPr>
            <a:r>
              <a:rPr lang="en-US" dirty="0" smtClean="0"/>
              <a:t>BCP etching pits</a:t>
            </a:r>
          </a:p>
          <a:p>
            <a:pPr>
              <a:buClr>
                <a:schemeClr val="accent2"/>
              </a:buClr>
              <a:buSzPct val="113000"/>
              <a:buFont typeface="Wingdings" pitchFamily="2" charset="2"/>
              <a:buChar char="§"/>
            </a:pPr>
            <a:r>
              <a:rPr lang="en-US" dirty="0" smtClean="0"/>
              <a:t>Weld Pits</a:t>
            </a:r>
          </a:p>
          <a:p>
            <a:pPr>
              <a:buClr>
                <a:schemeClr val="accent2"/>
              </a:buClr>
              <a:buSzPct val="113000"/>
              <a:buFont typeface="Wingdings" pitchFamily="2" charset="2"/>
              <a:buChar char="§"/>
            </a:pPr>
            <a:r>
              <a:rPr lang="en-US" dirty="0" smtClean="0"/>
              <a:t>Steep grain boundaries</a:t>
            </a:r>
            <a:endParaRPr lang="en-US" dirty="0"/>
          </a:p>
        </p:txBody>
      </p:sp>
      <p:sp>
        <p:nvSpPr>
          <p:cNvPr id="10" name="Date Placeholder 3"/>
          <p:cNvSpPr>
            <a:spLocks noGrp="1"/>
          </p:cNvSpPr>
          <p:nvPr>
            <p:ph type="dt" sz="half" idx="10"/>
          </p:nvPr>
        </p:nvSpPr>
        <p:spPr>
          <a:xfrm>
            <a:off x="125413" y="6256338"/>
            <a:ext cx="1905000" cy="457200"/>
          </a:xfrm>
        </p:spPr>
        <p:txBody>
          <a:bodyPr/>
          <a:lstStyle/>
          <a:p>
            <a:r>
              <a:rPr lang="en-US" altLang="zh-CN" dirty="0" smtClean="0"/>
              <a:t>Sep. 23, 2010</a:t>
            </a:r>
            <a:endParaRPr lang="en-US" altLang="zh-C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87" y="0"/>
            <a:ext cx="7772400" cy="533400"/>
          </a:xfrm>
        </p:spPr>
        <p:txBody>
          <a:bodyPr/>
          <a:lstStyle/>
          <a:p>
            <a:pPr algn="l"/>
            <a:r>
              <a:rPr lang="en-US" sz="2400" dirty="0" smtClean="0"/>
              <a:t>Optical features of PKU-LG1</a:t>
            </a:r>
            <a:endParaRPr lang="en-US" sz="2400" dirty="0"/>
          </a:p>
        </p:txBody>
      </p:sp>
      <p:sp>
        <p:nvSpPr>
          <p:cNvPr id="4" name="Date Placeholder 3"/>
          <p:cNvSpPr>
            <a:spLocks noGrp="1"/>
          </p:cNvSpPr>
          <p:nvPr>
            <p:ph type="dt" sz="half" idx="10"/>
          </p:nvPr>
        </p:nvSpPr>
        <p:spPr/>
        <p:txBody>
          <a:bodyPr/>
          <a:lstStyle/>
          <a:p>
            <a:r>
              <a:rPr lang="en-US" altLang="zh-CN" smtClean="0"/>
              <a:t>June 1, 2009</a:t>
            </a:r>
            <a:endParaRPr lang="en-US" altLang="zh-CN"/>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8</a:t>
            </a:fld>
            <a:endParaRPr lang="en-US" altLang="zh-CN"/>
          </a:p>
        </p:txBody>
      </p:sp>
      <p:pic>
        <p:nvPicPr>
          <p:cNvPr id="2050" name="Picture 2" descr="G:\Work Documents\2010\1.3GHz\PKU-LG1\1st inspection-BCP-2010-6-1\PKU large grain size_eq1_159.05.jpg"/>
          <p:cNvPicPr>
            <a:picLocks noChangeAspect="1" noChangeArrowheads="1"/>
          </p:cNvPicPr>
          <p:nvPr/>
        </p:nvPicPr>
        <p:blipFill>
          <a:blip r:embed="rId2" cstate="print"/>
          <a:srcRect/>
          <a:stretch>
            <a:fillRect/>
          </a:stretch>
        </p:blipFill>
        <p:spPr bwMode="auto">
          <a:xfrm>
            <a:off x="167384" y="427672"/>
            <a:ext cx="8835480" cy="631105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87" y="0"/>
            <a:ext cx="7772400" cy="533400"/>
          </a:xfrm>
        </p:spPr>
        <p:txBody>
          <a:bodyPr/>
          <a:lstStyle/>
          <a:p>
            <a:pPr algn="l"/>
            <a:r>
              <a:rPr lang="en-US" sz="2400" dirty="0" smtClean="0"/>
              <a:t>Optical features of PKU-LG1</a:t>
            </a:r>
            <a:endParaRPr lang="en-US" sz="2400" dirty="0"/>
          </a:p>
        </p:txBody>
      </p:sp>
      <p:sp>
        <p:nvSpPr>
          <p:cNvPr id="4" name="Date Placeholder 3"/>
          <p:cNvSpPr>
            <a:spLocks noGrp="1"/>
          </p:cNvSpPr>
          <p:nvPr>
            <p:ph type="dt" sz="half" idx="10"/>
          </p:nvPr>
        </p:nvSpPr>
        <p:spPr/>
        <p:txBody>
          <a:bodyPr/>
          <a:lstStyle/>
          <a:p>
            <a:r>
              <a:rPr lang="en-US" altLang="zh-CN" smtClean="0"/>
              <a:t>June 1, 2009</a:t>
            </a:r>
            <a:endParaRPr lang="en-US" altLang="zh-CN"/>
          </a:p>
        </p:txBody>
      </p:sp>
      <p:sp>
        <p:nvSpPr>
          <p:cNvPr id="5" name="Slide Number Placeholder 4"/>
          <p:cNvSpPr>
            <a:spLocks noGrp="1"/>
          </p:cNvSpPr>
          <p:nvPr>
            <p:ph type="sldNum" sz="quarter" idx="12"/>
          </p:nvPr>
        </p:nvSpPr>
        <p:spPr/>
        <p:txBody>
          <a:bodyPr/>
          <a:lstStyle/>
          <a:p>
            <a:fld id="{29592A6B-D77B-4ABF-B1E9-AB356436EBC9}" type="slidenum">
              <a:rPr lang="en-US" altLang="zh-CN" smtClean="0"/>
              <a:pPr/>
              <a:t>9</a:t>
            </a:fld>
            <a:endParaRPr lang="en-US" altLang="zh-CN"/>
          </a:p>
        </p:txBody>
      </p:sp>
      <p:pic>
        <p:nvPicPr>
          <p:cNvPr id="3074" name="Picture 2" descr="G:\Work Documents\2010\1.3GHz\PKU-LG1\1st inspection-BCP-2010-6-1\PKU large grain size_eq1_191.36.jpg"/>
          <p:cNvPicPr>
            <a:picLocks noChangeAspect="1" noChangeArrowheads="1"/>
          </p:cNvPicPr>
          <p:nvPr/>
        </p:nvPicPr>
        <p:blipFill>
          <a:blip r:embed="rId2" cstate="print"/>
          <a:srcRect/>
          <a:stretch>
            <a:fillRect/>
          </a:stretch>
        </p:blipFill>
        <p:spPr bwMode="auto">
          <a:xfrm>
            <a:off x="198783" y="440161"/>
            <a:ext cx="8806070" cy="629005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efault Design">
      <a:majorFont>
        <a:latin typeface="Franklin Gothic Medium"/>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20034</TotalTime>
  <Words>1528</Words>
  <Application>Microsoft Office PowerPoint</Application>
  <PresentationFormat>On-screen Show (4:3)</PresentationFormat>
  <Paragraphs>298</Paragraphs>
  <Slides>27</Slides>
  <Notes>3</Notes>
  <HiddenSlides>7</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1_Default Design</vt:lpstr>
      <vt:lpstr>Investigation of large grain cavity surfaces</vt:lpstr>
      <vt:lpstr>Outlines</vt:lpstr>
      <vt:lpstr>Slide 3</vt:lpstr>
      <vt:lpstr>Slide 4</vt:lpstr>
      <vt:lpstr>Slide 5</vt:lpstr>
      <vt:lpstr>A discussion about surface detail</vt:lpstr>
      <vt:lpstr>1-cell cavity: PKU-LG1</vt:lpstr>
      <vt:lpstr>Optical features of PKU-LG1</vt:lpstr>
      <vt:lpstr>Optical features of PKU-LG1</vt:lpstr>
      <vt:lpstr>Optical features of PKU-LG1</vt:lpstr>
      <vt:lpstr>Optical features of PKU-LG1</vt:lpstr>
      <vt:lpstr>Slide 12</vt:lpstr>
      <vt:lpstr>Slide 13</vt:lpstr>
      <vt:lpstr>Field enhancement factor with step model</vt:lpstr>
      <vt:lpstr>Slide 15</vt:lpstr>
      <vt:lpstr>Cavity surface roughness</vt:lpstr>
      <vt:lpstr>Cavity surface roughness</vt:lpstr>
      <vt:lpstr>Surface roughness vs. Gradient</vt:lpstr>
      <vt:lpstr>What we observed from quench studies </vt:lpstr>
      <vt:lpstr>Conclusions</vt:lpstr>
      <vt:lpstr>Extra slides</vt:lpstr>
      <vt:lpstr>Slide 22</vt:lpstr>
      <vt:lpstr>Slide 23</vt:lpstr>
      <vt:lpstr>Slide 24</vt:lpstr>
      <vt:lpstr>Slide 25</vt:lpstr>
      <vt:lpstr>Slide 26</vt:lpstr>
      <vt:lpstr>Slide 27</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Latest Cavity Processing results from ANL/FNAL facility and optimization to reduce Field Emission </dc:title>
  <dc:creator>Genfa Wu</dc:creator>
  <cp:lastModifiedBy>genfa</cp:lastModifiedBy>
  <cp:revision>372</cp:revision>
  <dcterms:created xsi:type="dcterms:W3CDTF">2005-09-21T18:49:49Z</dcterms:created>
  <dcterms:modified xsi:type="dcterms:W3CDTF">2010-09-20T06:07:16Z</dcterms:modified>
</cp:coreProperties>
</file>