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256" r:id="rId2"/>
    <p:sldId id="267" r:id="rId3"/>
    <p:sldId id="277" r:id="rId4"/>
    <p:sldId id="263" r:id="rId5"/>
    <p:sldId id="281" r:id="rId6"/>
    <p:sldId id="266" r:id="rId7"/>
    <p:sldId id="268" r:id="rId8"/>
    <p:sldId id="276" r:id="rId9"/>
    <p:sldId id="262" r:id="rId10"/>
    <p:sldId id="271" r:id="rId11"/>
    <p:sldId id="280" r:id="rId12"/>
    <p:sldId id="272" r:id="rId13"/>
    <p:sldId id="273" r:id="rId14"/>
    <p:sldId id="283" r:id="rId15"/>
    <p:sldId id="282" r:id="rId16"/>
    <p:sldId id="260" r:id="rId17"/>
    <p:sldId id="259" r:id="rId18"/>
    <p:sldId id="279" r:id="rId19"/>
    <p:sldId id="257" r:id="rId20"/>
    <p:sldId id="258" r:id="rId21"/>
    <p:sldId id="275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4660"/>
  </p:normalViewPr>
  <p:slideViewPr>
    <p:cSldViewPr>
      <p:cViewPr varScale="1">
        <p:scale>
          <a:sx n="86" d="100"/>
          <a:sy n="86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PROJETS\TPC\MESURES\2009\091207-11_LP_BeamTests_DESY\091210_CLK-New-Modules_Analysis-DriftVelocity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D:\Paul\ilc\Beijing10\Beijing\result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Dapdc5\wenwang\Desktop\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962261817261016"/>
          <c:y val="6.2939052045130034E-2"/>
          <c:w val="0.7668281816651088"/>
          <c:h val="0.7234267476693077"/>
        </c:manualLayout>
      </c:layout>
      <c:scatterChart>
        <c:scatterStyle val="lineMarker"/>
        <c:ser>
          <c:idx val="0"/>
          <c:order val="1"/>
          <c:tx>
            <c:v>Simulations (Magboltz)</c:v>
          </c:tx>
          <c:spPr>
            <a:ln w="19050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'Vd vs Ed'!$A$4:$A$20</c:f>
              <c:numCache>
                <c:formatCode>General</c:formatCode>
                <c:ptCount val="17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  <c:pt idx="10">
                  <c:v>200</c:v>
                </c:pt>
                <c:pt idx="11">
                  <c:v>215</c:v>
                </c:pt>
                <c:pt idx="12">
                  <c:v>230</c:v>
                </c:pt>
                <c:pt idx="13">
                  <c:v>250</c:v>
                </c:pt>
                <c:pt idx="14">
                  <c:v>270</c:v>
                </c:pt>
                <c:pt idx="15">
                  <c:v>290</c:v>
                </c:pt>
                <c:pt idx="16">
                  <c:v>310</c:v>
                </c:pt>
              </c:numCache>
            </c:numRef>
          </c:xVal>
          <c:yVal>
            <c:numRef>
              <c:f>'Vd vs Ed'!$F$4:$F$20</c:f>
              <c:numCache>
                <c:formatCode>General</c:formatCode>
                <c:ptCount val="17"/>
                <c:pt idx="0">
                  <c:v>0</c:v>
                </c:pt>
                <c:pt idx="1">
                  <c:v>0.67960000000002463</c:v>
                </c:pt>
                <c:pt idx="2">
                  <c:v>1.544</c:v>
                </c:pt>
                <c:pt idx="3">
                  <c:v>2.4859999999999998</c:v>
                </c:pt>
                <c:pt idx="4">
                  <c:v>3.4379999999999997</c:v>
                </c:pt>
                <c:pt idx="5">
                  <c:v>4.3419999999999996</c:v>
                </c:pt>
                <c:pt idx="6">
                  <c:v>5.1509999999999945</c:v>
                </c:pt>
                <c:pt idx="7">
                  <c:v>5.8439999999999985</c:v>
                </c:pt>
                <c:pt idx="8">
                  <c:v>6.4249999999999945</c:v>
                </c:pt>
                <c:pt idx="9">
                  <c:v>6.8789999999999996</c:v>
                </c:pt>
                <c:pt idx="10">
                  <c:v>7.2359999999999998</c:v>
                </c:pt>
                <c:pt idx="11">
                  <c:v>7.4340000000000002</c:v>
                </c:pt>
                <c:pt idx="12">
                  <c:v>7.5949999999999855</c:v>
                </c:pt>
                <c:pt idx="13">
                  <c:v>7.7450000000000001</c:v>
                </c:pt>
                <c:pt idx="14">
                  <c:v>7.8310000000000004</c:v>
                </c:pt>
                <c:pt idx="15">
                  <c:v>7.8669999999999956</c:v>
                </c:pt>
                <c:pt idx="16">
                  <c:v>7.8669999999999956</c:v>
                </c:pt>
              </c:numCache>
            </c:numRef>
          </c:yVal>
        </c:ser>
        <c:ser>
          <c:idx val="1"/>
          <c:order val="0"/>
          <c:tx>
            <c:v>Measurements</c:v>
          </c:tx>
          <c:spPr>
            <a:ln w="6350">
              <a:noFill/>
            </a:ln>
          </c:spPr>
          <c:marker>
            <c:symbol val="circle"/>
            <c:size val="5"/>
            <c:spPr>
              <a:solidFill>
                <a:schemeClr val="accent1"/>
              </a:solidFill>
              <a:ln>
                <a:solidFill>
                  <a:srgbClr val="4F81BD"/>
                </a:solidFill>
              </a:ln>
            </c:spPr>
          </c:marker>
          <c:xVal>
            <c:numRef>
              <c:f>'Vd vs Ed'!$A$4:$A$20</c:f>
              <c:numCache>
                <c:formatCode>General</c:formatCode>
                <c:ptCount val="17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  <c:pt idx="10">
                  <c:v>200</c:v>
                </c:pt>
                <c:pt idx="11">
                  <c:v>215</c:v>
                </c:pt>
                <c:pt idx="12">
                  <c:v>230</c:v>
                </c:pt>
                <c:pt idx="13">
                  <c:v>250</c:v>
                </c:pt>
                <c:pt idx="14">
                  <c:v>270</c:v>
                </c:pt>
                <c:pt idx="15">
                  <c:v>290</c:v>
                </c:pt>
                <c:pt idx="16">
                  <c:v>310</c:v>
                </c:pt>
              </c:numCache>
            </c:numRef>
          </c:xVal>
          <c:yVal>
            <c:numRef>
              <c:f>'Vd vs Ed'!$D$4:$D$20</c:f>
              <c:numCache>
                <c:formatCode>General</c:formatCode>
                <c:ptCount val="17"/>
                <c:pt idx="0">
                  <c:v>0</c:v>
                </c:pt>
                <c:pt idx="1">
                  <c:v>0.70900000000000063</c:v>
                </c:pt>
                <c:pt idx="2" formatCode="0.0000">
                  <c:v>1.5889830508474576</c:v>
                </c:pt>
                <c:pt idx="3" formatCode="0.0000">
                  <c:v>2.5210084033613427</c:v>
                </c:pt>
                <c:pt idx="4" formatCode="0.0000">
                  <c:v>3.4762456546929177</c:v>
                </c:pt>
                <c:pt idx="5" formatCode="0.0000">
                  <c:v>4.3891733723482087</c:v>
                </c:pt>
                <c:pt idx="6" formatCode="0.0000">
                  <c:v>5.2038161318300071</c:v>
                </c:pt>
                <c:pt idx="7" formatCode="0.0000">
                  <c:v>5.9405940594059246</c:v>
                </c:pt>
                <c:pt idx="8" formatCode="0.0000">
                  <c:v>6.5075921908893823</c:v>
                </c:pt>
                <c:pt idx="9" formatCode="0.0000">
                  <c:v>7.0175438596491215</c:v>
                </c:pt>
                <c:pt idx="10" formatCode="0.0000">
                  <c:v>7.3349633251833914</c:v>
                </c:pt>
                <c:pt idx="11" formatCode="0.0000">
                  <c:v>7.5519194461925725</c:v>
                </c:pt>
                <c:pt idx="12" formatCode="0.0000">
                  <c:v>7.6979999999999755</c:v>
                </c:pt>
                <c:pt idx="13" formatCode="0.0000">
                  <c:v>7.859</c:v>
                </c:pt>
                <c:pt idx="14" formatCode="0.0000">
                  <c:v>7.9470000000000001</c:v>
                </c:pt>
                <c:pt idx="15" formatCode="0.0000">
                  <c:v>7.992</c:v>
                </c:pt>
                <c:pt idx="16" formatCode="0.0000">
                  <c:v>7.9470000000000001</c:v>
                </c:pt>
              </c:numCache>
            </c:numRef>
          </c:yVal>
          <c:smooth val="1"/>
        </c:ser>
        <c:axId val="99602432"/>
        <c:axId val="110470656"/>
      </c:scatterChart>
      <c:valAx>
        <c:axId val="99602432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lang="fr-FR"/>
                </a:pPr>
                <a:r>
                  <a:rPr lang="fr-FR" sz="1200" dirty="0"/>
                  <a:t>Ed (V/cm)</a:t>
                </a:r>
              </a:p>
            </c:rich>
          </c:tx>
          <c:layout>
            <c:manualLayout>
              <c:xMode val="edge"/>
              <c:yMode val="edge"/>
              <c:x val="0.74372329121213065"/>
              <c:y val="0.90001847756096198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 lang="fr-FR" sz="1200" baseline="0"/>
            </a:pPr>
            <a:endParaRPr lang="fr-FR"/>
          </a:p>
        </c:txPr>
        <c:crossAx val="110470656"/>
        <c:crossesAt val="0"/>
        <c:crossBetween val="midCat"/>
      </c:valAx>
      <c:valAx>
        <c:axId val="110470656"/>
        <c:scaling>
          <c:orientation val="minMax"/>
          <c:min val="0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fr-FR"/>
                </a:pPr>
                <a:r>
                  <a:rPr lang="fr-FR" sz="1200"/>
                  <a:t>Vd (cm/</a:t>
                </a:r>
                <a:r>
                  <a:rPr lang="el-GR" sz="1200"/>
                  <a:t>μ</a:t>
                </a:r>
                <a:r>
                  <a:rPr lang="fr-FR" sz="1200"/>
                  <a:t>s) </a:t>
                </a:r>
              </a:p>
            </c:rich>
          </c:tx>
          <c:layout>
            <c:manualLayout>
              <c:xMode val="edge"/>
              <c:yMode val="edge"/>
              <c:x val="3.1513707845342892E-3"/>
              <c:y val="0.11355987345688305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 lang="fr-FR" sz="1200" baseline="0"/>
            </a:pPr>
            <a:endParaRPr lang="fr-FR"/>
          </a:p>
        </c:txPr>
        <c:crossAx val="99602432"/>
        <c:crossesAt val="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fr-FR"/>
          </a:p>
        </c:txPr>
      </c:legendEntry>
      <c:layout>
        <c:manualLayout>
          <c:xMode val="edge"/>
          <c:yMode val="edge"/>
          <c:x val="0.46224725030552005"/>
          <c:y val="0.47508988900223426"/>
          <c:w val="0.43202224325502503"/>
          <c:h val="0.20707074213976226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lang="fr-FR" sz="1200"/>
          </a:pPr>
          <a:endParaRPr lang="fr-FR"/>
        </a:p>
      </c:txPr>
    </c:legend>
    <c:plotVisOnly val="1"/>
  </c:chart>
  <c:txPr>
    <a:bodyPr/>
    <a:lstStyle/>
    <a:p>
      <a:pPr>
        <a:defRPr sz="1600">
          <a:latin typeface="Bell MT" pitchFamily="18" charset="0"/>
        </a:defRPr>
      </a:pPr>
      <a:endParaRPr lang="fr-FR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1994220905873022"/>
          <c:y val="6.5289442986293383E-2"/>
          <c:w val="0.80012906643551973"/>
          <c:h val="0.79822506561679785"/>
        </c:manualLayout>
      </c:layout>
      <c:scatterChart>
        <c:scatterStyle val="lineMarker"/>
        <c:ser>
          <c:idx val="0"/>
          <c:order val="0"/>
          <c:xVal>
            <c:numRef>
              <c:f>Sheet1!$B$3:$B$7</c:f>
              <c:numCache>
                <c:formatCode>General</c:formatCode>
                <c:ptCount val="5"/>
                <c:pt idx="0">
                  <c:v>360</c:v>
                </c:pt>
                <c:pt idx="1">
                  <c:v>370</c:v>
                </c:pt>
                <c:pt idx="2">
                  <c:v>380</c:v>
                </c:pt>
                <c:pt idx="3">
                  <c:v>390</c:v>
                </c:pt>
                <c:pt idx="4">
                  <c:v>400</c:v>
                </c:pt>
              </c:numCache>
            </c:numRef>
          </c:xVal>
          <c:yVal>
            <c:numRef>
              <c:f>Sheet1!$E$3:$E$7</c:f>
              <c:numCache>
                <c:formatCode>General</c:formatCode>
                <c:ptCount val="5"/>
                <c:pt idx="0">
                  <c:v>79.7</c:v>
                </c:pt>
                <c:pt idx="1">
                  <c:v>69.2</c:v>
                </c:pt>
                <c:pt idx="2">
                  <c:v>61.5</c:v>
                </c:pt>
                <c:pt idx="3">
                  <c:v>58.5</c:v>
                </c:pt>
                <c:pt idx="4">
                  <c:v>54.6</c:v>
                </c:pt>
              </c:numCache>
            </c:numRef>
          </c:yVal>
        </c:ser>
        <c:axId val="165383552"/>
        <c:axId val="165492224"/>
      </c:scatterChart>
      <c:valAx>
        <c:axId val="165383552"/>
        <c:scaling>
          <c:orientation val="minMax"/>
        </c:scaling>
        <c:axPos val="b"/>
        <c:numFmt formatCode="General" sourceLinked="1"/>
        <c:majorTickMark val="in"/>
        <c:tickLblPos val="nextTo"/>
        <c:txPr>
          <a:bodyPr/>
          <a:lstStyle/>
          <a:p>
            <a:pPr>
              <a:defRPr lang="fr-FR" sz="1100" b="1"/>
            </a:pPr>
            <a:endParaRPr lang="fr-FR"/>
          </a:p>
        </c:txPr>
        <c:crossAx val="165492224"/>
        <c:crosses val="autoZero"/>
        <c:crossBetween val="midCat"/>
      </c:valAx>
      <c:valAx>
        <c:axId val="165492224"/>
        <c:scaling>
          <c:orientation val="minMax"/>
        </c:scaling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1"/>
        <c:majorTickMark val="in"/>
        <c:tickLblPos val="nextTo"/>
        <c:txPr>
          <a:bodyPr/>
          <a:lstStyle/>
          <a:p>
            <a:pPr>
              <a:defRPr lang="fr-FR" sz="1200" b="1"/>
            </a:pPr>
            <a:endParaRPr lang="fr-FR"/>
          </a:p>
        </c:txPr>
        <c:crossAx val="165383552"/>
        <c:crosses val="autoZero"/>
        <c:crossBetween val="midCat"/>
      </c:valAx>
    </c:plotArea>
    <c:plotVisOnly val="1"/>
  </c:chart>
  <c:spPr>
    <a:noFill/>
  </c:sp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0.18004617834890241"/>
          <c:y val="3.8724851282593661E-2"/>
          <c:w val="0.77835404488801763"/>
          <c:h val="0.76118802857976164"/>
        </c:manualLayout>
      </c:layout>
      <c:scatterChart>
        <c:scatterStyle val="smoothMarker"/>
        <c:ser>
          <c:idx val="0"/>
          <c:order val="0"/>
          <c:xVal>
            <c:numRef>
              <c:f>Sheet1!$B$23:$B$30</c:f>
              <c:numCache>
                <c:formatCode>General</c:formatCode>
                <c:ptCount val="8"/>
                <c:pt idx="0">
                  <c:v>200</c:v>
                </c:pt>
                <c:pt idx="1">
                  <c:v>400</c:v>
                </c:pt>
                <c:pt idx="2">
                  <c:v>500</c:v>
                </c:pt>
                <c:pt idx="3">
                  <c:v>600</c:v>
                </c:pt>
                <c:pt idx="4">
                  <c:v>700</c:v>
                </c:pt>
                <c:pt idx="5">
                  <c:v>1000</c:v>
                </c:pt>
                <c:pt idx="6">
                  <c:v>1500</c:v>
                </c:pt>
                <c:pt idx="7">
                  <c:v>2000</c:v>
                </c:pt>
              </c:numCache>
            </c:numRef>
          </c:xVal>
          <c:yVal>
            <c:numRef>
              <c:f>Sheet1!$C$23:$C$30</c:f>
              <c:numCache>
                <c:formatCode>General</c:formatCode>
                <c:ptCount val="8"/>
                <c:pt idx="0">
                  <c:v>97</c:v>
                </c:pt>
                <c:pt idx="1">
                  <c:v>81.7</c:v>
                </c:pt>
                <c:pt idx="2">
                  <c:v>79.7</c:v>
                </c:pt>
                <c:pt idx="3">
                  <c:v>80.8</c:v>
                </c:pt>
                <c:pt idx="4">
                  <c:v>80.5</c:v>
                </c:pt>
                <c:pt idx="5">
                  <c:v>87.8</c:v>
                </c:pt>
                <c:pt idx="6">
                  <c:v>104</c:v>
                </c:pt>
                <c:pt idx="7">
                  <c:v>121.8</c:v>
                </c:pt>
              </c:numCache>
            </c:numRef>
          </c:yVal>
          <c:smooth val="1"/>
        </c:ser>
        <c:ser>
          <c:idx val="1"/>
          <c:order val="1"/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ysClr val="windowText" lastClr="000000">
                    <a:lumMod val="50000"/>
                    <a:lumOff val="50000"/>
                  </a:sysClr>
                </a:solidFill>
              </a:ln>
            </c:spPr>
          </c:marker>
          <c:xVal>
            <c:numRef>
              <c:f>Sheet1!$B$23:$B$30</c:f>
              <c:numCache>
                <c:formatCode>General</c:formatCode>
                <c:ptCount val="8"/>
                <c:pt idx="0">
                  <c:v>200</c:v>
                </c:pt>
                <c:pt idx="1">
                  <c:v>400</c:v>
                </c:pt>
                <c:pt idx="2">
                  <c:v>500</c:v>
                </c:pt>
                <c:pt idx="3">
                  <c:v>600</c:v>
                </c:pt>
                <c:pt idx="4">
                  <c:v>700</c:v>
                </c:pt>
                <c:pt idx="5">
                  <c:v>1000</c:v>
                </c:pt>
                <c:pt idx="6">
                  <c:v>1500</c:v>
                </c:pt>
                <c:pt idx="7">
                  <c:v>2000</c:v>
                </c:pt>
              </c:numCache>
            </c:numRef>
          </c:xVal>
          <c:yVal>
            <c:numRef>
              <c:f>Sheet1!$E$23:$E$30</c:f>
              <c:numCache>
                <c:formatCode>General</c:formatCode>
                <c:ptCount val="8"/>
                <c:pt idx="0">
                  <c:v>126.6</c:v>
                </c:pt>
                <c:pt idx="1">
                  <c:v>91.8</c:v>
                </c:pt>
                <c:pt idx="2">
                  <c:v>91.4</c:v>
                </c:pt>
                <c:pt idx="3">
                  <c:v>91.7</c:v>
                </c:pt>
                <c:pt idx="4">
                  <c:v>92</c:v>
                </c:pt>
                <c:pt idx="5">
                  <c:v>91.7</c:v>
                </c:pt>
                <c:pt idx="6">
                  <c:v>94.8</c:v>
                </c:pt>
                <c:pt idx="7">
                  <c:v>98.7</c:v>
                </c:pt>
              </c:numCache>
            </c:numRef>
          </c:yVal>
          <c:smooth val="1"/>
        </c:ser>
        <c:axId val="167498880"/>
        <c:axId val="171118592"/>
      </c:scatterChart>
      <c:valAx>
        <c:axId val="167498880"/>
        <c:scaling>
          <c:logBase val="10"/>
          <c:orientation val="minMax"/>
          <c:max val="5000"/>
          <c:min val="100"/>
        </c:scaling>
        <c:axPos val="b"/>
        <c:title>
          <c:tx>
            <c:rich>
              <a:bodyPr/>
              <a:lstStyle/>
              <a:p>
                <a:pPr>
                  <a:defRPr lang="fr-FR"/>
                </a:pPr>
                <a:r>
                  <a:rPr lang="en-US" sz="1800" b="0" dirty="0" smtClean="0"/>
                  <a:t>Preamplifier Peaking Time(ns)</a:t>
                </a:r>
                <a:endParaRPr lang="en-US" sz="1800" b="0" dirty="0"/>
              </a:p>
            </c:rich>
          </c:tx>
          <c:layout>
            <c:manualLayout>
              <c:xMode val="edge"/>
              <c:yMode val="edge"/>
              <c:x val="0.48162329832781486"/>
              <c:y val="0.91571743716084564"/>
            </c:manualLayout>
          </c:layout>
        </c:title>
        <c:numFmt formatCode="General" sourceLinked="0"/>
        <c:majorTickMark val="in"/>
        <c:minorTickMark val="in"/>
        <c:tickLblPos val="nextTo"/>
        <c:txPr>
          <a:bodyPr/>
          <a:lstStyle/>
          <a:p>
            <a:pPr>
              <a:defRPr lang="fr-FR"/>
            </a:pPr>
            <a:endParaRPr lang="fr-FR"/>
          </a:p>
        </c:txPr>
        <c:crossAx val="171118592"/>
        <c:crosses val="autoZero"/>
        <c:crossBetween val="midCat"/>
      </c:valAx>
      <c:valAx>
        <c:axId val="171118592"/>
        <c:scaling>
          <c:orientation val="minMax"/>
          <c:max val="2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fr-FR" sz="1200"/>
                </a:pPr>
                <a:r>
                  <a:rPr lang="fr-FR" altLang="zh-CN" sz="1800" b="0" dirty="0" smtClean="0">
                    <a:latin typeface="+mn-lt"/>
                  </a:rPr>
                  <a:t>R</a:t>
                </a:r>
                <a:r>
                  <a:rPr lang="en-US" sz="1800" b="0" dirty="0" err="1" smtClean="0">
                    <a:latin typeface="+mn-lt"/>
                  </a:rPr>
                  <a:t>esolution</a:t>
                </a:r>
                <a:r>
                  <a:rPr lang="zh-CN" altLang="fr-FR" sz="1800" b="0" dirty="0" smtClean="0">
                    <a:latin typeface="+mn-lt"/>
                  </a:rPr>
                  <a:t> </a:t>
                </a:r>
                <a:r>
                  <a:rPr lang="en-US" sz="1800" b="0" dirty="0" smtClean="0">
                    <a:latin typeface="+mn-lt"/>
                  </a:rPr>
                  <a:t>(</a:t>
                </a:r>
                <a:r>
                  <a:rPr lang="el-GR" sz="1800" b="0" dirty="0">
                    <a:latin typeface="+mn-lt"/>
                    <a:cs typeface="Times New Roman"/>
                  </a:rPr>
                  <a:t>μ</a:t>
                </a:r>
                <a:r>
                  <a:rPr lang="en-GB" sz="1800" b="0" dirty="0">
                    <a:latin typeface="+mn-lt"/>
                    <a:cs typeface="Times New Roman"/>
                  </a:rPr>
                  <a:t>m</a:t>
                </a:r>
                <a:r>
                  <a:rPr lang="en-US" sz="1800" b="0" dirty="0">
                    <a:latin typeface="+mn-lt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7.3515962559608924E-3"/>
              <c:y val="0.24591866373638899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fr-FR"/>
            </a:pPr>
            <a:endParaRPr lang="fr-FR"/>
          </a:p>
        </c:txPr>
        <c:crossAx val="167498880"/>
        <c:crosses val="autoZero"/>
        <c:crossBetween val="midCat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0.41315</cdr:x>
      <cdr:y>0.67822</cdr:y>
    </cdr:from>
    <cdr:to>
      <cdr:x>0.80921</cdr:x>
      <cdr:y>0.76574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549054" y="2214578"/>
          <a:ext cx="1484945" cy="2857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n-GB" sz="1600" b="1" dirty="0" smtClean="0">
              <a:solidFill>
                <a:schemeClr val="tx1"/>
              </a:solidFill>
            </a:rPr>
            <a:t> </a:t>
          </a:r>
          <a:r>
            <a:rPr lang="en-GB" sz="1800" dirty="0" smtClean="0">
              <a:solidFill>
                <a:schemeClr val="tx1"/>
              </a:solidFill>
            </a:rPr>
            <a:t>Resistive CLK   </a:t>
          </a:r>
          <a:endParaRPr lang="fr-FR" sz="1800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0.51868</cdr:x>
      <cdr:y>0.10417</cdr:y>
    </cdr:from>
    <cdr:to>
      <cdr:x>0.75604</cdr:x>
      <cdr:y>0.22569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47900" y="285750"/>
          <a:ext cx="1028700" cy="333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9" name="Straight Connector 8"/>
        <cdr:cNvSpPr/>
      </cdr:nvSpPr>
      <cdr:spPr>
        <a:xfrm xmlns:a="http://schemas.openxmlformats.org/drawingml/2006/main">
          <a:off x="-3357554" y="-1643050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0.26667</cdr:x>
      <cdr:y>0.03704</cdr:y>
    </cdr:from>
    <cdr:to>
      <cdr:x>0.93056</cdr:x>
      <cdr:y>0.25</cdr:y>
    </cdr:to>
    <cdr:grpSp>
      <cdr:nvGrpSpPr>
        <cdr:cNvPr id="13" name="Group 12"/>
        <cdr:cNvGrpSpPr/>
      </cdr:nvGrpSpPr>
      <cdr:grpSpPr>
        <a:xfrm xmlns:a="http://schemas.openxmlformats.org/drawingml/2006/main">
          <a:off x="1143022" y="137595"/>
          <a:ext cx="2845619" cy="791099"/>
          <a:chOff x="2564664" y="385765"/>
          <a:chExt cx="2284955" cy="627177"/>
        </a:xfrm>
      </cdr:grpSpPr>
      <cdr:sp macro="" textlink="">
        <cdr:nvSpPr>
          <cdr:cNvPr id="3" name="TextBox 2"/>
          <cdr:cNvSpPr txBox="1"/>
        </cdr:nvSpPr>
        <cdr:spPr>
          <a:xfrm xmlns:a="http://schemas.openxmlformats.org/drawingml/2006/main">
            <a:off x="2622026" y="385765"/>
            <a:ext cx="2227593" cy="627177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pPr>
              <a:lnSpc>
                <a:spcPct val="125000"/>
              </a:lnSpc>
            </a:pPr>
            <a:r>
              <a:rPr lang="fr-FR" sz="1400" dirty="0"/>
              <a:t>    </a:t>
            </a:r>
            <a:r>
              <a:rPr lang="fr-FR" sz="1400" dirty="0" smtClean="0"/>
              <a:t> : </a:t>
            </a:r>
            <a:r>
              <a:rPr lang="fr-FR" sz="1400" b="1" dirty="0" err="1" smtClean="0"/>
              <a:t>Resistive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Ink</a:t>
            </a:r>
            <a:r>
              <a:rPr lang="fr-FR" sz="1400" b="1" dirty="0" smtClean="0"/>
              <a:t> </a:t>
            </a:r>
            <a:r>
              <a:rPr lang="fr-FR" sz="1400" b="1" baseline="0" dirty="0" smtClean="0"/>
              <a:t>(</a:t>
            </a:r>
            <a:r>
              <a:rPr lang="fr-FR" sz="1400" b="1" baseline="0" dirty="0" err="1" smtClean="0"/>
              <a:t>Vmesh</a:t>
            </a:r>
            <a:r>
              <a:rPr lang="fr-FR" sz="1400" b="1" baseline="0" dirty="0" smtClean="0"/>
              <a:t>=360V</a:t>
            </a:r>
            <a:r>
              <a:rPr lang="fr-FR" sz="1400" b="1" baseline="0" dirty="0"/>
              <a:t>)</a:t>
            </a:r>
          </a:p>
          <a:p xmlns:a="http://schemas.openxmlformats.org/drawingml/2006/main">
            <a:pPr>
              <a:lnSpc>
                <a:spcPct val="125000"/>
              </a:lnSpc>
            </a:pPr>
            <a:r>
              <a:rPr lang="fr-FR" sz="1400" b="1" baseline="0" dirty="0"/>
              <a:t>    </a:t>
            </a:r>
            <a:r>
              <a:rPr lang="fr-FR" sz="1400" b="1" baseline="0" dirty="0" smtClean="0"/>
              <a:t> : </a:t>
            </a:r>
            <a:r>
              <a:rPr lang="fr-FR" sz="1400" b="1" baseline="0" dirty="0" err="1" smtClean="0"/>
              <a:t>Resistive</a:t>
            </a:r>
            <a:r>
              <a:rPr lang="fr-FR" sz="1400" b="1" baseline="0" dirty="0" smtClean="0"/>
              <a:t> CLK (</a:t>
            </a:r>
            <a:r>
              <a:rPr lang="fr-FR" sz="1400" b="1" baseline="0" dirty="0" err="1" smtClean="0"/>
              <a:t>Vmesh</a:t>
            </a:r>
            <a:r>
              <a:rPr lang="fr-FR" sz="1400" b="1" baseline="0" dirty="0" smtClean="0"/>
              <a:t>=380V</a:t>
            </a:r>
            <a:r>
              <a:rPr lang="fr-FR" sz="1400" b="1" baseline="0" dirty="0"/>
              <a:t>)</a:t>
            </a:r>
            <a:endParaRPr lang="fr-FR" sz="1400" b="1" dirty="0"/>
          </a:p>
        </cdr:txBody>
      </cdr:sp>
      <cdr:sp macro="" textlink="">
        <cdr:nvSpPr>
          <cdr:cNvPr id="7" name="Straight Connector 6"/>
          <cdr:cNvSpPr/>
        </cdr:nvSpPr>
        <cdr:spPr>
          <a:xfrm xmlns:a="http://schemas.openxmlformats.org/drawingml/2006/main">
            <a:off x="2564664" y="583456"/>
            <a:ext cx="214314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fr-FR"/>
          </a:p>
        </cdr:txBody>
      </cdr:sp>
      <cdr:sp macro="" textlink="">
        <cdr:nvSpPr>
          <cdr:cNvPr id="11" name="Straight Connector 10"/>
          <cdr:cNvSpPr/>
        </cdr:nvSpPr>
        <cdr:spPr>
          <a:xfrm xmlns:a="http://schemas.openxmlformats.org/drawingml/2006/main">
            <a:off x="2564664" y="767522"/>
            <a:ext cx="214314" cy="0"/>
          </a:xfrm>
          <a:prstGeom xmlns:a="http://schemas.openxmlformats.org/drawingml/2006/main" prst="line">
            <a:avLst/>
          </a:prstGeom>
          <a:ln xmlns:a="http://schemas.openxmlformats.org/drawingml/2006/main" w="25400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fr-FR"/>
          </a:p>
        </cdr:txBody>
      </cdr:sp>
    </cdr:grpSp>
  </cdr:relSizeAnchor>
  <cdr:relSizeAnchor xmlns:cdr="http://schemas.openxmlformats.org/drawingml/2006/chartDrawing">
    <cdr:from>
      <cdr:x>0.23333</cdr:x>
      <cdr:y>0.05556</cdr:y>
    </cdr:from>
    <cdr:to>
      <cdr:x>0.91667</cdr:x>
      <cdr:y>0.2037</cdr:y>
    </cdr:to>
    <cdr:sp macro="" textlink="">
      <cdr:nvSpPr>
        <cdr:cNvPr id="14" name="Rectangle 13"/>
        <cdr:cNvSpPr/>
      </cdr:nvSpPr>
      <cdr:spPr>
        <a:xfrm xmlns:a="http://schemas.openxmlformats.org/drawingml/2006/main">
          <a:off x="1000132" y="190517"/>
          <a:ext cx="2928972" cy="5079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solidFill>
            <a:schemeClr val="tx1">
              <a:lumMod val="50000"/>
              <a:lumOff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D3166-E9A7-4284-875E-BEFA712512D9}" type="datetimeFigureOut">
              <a:rPr lang="fr-FR" smtClean="0"/>
              <a:pPr/>
              <a:t>28/09/2010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705B2-3BF7-411E-A7C4-BB503966892F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705B2-3BF7-411E-A7C4-BB503966892F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E995E-ACB1-4064-861E-013ABDEC5E7A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E995E-ACB1-4064-861E-013ABDEC5E7A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19906-27C3-49FC-B2CD-1067B009D881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44FFADA7-B2AD-4C26-A39A-486C20C766D5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Wenxin.</a:t>
            </a:r>
            <a:r>
              <a:rPr lang="fr-FR" dirty="0" err="1" smtClean="0"/>
              <a:t>Wang_Analysis</a:t>
            </a:r>
            <a:r>
              <a:rPr lang="fr-FR" dirty="0" smtClean="0"/>
              <a:t> meeting</a:t>
            </a:r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A48DF0F1-3925-4D00-A802-47C4F5CC838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A056-14DD-44B8-8B84-2A8A4602330B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D461F-A794-44D1-A1DA-6D1C35541564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95760" y="-8792"/>
            <a:ext cx="7138930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F118863-3422-4A4F-9656-C88B212FE38D}" type="datetime1">
              <a:rPr lang="fr-FR" smtClean="0"/>
              <a:pPr>
                <a:defRPr/>
              </a:pPr>
              <a:t>28/09/2010</a:t>
            </a:fld>
            <a:endParaRPr 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3F9CC418-10A3-442D-AAB4-D62E45C002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Espace réservé du pied de page 4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err="1" smtClean="0"/>
              <a:t>Wenxin.Wang_Analysis</a:t>
            </a:r>
            <a:r>
              <a:rPr lang="en-US" dirty="0" smtClean="0"/>
              <a:t>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4F678D33-39ED-4371-B2B6-1FF870329EEF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Wenxin.</a:t>
            </a:r>
            <a:r>
              <a:rPr lang="fr-FR" dirty="0" err="1" smtClean="0"/>
              <a:t>Wang_Analysis</a:t>
            </a:r>
            <a:r>
              <a:rPr lang="fr-FR" dirty="0" smtClean="0"/>
              <a:t> meeting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A48DF0F1-3925-4D00-A802-47C4F5CC838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B435-E58A-491A-8251-B63D6AAD359C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93AF-2C11-4556-9E10-A43D5FA8B50E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BC58-010E-48EE-9632-1975A2AFF9B0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B6EAC-9CAD-4816-BD0F-55ABCE1F48B4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CFE1-6645-40BE-B6AA-0E167237C35A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AC1A4-629D-4B93-925A-EF812DFF72B9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9E0D-B19F-4BDA-8AF4-B5220AC91480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45F166-DA77-4D73-A227-71F1631DE715}" type="datetime1">
              <a:rPr lang="fr-FR" smtClean="0"/>
              <a:pPr/>
              <a:t>28/09/2010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Wenxin.Wang_Analysis meeting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DF0F1-3925-4D00-A802-47C4F5CC8382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82911"/>
            <a:ext cx="9144000" cy="1470025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solidFill>
                  <a:srgbClr val="FFC000"/>
                </a:solidFill>
                <a:effectLst/>
              </a:rPr>
              <a:t>Micromegas</a:t>
            </a:r>
            <a:r>
              <a:rPr lang="en-US" sz="5400" b="1" dirty="0" smtClean="0">
                <a:solidFill>
                  <a:srgbClr val="FFC000"/>
                </a:solidFill>
                <a:effectLst/>
              </a:rPr>
              <a:t> analysis results</a:t>
            </a:r>
            <a:endParaRPr lang="fr-FR" sz="54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7854696" cy="1752600"/>
          </a:xfrm>
        </p:spPr>
        <p:txBody>
          <a:bodyPr/>
          <a:lstStyle/>
          <a:p>
            <a:r>
              <a:rPr lang="en-US" dirty="0" smtClean="0"/>
              <a:t>On behalf of those involved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F127-6515-467C-A54A-94E043B88AED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ZoneTexte 6"/>
          <p:cNvSpPr txBox="1">
            <a:spLocks noChangeArrowheads="1"/>
          </p:cNvSpPr>
          <p:nvPr/>
        </p:nvSpPr>
        <p:spPr bwMode="auto">
          <a:xfrm>
            <a:off x="4860032" y="1700808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Z=5cm</a:t>
            </a:r>
          </a:p>
        </p:txBody>
      </p:sp>
      <p:sp>
        <p:nvSpPr>
          <p:cNvPr id="15365" name="ZoneTexte 7"/>
          <p:cNvSpPr txBox="1">
            <a:spLocks noChangeArrowheads="1"/>
          </p:cNvSpPr>
          <p:nvPr/>
        </p:nvSpPr>
        <p:spPr bwMode="auto">
          <a:xfrm>
            <a:off x="4860032" y="3272444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Z=35cm</a:t>
            </a:r>
          </a:p>
        </p:txBody>
      </p:sp>
      <p:sp>
        <p:nvSpPr>
          <p:cNvPr id="15366" name="ZoneTexte 8"/>
          <p:cNvSpPr txBox="1">
            <a:spLocks noChangeArrowheads="1"/>
          </p:cNvSpPr>
          <p:nvPr/>
        </p:nvSpPr>
        <p:spPr bwMode="auto">
          <a:xfrm>
            <a:off x="4860032" y="5129832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Z=50cm</a:t>
            </a:r>
          </a:p>
        </p:txBody>
      </p:sp>
      <p:sp>
        <p:nvSpPr>
          <p:cNvPr id="15367" name="ZoneTexte 9"/>
          <p:cNvSpPr txBox="1">
            <a:spLocks noChangeArrowheads="1"/>
          </p:cNvSpPr>
          <p:nvPr/>
        </p:nvSpPr>
        <p:spPr bwMode="auto">
          <a:xfrm>
            <a:off x="755576" y="1934830"/>
            <a:ext cx="37147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/>
              <a:t>MEAN RESIDUAL vs ROW </a:t>
            </a:r>
            <a:r>
              <a:rPr lang="fr-FR" sz="2000" dirty="0" err="1"/>
              <a:t>number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/>
              <a:t>Z-</a:t>
            </a:r>
            <a:r>
              <a:rPr lang="fr-FR" sz="2000" dirty="0" err="1"/>
              <a:t>independent</a:t>
            </a:r>
            <a:r>
              <a:rPr lang="fr-FR" sz="2000" dirty="0"/>
              <a:t> </a:t>
            </a:r>
            <a:r>
              <a:rPr lang="fr-FR" sz="2000" dirty="0" err="1"/>
              <a:t>distortions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Distortions</a:t>
            </a:r>
            <a:r>
              <a:rPr lang="fr-FR" sz="2000" dirty="0"/>
              <a:t> up to 50 microns for </a:t>
            </a:r>
            <a:r>
              <a:rPr lang="fr-FR" sz="2000" dirty="0" err="1"/>
              <a:t>resistive</a:t>
            </a:r>
            <a:r>
              <a:rPr lang="fr-FR" sz="2000" dirty="0"/>
              <a:t> </a:t>
            </a:r>
            <a:r>
              <a:rPr lang="fr-FR" sz="2000" dirty="0" err="1"/>
              <a:t>paint</a:t>
            </a:r>
            <a:r>
              <a:rPr lang="fr-FR" sz="2000" dirty="0"/>
              <a:t> </a:t>
            </a:r>
          </a:p>
          <a:p>
            <a:endParaRPr lang="fr-FR" sz="2000" dirty="0"/>
          </a:p>
          <a:p>
            <a:r>
              <a:rPr lang="fr-FR" sz="2000" dirty="0" err="1"/>
              <a:t>Rms</a:t>
            </a:r>
            <a:r>
              <a:rPr lang="fr-FR" sz="2000" dirty="0"/>
              <a:t> 7 micron for CLP film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5796136" y="1268760"/>
            <a:ext cx="2877583" cy="5008212"/>
            <a:chOff x="5499487" y="96929"/>
            <a:chExt cx="3244463" cy="6680109"/>
          </a:xfrm>
        </p:grpSpPr>
        <p:pic>
          <p:nvPicPr>
            <p:cNvPr id="15362" name="Picture 3" descr="D:\Paul\ilc\Beijing10\Beijing\1027&amp;1085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0694" y="2382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3" name="Picture 4" descr="D:\Paul\ilc\Beijing10\Beijing\1088&amp;1018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99487" y="4596621"/>
              <a:ext cx="3215887" cy="2180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8" name="Picture 5" descr="D:\Paul\ilc\Beijing10\Beijing\1076&amp;1043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00694" y="96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0" y="476672"/>
            <a:ext cx="9108504" cy="86409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Uniformity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7BFD-016F-4A64-9BC9-94D7F4D05BAD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8D33-39ED-4371-B2B6-1FF870329EEF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88032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Uniformity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= 0T)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5301208"/>
            <a:ext cx="6300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Total charge by row using cosmic-ray  events</a:t>
            </a:r>
            <a:endParaRPr lang="fr-FR" sz="2400" dirty="0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2707" y="1688701"/>
            <a:ext cx="5017765" cy="339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338183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11560" y="429309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Using cosmic-ray</a:t>
            </a:r>
            <a:endParaRPr lang="fr-FR" sz="2400" b="1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71800" y="2924944"/>
            <a:ext cx="2376264" cy="432048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915816" y="289532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Preliminary</a:t>
            </a:r>
            <a:endParaRPr lang="fr-F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dule 4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5576" y="2420888"/>
            <a:ext cx="3816424" cy="2952328"/>
          </a:xfrm>
          <a:prstGeom prst="rect">
            <a:avLst/>
          </a:prstGeom>
        </p:spPr>
      </p:pic>
      <p:pic>
        <p:nvPicPr>
          <p:cNvPr id="5" name="Picture 4" descr="module 5.g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44008" y="2420888"/>
            <a:ext cx="3888432" cy="295232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220072" y="5661248"/>
            <a:ext cx="1512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572314"/>
                </a:solidFill>
                <a:effectLst/>
                <a:ea typeface="宋体" pitchFamily="2" charset="-122"/>
                <a:cs typeface="Times New Roman" pitchFamily="18" charset="0"/>
              </a:rPr>
              <a:t>Module 5 </a:t>
            </a:r>
            <a:endParaRPr lang="fr-FR" sz="2000" b="1" dirty="0">
              <a:solidFill>
                <a:srgbClr val="572314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3608" y="5661248"/>
            <a:ext cx="1512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572314"/>
                </a:solidFill>
                <a:effectLst/>
                <a:ea typeface="宋体" pitchFamily="2" charset="-122"/>
                <a:cs typeface="Times New Roman" pitchFamily="18" charset="0"/>
              </a:rPr>
              <a:t>Module 4 </a:t>
            </a:r>
            <a:endParaRPr lang="fr-FR" sz="2000" b="1" dirty="0">
              <a:solidFill>
                <a:srgbClr val="572314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288032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 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= 0T)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1907704" y="1597993"/>
          <a:ext cx="1727200" cy="750887"/>
        </p:xfrm>
        <a:graphic>
          <a:graphicData uri="http://schemas.openxmlformats.org/presentationml/2006/ole">
            <p:oleObj spid="_x0000_s3074" name="公式" r:id="rId5" imgW="1168200" imgH="507960" progId="Equation.3">
              <p:embed/>
            </p:oleObj>
          </a:graphicData>
        </a:graphic>
      </p:graphicFrame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1412776"/>
            <a:ext cx="3944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555776" y="5661248"/>
            <a:ext cx="20882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 10.6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Ndf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 10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804248" y="5661248"/>
            <a:ext cx="20882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 13.9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Ndf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 10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Left Bracket 13"/>
          <p:cNvSpPr/>
          <p:nvPr/>
        </p:nvSpPr>
        <p:spPr>
          <a:xfrm>
            <a:off x="2483768" y="5733256"/>
            <a:ext cx="45719" cy="576064"/>
          </a:xfrm>
          <a:prstGeom prst="lef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ight Bracket 14"/>
          <p:cNvSpPr/>
          <p:nvPr/>
        </p:nvSpPr>
        <p:spPr>
          <a:xfrm>
            <a:off x="3779912" y="5733256"/>
            <a:ext cx="45719" cy="576064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Left Bracket 15"/>
          <p:cNvSpPr/>
          <p:nvPr/>
        </p:nvSpPr>
        <p:spPr>
          <a:xfrm>
            <a:off x="6758529" y="5733256"/>
            <a:ext cx="45719" cy="576064"/>
          </a:xfrm>
          <a:prstGeom prst="lef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ight Bracket 16"/>
          <p:cNvSpPr/>
          <p:nvPr/>
        </p:nvSpPr>
        <p:spPr>
          <a:xfrm>
            <a:off x="7982665" y="5733256"/>
            <a:ext cx="45719" cy="576064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DC5A-5B37-4873-801C-150E77B069D0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4067944" y="206084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r>
              <a:rPr lang="en-US" dirty="0" smtClean="0"/>
              <a:t> = 3</a:t>
            </a:r>
            <a:r>
              <a:rPr lang="fr-FR" dirty="0" smtClean="0"/>
              <a:t>15.1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796136" y="4973166"/>
            <a:ext cx="2071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dirty="0" err="1">
                <a:solidFill>
                  <a:srgbClr val="572314"/>
                </a:solidFill>
              </a:rPr>
              <a:t>Module_INK</a:t>
            </a:r>
            <a:endParaRPr lang="fr-FR" sz="2000" b="1" dirty="0">
              <a:solidFill>
                <a:srgbClr val="572314"/>
              </a:solidFill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1619672" y="4973166"/>
            <a:ext cx="2071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dirty="0" err="1">
                <a:solidFill>
                  <a:srgbClr val="572314"/>
                </a:solidFill>
              </a:rPr>
              <a:t>Module_CLK</a:t>
            </a:r>
            <a:endParaRPr lang="fr-FR" sz="2000" b="1" dirty="0">
              <a:solidFill>
                <a:srgbClr val="572314"/>
              </a:solidFill>
            </a:endParaRPr>
          </a:p>
        </p:txBody>
      </p:sp>
      <p:pic>
        <p:nvPicPr>
          <p:cNvPr id="10" name="Picture 9" descr="module INK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0" y="1556792"/>
            <a:ext cx="4320480" cy="3312368"/>
          </a:xfrm>
          <a:prstGeom prst="rect">
            <a:avLst/>
          </a:prstGeom>
        </p:spPr>
      </p:pic>
      <p:pic>
        <p:nvPicPr>
          <p:cNvPr id="11" name="Picture 10" descr="module CLK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528" y="1556792"/>
            <a:ext cx="4104456" cy="3312368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332656"/>
            <a:ext cx="9144000" cy="129614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 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= 1T)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907704" y="5378151"/>
            <a:ext cx="237626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 29.1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Ndf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    11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129887" y="5445224"/>
            <a:ext cx="23042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 38.5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Ndf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   10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Left Bracket 13"/>
          <p:cNvSpPr/>
          <p:nvPr/>
        </p:nvSpPr>
        <p:spPr>
          <a:xfrm>
            <a:off x="1835696" y="5517232"/>
            <a:ext cx="45719" cy="576064"/>
          </a:xfrm>
          <a:prstGeom prst="lef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ight Bracket 14"/>
          <p:cNvSpPr/>
          <p:nvPr/>
        </p:nvSpPr>
        <p:spPr>
          <a:xfrm>
            <a:off x="3014113" y="5517232"/>
            <a:ext cx="45719" cy="576064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Left Bracket 15"/>
          <p:cNvSpPr/>
          <p:nvPr/>
        </p:nvSpPr>
        <p:spPr>
          <a:xfrm>
            <a:off x="6084168" y="5517232"/>
            <a:ext cx="45719" cy="576064"/>
          </a:xfrm>
          <a:prstGeom prst="lef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ight Bracket 16"/>
          <p:cNvSpPr/>
          <p:nvPr/>
        </p:nvSpPr>
        <p:spPr>
          <a:xfrm>
            <a:off x="7262585" y="5517232"/>
            <a:ext cx="45719" cy="576064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5A00-FA13-4BB2-A959-6767B6435ABD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3131840" y="134076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r>
              <a:rPr lang="en-US" dirty="0" smtClean="0"/>
              <a:t> = 94.2 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N</a:t>
            </a:r>
            <a:r>
              <a:rPr lang="en-US" sz="4000" b="1" baseline="-25000" dirty="0" smtClean="0"/>
              <a:t>eff</a:t>
            </a:r>
            <a:r>
              <a:rPr lang="en-US" sz="4000" b="1" dirty="0" smtClean="0"/>
              <a:t> </a:t>
            </a:r>
            <a:r>
              <a:rPr lang="en-US" sz="4000" b="1" dirty="0" smtClean="0"/>
              <a:t>measurement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with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Micromegas</a:t>
            </a:r>
            <a:endParaRPr lang="fr-FR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Averaging B=0T data and B=1T data (excluding ink module):</a:t>
            </a: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eff </a:t>
            </a:r>
            <a:r>
              <a:rPr lang="en-US" dirty="0" smtClean="0"/>
              <a:t>= 38.0±0.2(stat) ±0.8 (Cd </a:t>
            </a:r>
            <a:r>
              <a:rPr lang="en-US" dirty="0" err="1" smtClean="0"/>
              <a:t>syst</a:t>
            </a:r>
            <a:r>
              <a:rPr lang="en-US" dirty="0" smtClean="0"/>
              <a:t>)</a:t>
            </a:r>
          </a:p>
          <a:p>
            <a:pPr lvl="1"/>
            <a:r>
              <a:rPr lang="el-GR" dirty="0" smtClean="0"/>
              <a:t>σ</a:t>
            </a:r>
            <a:r>
              <a:rPr lang="en-US" baseline="-25000" dirty="0" smtClean="0"/>
              <a:t>0</a:t>
            </a:r>
            <a:r>
              <a:rPr lang="en-US" dirty="0" smtClean="0"/>
              <a:t>= 59 ± 3 µm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Note that &lt;1/N&gt; = 47.1 from Heed for 5Gev electrons on 6.84 mm long pads.</a:t>
            </a:r>
          </a:p>
          <a:p>
            <a:pPr lvl="1">
              <a:buNone/>
            </a:pPr>
            <a:r>
              <a:rPr lang="en-US" dirty="0" smtClean="0"/>
              <a:t>                 &lt;</a:t>
            </a:r>
            <a:r>
              <a:rPr lang="en-US" dirty="0" smtClean="0"/>
              <a:t>1/N</a:t>
            </a:r>
            <a:r>
              <a:rPr lang="en-US" dirty="0" smtClean="0"/>
              <a:t>&gt; = 34.9 for 5.4 mm pads.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8D33-39ED-4371-B2B6-1FF870329EEF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8D33-39ED-4371-B2B6-1FF870329EEF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500134" y="5301208"/>
            <a:ext cx="7643866" cy="62467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Dependence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of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resolution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with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data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taking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conditions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28596" y="1357298"/>
            <a:ext cx="4057668" cy="3786214"/>
            <a:chOff x="3857620" y="1428736"/>
            <a:chExt cx="4700610" cy="4441853"/>
          </a:xfrm>
        </p:grpSpPr>
        <p:grpSp>
          <p:nvGrpSpPr>
            <p:cNvPr id="9" name="Group 15"/>
            <p:cNvGrpSpPr/>
            <p:nvPr/>
          </p:nvGrpSpPr>
          <p:grpSpPr>
            <a:xfrm>
              <a:off x="4214810" y="1428736"/>
              <a:ext cx="4343420" cy="4143404"/>
              <a:chOff x="4214810" y="1428736"/>
              <a:chExt cx="4343420" cy="4143404"/>
            </a:xfrm>
          </p:grpSpPr>
          <p:graphicFrame>
            <p:nvGraphicFramePr>
              <p:cNvPr id="12" name="Chart 2"/>
              <p:cNvGraphicFramePr/>
              <p:nvPr/>
            </p:nvGraphicFramePr>
            <p:xfrm>
              <a:off x="4214810" y="1428736"/>
              <a:ext cx="4343420" cy="41434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cxnSp>
            <p:nvCxnSpPr>
              <p:cNvPr id="13" name="Connecteur droit 5"/>
              <p:cNvCxnSpPr/>
              <p:nvPr/>
            </p:nvCxnSpPr>
            <p:spPr>
              <a:xfrm rot="5400000">
                <a:off x="6572275" y="3357551"/>
                <a:ext cx="32861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ZoneTexte 6"/>
            <p:cNvSpPr txBox="1">
              <a:spLocks noChangeArrowheads="1"/>
            </p:cNvSpPr>
            <p:nvPr/>
          </p:nvSpPr>
          <p:spPr bwMode="auto">
            <a:xfrm rot="-5400000">
              <a:off x="2328064" y="3029730"/>
              <a:ext cx="34290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dirty="0" err="1"/>
                <a:t>Resolution</a:t>
              </a:r>
              <a:r>
                <a:rPr lang="fr-FR" dirty="0"/>
                <a:t> </a:t>
              </a:r>
              <a:r>
                <a:rPr lang="fr-FR" dirty="0" err="1"/>
                <a:t>at</a:t>
              </a:r>
              <a:r>
                <a:rPr lang="fr-FR" dirty="0"/>
                <a:t> z=5cm (µm)</a:t>
              </a:r>
            </a:p>
          </p:txBody>
        </p:sp>
        <p:sp>
          <p:nvSpPr>
            <p:cNvPr id="11" name="ZoneTexte 7"/>
            <p:cNvSpPr txBox="1">
              <a:spLocks noChangeArrowheads="1"/>
            </p:cNvSpPr>
            <p:nvPr/>
          </p:nvSpPr>
          <p:spPr bwMode="auto">
            <a:xfrm>
              <a:off x="6000760" y="5500702"/>
              <a:ext cx="185737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dirty="0" err="1"/>
                <a:t>V</a:t>
              </a:r>
              <a:r>
                <a:rPr lang="fr-FR" baseline="-25000" dirty="0" err="1"/>
                <a:t>mesh</a:t>
              </a:r>
              <a:r>
                <a:rPr lang="fr-FR" dirty="0"/>
                <a:t> (V)</a:t>
              </a:r>
            </a:p>
          </p:txBody>
        </p:sp>
      </p:grpSp>
      <p:graphicFrame>
        <p:nvGraphicFramePr>
          <p:cNvPr id="14" name="Chart 13"/>
          <p:cNvGraphicFramePr/>
          <p:nvPr/>
        </p:nvGraphicFramePr>
        <p:xfrm>
          <a:off x="4572000" y="1428736"/>
          <a:ext cx="4286280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itle 1"/>
          <p:cNvSpPr txBox="1">
            <a:spLocks/>
          </p:cNvSpPr>
          <p:nvPr/>
        </p:nvSpPr>
        <p:spPr>
          <a:xfrm>
            <a:off x="0" y="332656"/>
            <a:ext cx="9144000" cy="129614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 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= 1T)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1"/>
          <p:cNvSpPr>
            <a:spLocks noGrp="1"/>
          </p:cNvSpPr>
          <p:nvPr>
            <p:ph idx="1"/>
          </p:nvPr>
        </p:nvSpPr>
        <p:spPr>
          <a:xfrm>
            <a:off x="1619672" y="1562051"/>
            <a:ext cx="5892800" cy="85883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Total weight: ~20 kg</a:t>
            </a:r>
          </a:p>
          <a:p>
            <a:r>
              <a:rPr lang="en-US" dirty="0" smtClean="0"/>
              <a:t>Radiation length: 40% (2</a:t>
            </a:r>
            <a:r>
              <a:rPr lang="en-US" dirty="0" smtClean="0">
                <a:latin typeface="Baskerville Old Face" pitchFamily="18" charset="0"/>
              </a:rPr>
              <a:t>×1.8 cm of </a:t>
            </a:r>
            <a:r>
              <a:rPr lang="en-US" dirty="0" err="1" smtClean="0">
                <a:latin typeface="Baskerville Old Face" pitchFamily="18" charset="0"/>
              </a:rPr>
              <a:t>aluminium</a:t>
            </a:r>
            <a:r>
              <a:rPr lang="en-US" dirty="0" smtClean="0">
                <a:latin typeface="Baskerville Old Face" pitchFamily="18" charset="0"/>
              </a:rPr>
              <a:t>)</a:t>
            </a:r>
            <a:endParaRPr lang="en-US" dirty="0" smtClean="0"/>
          </a:p>
        </p:txBody>
      </p:sp>
      <p:grpSp>
        <p:nvGrpSpPr>
          <p:cNvPr id="26" name="Group 25"/>
          <p:cNvGrpSpPr/>
          <p:nvPr/>
        </p:nvGrpSpPr>
        <p:grpSpPr>
          <a:xfrm>
            <a:off x="1115616" y="2564904"/>
            <a:ext cx="7416824" cy="3816424"/>
            <a:chOff x="323528" y="1579103"/>
            <a:chExt cx="8695060" cy="5036010"/>
          </a:xfrm>
        </p:grpSpPr>
        <p:pic>
          <p:nvPicPr>
            <p:cNvPr id="5122" name="Picture 6" descr="D:\test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1579103"/>
              <a:ext cx="8695060" cy="4766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128" name="Connecteur droit avec flèche 8"/>
            <p:cNvCxnSpPr>
              <a:cxnSpLocks noChangeShapeType="1"/>
            </p:cNvCxnSpPr>
            <p:nvPr/>
          </p:nvCxnSpPr>
          <p:spPr bwMode="auto">
            <a:xfrm flipV="1">
              <a:off x="4716463" y="4895850"/>
              <a:ext cx="2008187" cy="119856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5129" name="Connecteur droit avec flèche 10"/>
            <p:cNvCxnSpPr>
              <a:cxnSpLocks noChangeShapeType="1"/>
            </p:cNvCxnSpPr>
            <p:nvPr/>
          </p:nvCxnSpPr>
          <p:spPr bwMode="auto">
            <a:xfrm rot="10800000">
              <a:off x="2141538" y="4884738"/>
              <a:ext cx="2128837" cy="119856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5130" name="Connecteur droit avec flèche 14"/>
            <p:cNvCxnSpPr>
              <a:cxnSpLocks noChangeShapeType="1"/>
            </p:cNvCxnSpPr>
            <p:nvPr/>
          </p:nvCxnSpPr>
          <p:spPr bwMode="auto">
            <a:xfrm rot="5400000" flipH="1" flipV="1">
              <a:off x="1184275" y="3927475"/>
              <a:ext cx="1912938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5131" name="ZoneTexte 17"/>
            <p:cNvSpPr txBox="1">
              <a:spLocks noChangeArrowheads="1"/>
            </p:cNvSpPr>
            <p:nvPr/>
          </p:nvSpPr>
          <p:spPr bwMode="auto">
            <a:xfrm>
              <a:off x="1092200" y="3602038"/>
              <a:ext cx="81438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Bell MT" pitchFamily="18" charset="0"/>
                </a:rPr>
                <a:t>27 cm</a:t>
              </a:r>
            </a:p>
          </p:txBody>
        </p:sp>
        <p:sp>
          <p:nvSpPr>
            <p:cNvPr id="5132" name="ZoneTexte 18"/>
            <p:cNvSpPr txBox="1">
              <a:spLocks noChangeArrowheads="1"/>
            </p:cNvSpPr>
            <p:nvPr/>
          </p:nvSpPr>
          <p:spPr bwMode="auto">
            <a:xfrm>
              <a:off x="6548438" y="5153025"/>
              <a:ext cx="8128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Bell MT" pitchFamily="18" charset="0"/>
                </a:rPr>
                <a:t>40 cm</a:t>
              </a:r>
            </a:p>
          </p:txBody>
        </p:sp>
        <p:sp>
          <p:nvSpPr>
            <p:cNvPr id="5133" name="ZoneTexte 19"/>
            <p:cNvSpPr txBox="1">
              <a:spLocks noChangeArrowheads="1"/>
            </p:cNvSpPr>
            <p:nvPr/>
          </p:nvSpPr>
          <p:spPr bwMode="auto">
            <a:xfrm>
              <a:off x="2273300" y="5437188"/>
              <a:ext cx="7493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Bell MT" pitchFamily="18" charset="0"/>
                </a:rPr>
                <a:t>35cm</a:t>
              </a:r>
            </a:p>
          </p:txBody>
        </p:sp>
        <p:cxnSp>
          <p:nvCxnSpPr>
            <p:cNvPr id="21" name="Connecteur droit avec flèche 20"/>
            <p:cNvCxnSpPr>
              <a:cxnSpLocks noChangeAspect="1"/>
            </p:cNvCxnSpPr>
            <p:nvPr/>
          </p:nvCxnSpPr>
          <p:spPr bwMode="auto">
            <a:xfrm flipV="1">
              <a:off x="5326063" y="6083300"/>
              <a:ext cx="539750" cy="30956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2" name="ZoneTexte 21"/>
            <p:cNvSpPr txBox="1">
              <a:spLocks noChangeArrowheads="1"/>
            </p:cNvSpPr>
            <p:nvPr/>
          </p:nvSpPr>
          <p:spPr bwMode="auto">
            <a:xfrm>
              <a:off x="5662613" y="6215063"/>
              <a:ext cx="8128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Bell MT" pitchFamily="18" charset="0"/>
                </a:rPr>
                <a:t>11 cm</a:t>
              </a:r>
            </a:p>
          </p:txBody>
        </p:sp>
        <p:cxnSp>
          <p:nvCxnSpPr>
            <p:cNvPr id="25" name="Connecteur droit 24"/>
            <p:cNvCxnSpPr/>
            <p:nvPr/>
          </p:nvCxnSpPr>
          <p:spPr bwMode="auto">
            <a:xfrm>
              <a:off x="4460875" y="5938838"/>
              <a:ext cx="898525" cy="5032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Connecteur droit 26"/>
            <p:cNvCxnSpPr/>
            <p:nvPr/>
          </p:nvCxnSpPr>
          <p:spPr bwMode="auto">
            <a:xfrm>
              <a:off x="5048250" y="5611813"/>
              <a:ext cx="898525" cy="5032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38" name="Connecteur droit avec flèche 30"/>
            <p:cNvCxnSpPr>
              <a:cxnSpLocks noChangeAspect="1"/>
            </p:cNvCxnSpPr>
            <p:nvPr/>
          </p:nvCxnSpPr>
          <p:spPr bwMode="auto">
            <a:xfrm flipV="1">
              <a:off x="1443038" y="2265363"/>
              <a:ext cx="627062" cy="360362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5139" name="ZoneTexte 31"/>
            <p:cNvSpPr txBox="1">
              <a:spLocks noChangeArrowheads="1"/>
            </p:cNvSpPr>
            <p:nvPr/>
          </p:nvSpPr>
          <p:spPr bwMode="auto">
            <a:xfrm>
              <a:off x="1092200" y="1865313"/>
              <a:ext cx="8588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Bell MT" pitchFamily="18" charset="0"/>
                </a:rPr>
                <a:t>B field</a:t>
              </a: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608013" y="5353050"/>
              <a:ext cx="968375" cy="40005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Bell MT" pitchFamily="18" charset="0"/>
                  <a:cs typeface="+mn-cs"/>
                </a:rPr>
                <a:t>Bottom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7361238" y="1876425"/>
              <a:ext cx="606425" cy="40005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Bell MT" pitchFamily="18" charset="0"/>
                  <a:cs typeface="+mn-cs"/>
                </a:rPr>
                <a:t>Top</a:t>
              </a:r>
            </a:p>
          </p:txBody>
        </p:sp>
        <p:sp>
          <p:nvSpPr>
            <p:cNvPr id="36" name="Flèche vers le bas 35"/>
            <p:cNvSpPr/>
            <p:nvPr/>
          </p:nvSpPr>
          <p:spPr bwMode="auto">
            <a:xfrm rot="10800000">
              <a:off x="3775075" y="1679575"/>
              <a:ext cx="196850" cy="1439863"/>
            </a:xfrm>
            <a:prstGeom prst="downArrow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/>
              <a:endParaRPr lang="fr-FR"/>
            </a:p>
          </p:txBody>
        </p:sp>
        <p:cxnSp>
          <p:nvCxnSpPr>
            <p:cNvPr id="38" name="Connecteur droit 37"/>
            <p:cNvCxnSpPr/>
            <p:nvPr/>
          </p:nvCxnSpPr>
          <p:spPr bwMode="auto">
            <a:xfrm rot="5400000">
              <a:off x="5450682" y="5699919"/>
              <a:ext cx="83026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Rectangle 23"/>
            <p:cNvSpPr/>
            <p:nvPr/>
          </p:nvSpPr>
          <p:spPr bwMode="auto">
            <a:xfrm>
              <a:off x="3825875" y="3124200"/>
              <a:ext cx="88900" cy="2151063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/>
              <a:endParaRPr lang="fr-FR"/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>
          <a:xfrm>
            <a:off x="0" y="288032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H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igh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intensities beam test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77723-54CE-49F6-8EED-5285B2FAE08F}" type="datetime1">
              <a:rPr lang="fr-FR" smtClean="0"/>
              <a:pPr>
                <a:defRPr/>
              </a:pPr>
              <a:t>28/09/2010</a:t>
            </a:fld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9CC418-10A3-442D-AAB4-D62E45C002C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Wenxin.Wang_Analysis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Espace réservé du contenu 6"/>
          <p:cNvSpPr>
            <a:spLocks noGrp="1"/>
          </p:cNvSpPr>
          <p:nvPr>
            <p:ph idx="1"/>
          </p:nvPr>
        </p:nvSpPr>
        <p:spPr>
          <a:xfrm>
            <a:off x="611560" y="1124744"/>
            <a:ext cx="7772400" cy="460851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taken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muons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mostly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1 kHz and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hadrons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intensities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up to 180 kHz (over a 5 cm x 1cm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region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) and 150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drift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length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: 28.8 mm </a:t>
            </a:r>
          </a:p>
          <a:p>
            <a:pPr>
              <a:lnSpc>
                <a:spcPct val="120000"/>
              </a:lnSpc>
            </a:pP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electric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field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: 240 V/cm</a:t>
            </a:r>
          </a:p>
          <a:p>
            <a:pPr>
              <a:lnSpc>
                <a:spcPct val="120000"/>
              </a:lnSpc>
            </a:pP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Gas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mixture: T2K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gas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mesh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voltage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380 V,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corresponds to a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gas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gain of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2500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The detector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peformed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perfectly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normally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, as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usual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tested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a new,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faster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multimodule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DAQ.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obtained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-out rates of 40 Hz.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8A0C15-88EF-42D1-B9C1-36F122C35A06}" type="datetime1">
              <a:rPr lang="fr-FR" smtClean="0"/>
              <a:pPr>
                <a:defRPr/>
              </a:pPr>
              <a:t>28/09/2010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9CC418-10A3-442D-AAB4-D62E45C002C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Wenxin.Wang_Analysis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118863-3422-4A4F-9656-C88B212FE38D}" type="datetime1">
              <a:rPr lang="fr-FR" smtClean="0"/>
              <a:pPr>
                <a:defRPr/>
              </a:pPr>
              <a:t>28/09/2010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9CC418-10A3-442D-AAB4-D62E45C002C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Wenxin.Wang_Analysis meeting</a:t>
            </a:r>
            <a:endParaRPr lang="en-US" dirty="0"/>
          </a:p>
        </p:txBody>
      </p:sp>
      <p:pic>
        <p:nvPicPr>
          <p:cNvPr id="7" name="Picture 2" descr="D:\Paul\RD51\WG7\2010-results\565\Animation_RUN_565_Fast&amp;Cu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55776" y="5589240"/>
            <a:ext cx="4392488" cy="433388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chemeClr val="tx1"/>
                </a:solidFill>
                <a:effectLst/>
              </a:rPr>
              <a:t>Pad </a:t>
            </a:r>
            <a:r>
              <a:rPr lang="fr-FR" b="1" dirty="0" err="1" smtClean="0">
                <a:solidFill>
                  <a:schemeClr val="tx1"/>
                </a:solidFill>
                <a:effectLst/>
              </a:rPr>
              <a:t>signals</a:t>
            </a:r>
            <a:r>
              <a:rPr lang="fr-FR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effectLst/>
              </a:rPr>
              <a:t>at</a:t>
            </a:r>
            <a:r>
              <a:rPr lang="fr-FR" b="1" dirty="0" smtClean="0">
                <a:solidFill>
                  <a:schemeClr val="tx1"/>
                </a:solidFill>
                <a:effectLst/>
              </a:rPr>
              <a:t> 180 kHz hadrons</a:t>
            </a:r>
            <a:endParaRPr lang="fr-FR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7174" name="Picture 2" descr="D:\Paul\RD51\WG7\2010-results\picturesCERNJuly2010\signalpion180kHz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8534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360040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H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igh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intensity data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A92CD9-5E11-4C9D-96EE-6F45C34ED105}" type="datetime1">
              <a:rPr lang="fr-FR" smtClean="0"/>
              <a:pPr>
                <a:defRPr/>
              </a:pPr>
              <a:t>28/09/2010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9CC418-10A3-442D-AAB4-D62E45C002C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Wenxin.Wang_Analysis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>
            <a:normAutofit/>
          </a:bodyPr>
          <a:lstStyle/>
          <a:p>
            <a:pPr lvl="0" algn="ctr"/>
            <a:r>
              <a:rPr lang="en-US" sz="3200" b="1" kern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Micromegas</a:t>
            </a:r>
            <a:r>
              <a:rPr lang="en-US" sz="32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Modules for TPC</a:t>
            </a:r>
            <a:endParaRPr lang="fr-FR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652120" y="6858000"/>
            <a:ext cx="2133600" cy="365125"/>
          </a:xfrm>
        </p:spPr>
        <p:txBody>
          <a:bodyPr/>
          <a:lstStyle/>
          <a:p>
            <a:endParaRPr lang="fr-FR" dirty="0"/>
          </a:p>
        </p:txBody>
      </p:sp>
      <p:grpSp>
        <p:nvGrpSpPr>
          <p:cNvPr id="3" name="Group 5"/>
          <p:cNvGrpSpPr/>
          <p:nvPr/>
        </p:nvGrpSpPr>
        <p:grpSpPr>
          <a:xfrm>
            <a:off x="611560" y="1268760"/>
            <a:ext cx="8028384" cy="4896544"/>
            <a:chOff x="53975" y="893763"/>
            <a:chExt cx="8999538" cy="5365750"/>
          </a:xfrm>
        </p:grpSpPr>
        <p:pic>
          <p:nvPicPr>
            <p:cNvPr id="5" name="Picture 2" descr="D:\PROJETS\TPC\MESURES\091102-05_LP_BeamTests_SiEnveloppe_DESY\IMGP0070_r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75" y="893763"/>
              <a:ext cx="8999538" cy="536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ZoneTexte 8"/>
            <p:cNvSpPr txBox="1">
              <a:spLocks noChangeArrowheads="1"/>
            </p:cNvSpPr>
            <p:nvPr/>
          </p:nvSpPr>
          <p:spPr bwMode="auto">
            <a:xfrm>
              <a:off x="3919568" y="5643563"/>
              <a:ext cx="1590614" cy="60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Resistive ink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Bookman Old Style" pitchFamily="18" charset="0"/>
                </a:rPr>
                <a:t>~3 </a:t>
              </a:r>
              <a:r>
                <a:rPr lang="en-US" sz="1400" dirty="0">
                  <a:solidFill>
                    <a:schemeClr val="bg1"/>
                  </a:solidFill>
                  <a:latin typeface="Bookman Old Style" pitchFamily="18" charset="0"/>
                </a:rPr>
                <a:t>MΩ/□</a:t>
              </a:r>
            </a:p>
          </p:txBody>
        </p:sp>
        <p:sp>
          <p:nvSpPr>
            <p:cNvPr id="7" name="ZoneTexte 9"/>
            <p:cNvSpPr txBox="1">
              <a:spLocks noChangeArrowheads="1"/>
            </p:cNvSpPr>
            <p:nvPr/>
          </p:nvSpPr>
          <p:spPr bwMode="auto">
            <a:xfrm>
              <a:off x="829291" y="3331973"/>
              <a:ext cx="2033942" cy="886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Resistive </a:t>
              </a:r>
              <a:r>
                <a:rPr lang="en-US" sz="1800" dirty="0" err="1">
                  <a:solidFill>
                    <a:schemeClr val="bg1"/>
                  </a:solidFill>
                  <a:latin typeface="Bookman Old Style" pitchFamily="18" charset="0"/>
                </a:rPr>
                <a:t>Kapton</a:t>
              </a:r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Bookman Old Style" pitchFamily="18" charset="0"/>
                </a:rPr>
                <a:t>~5 </a:t>
              </a:r>
              <a:r>
                <a:rPr lang="en-US" sz="1400" dirty="0">
                  <a:solidFill>
                    <a:schemeClr val="bg1"/>
                  </a:solidFill>
                  <a:latin typeface="Bookman Old Style" pitchFamily="18" charset="0"/>
                </a:rPr>
                <a:t>MΩ/□</a:t>
              </a:r>
            </a:p>
            <a:p>
              <a:pPr algn="ctr"/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8" name="ZoneTexte 10"/>
            <p:cNvSpPr txBox="1">
              <a:spLocks noChangeArrowheads="1"/>
            </p:cNvSpPr>
            <p:nvPr/>
          </p:nvSpPr>
          <p:spPr bwMode="auto">
            <a:xfrm>
              <a:off x="6923088" y="3470275"/>
              <a:ext cx="123348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latin typeface="Bookman Old Style" pitchFamily="18" charset="0"/>
                </a:rPr>
                <a:t>Standard</a:t>
              </a:r>
            </a:p>
          </p:txBody>
        </p:sp>
        <p:sp>
          <p:nvSpPr>
            <p:cNvPr id="9" name="ZoneTexte 11"/>
            <p:cNvSpPr txBox="1">
              <a:spLocks noChangeArrowheads="1"/>
            </p:cNvSpPr>
            <p:nvPr/>
          </p:nvSpPr>
          <p:spPr bwMode="auto">
            <a:xfrm>
              <a:off x="3543786" y="2419350"/>
              <a:ext cx="2246929" cy="60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latin typeface="Bookman Old Style" pitchFamily="18" charset="0"/>
                </a:rPr>
                <a:t>2 Resistive </a:t>
              </a:r>
              <a:r>
                <a:rPr lang="en-US" sz="1800" dirty="0" err="1">
                  <a:latin typeface="Bookman Old Style" pitchFamily="18" charset="0"/>
                </a:rPr>
                <a:t>Kapton</a:t>
              </a:r>
              <a:endParaRPr lang="en-US" sz="1800" dirty="0">
                <a:latin typeface="Bookman Old Style" pitchFamily="18" charset="0"/>
              </a:endParaRPr>
            </a:p>
            <a:p>
              <a:pPr algn="ctr"/>
              <a:r>
                <a:rPr lang="en-US" sz="1400" dirty="0" smtClean="0">
                  <a:latin typeface="Bookman Old Style" pitchFamily="18" charset="0"/>
                </a:rPr>
                <a:t>~3 </a:t>
              </a:r>
              <a:r>
                <a:rPr lang="en-US" sz="1400" dirty="0">
                  <a:latin typeface="Bookman Old Style" pitchFamily="18" charset="0"/>
                </a:rPr>
                <a:t>MΩ/□</a:t>
              </a:r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638C-A983-43DC-9913-2D32DD178DFD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8DF0F1-3925-4D00-A802-47C4F5CC8382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113532" y="5877272"/>
            <a:ext cx="5266780" cy="433388"/>
          </a:xfrm>
        </p:spPr>
        <p:txBody>
          <a:bodyPr/>
          <a:lstStyle/>
          <a:p>
            <a:pPr>
              <a:defRPr/>
            </a:pPr>
            <a:r>
              <a:rPr lang="fr-FR" b="1" dirty="0" err="1" smtClean="0">
                <a:solidFill>
                  <a:schemeClr val="tx1"/>
                </a:solidFill>
                <a:effectLst/>
              </a:rPr>
              <a:t>Beam</a:t>
            </a:r>
            <a:r>
              <a:rPr lang="fr-FR" b="1" dirty="0" smtClean="0">
                <a:solidFill>
                  <a:schemeClr val="tx1"/>
                </a:solidFill>
                <a:effectLst/>
              </a:rPr>
              <a:t> profile (</a:t>
            </a:r>
            <a:r>
              <a:rPr lang="fr-FR" b="1" dirty="0" err="1" smtClean="0">
                <a:solidFill>
                  <a:schemeClr val="tx1"/>
                </a:solidFill>
                <a:effectLst/>
              </a:rPr>
              <a:t>run</a:t>
            </a:r>
            <a:r>
              <a:rPr lang="fr-FR" b="1" dirty="0" smtClean="0">
                <a:solidFill>
                  <a:schemeClr val="tx1"/>
                </a:solidFill>
                <a:effectLst/>
              </a:rPr>
              <a:t> 565, 14 kHz pions)</a:t>
            </a:r>
            <a:endParaRPr lang="fr-FR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8198" name="Picture 2" descr="D:\Paul\RD51\WG7\2010-results\picturesCERNJuly2010\Tbeam_R565_14kHz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1556792"/>
            <a:ext cx="4065587" cy="412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3" descr="D:\Paul\RD51\WG7\2010-results\picturesCERNJuly2010\Xbeam_R565_14kHz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9475" y="1556792"/>
            <a:ext cx="4243388" cy="412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360040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H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igh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intensity data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26ADC5-60F8-4739-9CC2-331418A99586}" type="datetime1">
              <a:rPr lang="fr-FR" smtClean="0"/>
              <a:pPr>
                <a:defRPr/>
              </a:pPr>
              <a:t>28/09/2010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9CC418-10A3-442D-AAB4-D62E45C002C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Wenxin.Wang_Analysis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2132856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itchFamily="66" charset="0"/>
              </a:rPr>
              <a:t>Thank you</a:t>
            </a:r>
            <a:endParaRPr lang="fr-FR" sz="8000" b="1" dirty="0">
              <a:solidFill>
                <a:srgbClr val="57231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itchFamily="66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6DF38-9211-4CF5-ADEA-9E96BBED9F8C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38912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From December 2008 to July 2010, we tested one module at a time.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December </a:t>
            </a:r>
            <a:r>
              <a:rPr lang="en-US" b="1" dirty="0" smtClean="0"/>
              <a:t>2009: tested modules 4 and 5 without magnetic field.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March 2010: tested modules </a:t>
            </a:r>
            <a:r>
              <a:rPr lang="en-US" b="1" dirty="0" smtClean="0"/>
              <a:t>2 (ink) </a:t>
            </a:r>
            <a:r>
              <a:rPr lang="en-US" b="1" dirty="0" smtClean="0"/>
              <a:t>and </a:t>
            </a:r>
            <a:r>
              <a:rPr lang="en-US" b="1" dirty="0" smtClean="0"/>
              <a:t>3 (</a:t>
            </a:r>
            <a:r>
              <a:rPr lang="en-US" b="1" dirty="0" err="1" smtClean="0"/>
              <a:t>kapton</a:t>
            </a:r>
            <a:r>
              <a:rPr lang="en-US" b="1" dirty="0" smtClean="0"/>
              <a:t>) </a:t>
            </a:r>
            <a:r>
              <a:rPr lang="en-US" b="1" dirty="0" smtClean="0"/>
              <a:t>with  1T magnetic </a:t>
            </a:r>
            <a:r>
              <a:rPr lang="en-US" b="1" dirty="0" smtClean="0"/>
              <a:t>field</a:t>
            </a:r>
            <a:r>
              <a:rPr lang="en-US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June-July 2010: taken data </a:t>
            </a:r>
            <a:r>
              <a:rPr lang="en-US" b="1" dirty="0" smtClean="0"/>
              <a:t>in a</a:t>
            </a:r>
            <a:r>
              <a:rPr lang="en-US" b="1" dirty="0" smtClean="0"/>
              <a:t> </a:t>
            </a:r>
            <a:r>
              <a:rPr lang="en-US" b="1" dirty="0" smtClean="0"/>
              <a:t>high intensity </a:t>
            </a:r>
            <a:r>
              <a:rPr lang="en-US" b="1" dirty="0" err="1" smtClean="0"/>
              <a:t>hadron</a:t>
            </a:r>
            <a:r>
              <a:rPr lang="en-US" b="1" dirty="0" smtClean="0"/>
              <a:t> beam at CERN.</a:t>
            </a:r>
            <a:endParaRPr lang="fr-FR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8D33-39ED-4371-B2B6-1FF870329EEF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323528" y="1700808"/>
          <a:ext cx="446449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2123728" y="5589241"/>
            <a:ext cx="5929354" cy="64807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B=0 data :   Drift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velocity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measurements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ZoneTexte 3"/>
          <p:cNvSpPr txBox="1">
            <a:spLocks noChangeArrowheads="1"/>
          </p:cNvSpPr>
          <p:nvPr/>
        </p:nvSpPr>
        <p:spPr bwMode="auto">
          <a:xfrm flipH="1">
            <a:off x="4788024" y="4509120"/>
            <a:ext cx="4248472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fr-FR" sz="1600" b="1" dirty="0">
                <a:solidFill>
                  <a:srgbClr val="000099"/>
                </a:solidFill>
              </a:rPr>
              <a:t>V</a:t>
            </a:r>
            <a:r>
              <a:rPr lang="fr-FR" sz="1600" b="1" baseline="-25000" dirty="0">
                <a:solidFill>
                  <a:srgbClr val="000099"/>
                </a:solidFill>
              </a:rPr>
              <a:t>drift</a:t>
            </a:r>
            <a:r>
              <a:rPr lang="fr-FR" sz="1600" b="1" dirty="0">
                <a:solidFill>
                  <a:srgbClr val="000099"/>
                </a:solidFill>
              </a:rPr>
              <a:t> = 7.698 +- 0.040 </a:t>
            </a:r>
            <a:r>
              <a:rPr lang="fr-FR" sz="1600" b="1" dirty="0" smtClean="0">
                <a:solidFill>
                  <a:srgbClr val="000099"/>
                </a:solidFill>
              </a:rPr>
              <a:t>cm/µs </a:t>
            </a:r>
            <a:r>
              <a:rPr lang="fr-FR" sz="1600" b="1" dirty="0" err="1" smtClean="0">
                <a:solidFill>
                  <a:srgbClr val="000099"/>
                </a:solidFill>
              </a:rPr>
              <a:t>at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fr-FR" sz="1600" b="1" dirty="0">
                <a:solidFill>
                  <a:srgbClr val="000099"/>
                </a:solidFill>
              </a:rPr>
              <a:t>E=230 V/cm </a:t>
            </a:r>
            <a:endParaRPr lang="fr-FR" sz="1600" b="1" dirty="0" smtClean="0">
              <a:solidFill>
                <a:srgbClr val="000099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1600" b="1" dirty="0" smtClean="0">
                <a:solidFill>
                  <a:srgbClr val="000099"/>
                </a:solidFill>
              </a:rPr>
              <a:t>(</a:t>
            </a:r>
            <a:r>
              <a:rPr lang="fr-FR" sz="1600" b="1" dirty="0" err="1">
                <a:solidFill>
                  <a:srgbClr val="000099"/>
                </a:solidFill>
              </a:rPr>
              <a:t>Magboltz</a:t>
            </a:r>
            <a:r>
              <a:rPr lang="fr-FR" sz="1600" b="1" dirty="0">
                <a:solidFill>
                  <a:srgbClr val="000099"/>
                </a:solidFill>
              </a:rPr>
              <a:t> : 7.583+-0.025(</a:t>
            </a:r>
            <a:r>
              <a:rPr lang="fr-FR" sz="1600" b="1" dirty="0" err="1">
                <a:solidFill>
                  <a:srgbClr val="000099"/>
                </a:solidFill>
              </a:rPr>
              <a:t>gas</a:t>
            </a:r>
            <a:r>
              <a:rPr lang="fr-FR" sz="1600" b="1" dirty="0">
                <a:solidFill>
                  <a:srgbClr val="000099"/>
                </a:solidFill>
              </a:rPr>
              <a:t> </a:t>
            </a:r>
            <a:r>
              <a:rPr lang="fr-FR" sz="1600" b="1" dirty="0" err="1">
                <a:solidFill>
                  <a:srgbClr val="000099"/>
                </a:solidFill>
              </a:rPr>
              <a:t>comp</a:t>
            </a:r>
            <a:r>
              <a:rPr lang="fr-FR" sz="1600" b="1" dirty="0" smtClean="0">
                <a:solidFill>
                  <a:srgbClr val="000099"/>
                </a:solidFill>
              </a:rPr>
              <a:t>.))</a:t>
            </a:r>
            <a:endParaRPr lang="fr-FR" sz="1600" b="1" dirty="0">
              <a:solidFill>
                <a:srgbClr val="000099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1600" b="1" dirty="0">
                <a:solidFill>
                  <a:srgbClr val="000099"/>
                </a:solidFill>
              </a:rPr>
              <a:t>The </a:t>
            </a:r>
            <a:r>
              <a:rPr lang="fr-FR" sz="1600" b="1" dirty="0" err="1">
                <a:solidFill>
                  <a:srgbClr val="000099"/>
                </a:solidFill>
              </a:rPr>
              <a:t>difference</a:t>
            </a:r>
            <a:r>
              <a:rPr lang="fr-FR" sz="1600" b="1" dirty="0">
                <a:solidFill>
                  <a:srgbClr val="000099"/>
                </a:solidFill>
              </a:rPr>
              <a:t> </a:t>
            </a:r>
            <a:r>
              <a:rPr lang="fr-FR" sz="1600" b="1" dirty="0" err="1">
                <a:solidFill>
                  <a:srgbClr val="000099"/>
                </a:solidFill>
              </a:rPr>
              <a:t>is</a:t>
            </a:r>
            <a:r>
              <a:rPr lang="fr-FR" sz="1600" b="1" dirty="0">
                <a:solidFill>
                  <a:srgbClr val="000099"/>
                </a:solidFill>
              </a:rPr>
              <a:t> 1.5+-0.6 </a:t>
            </a:r>
            <a:r>
              <a:rPr lang="fr-FR" sz="1600" b="1" dirty="0" smtClean="0">
                <a:solidFill>
                  <a:srgbClr val="000099"/>
                </a:solidFill>
              </a:rPr>
              <a:t>%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220072" y="1700808"/>
            <a:ext cx="3643306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000099"/>
                </a:solidFill>
                <a:cs typeface="Arial" pitchFamily="34" charset="0"/>
              </a:rPr>
              <a:t>Drift Velocity in T2K gas </a:t>
            </a:r>
            <a:r>
              <a:rPr lang="en-US" b="1" dirty="0" smtClean="0">
                <a:solidFill>
                  <a:srgbClr val="000099"/>
                </a:solidFill>
                <a:cs typeface="Arial" pitchFamily="34" charset="0"/>
              </a:rPr>
              <a:t>compared </a:t>
            </a:r>
            <a:r>
              <a:rPr lang="en-US" b="1" dirty="0">
                <a:solidFill>
                  <a:srgbClr val="000099"/>
                </a:solidFill>
                <a:cs typeface="Arial" pitchFamily="34" charset="0"/>
              </a:rPr>
              <a:t>to </a:t>
            </a:r>
            <a:r>
              <a:rPr lang="en-US" b="1" dirty="0" err="1">
                <a:solidFill>
                  <a:srgbClr val="000099"/>
                </a:solidFill>
                <a:cs typeface="Arial" pitchFamily="34" charset="0"/>
              </a:rPr>
              <a:t>Magboltz</a:t>
            </a:r>
            <a:r>
              <a:rPr lang="en-US" b="1" dirty="0">
                <a:solidFill>
                  <a:srgbClr val="000099"/>
                </a:solidFill>
                <a:cs typeface="Arial" pitchFamily="34" charset="0"/>
              </a:rPr>
              <a:t> simulations for </a:t>
            </a:r>
            <a:endParaRPr lang="en-US" b="1" dirty="0" smtClean="0">
              <a:solidFill>
                <a:srgbClr val="000099"/>
              </a:solidFill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0099"/>
                </a:solidFill>
                <a:cs typeface="Arial" pitchFamily="34" charset="0"/>
              </a:rPr>
              <a:t>   -   P=</a:t>
            </a:r>
            <a:r>
              <a:rPr lang="pt-BR" b="1" dirty="0">
                <a:solidFill>
                  <a:srgbClr val="000099"/>
                </a:solidFill>
                <a:cs typeface="Arial" pitchFamily="34" charset="0"/>
              </a:rPr>
              <a:t>1035 </a:t>
            </a: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hPa          </a:t>
            </a:r>
          </a:p>
          <a:p>
            <a:pPr>
              <a:lnSpc>
                <a:spcPct val="120000"/>
              </a:lnSpc>
            </a:pP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   -   T=19°C </a:t>
            </a:r>
          </a:p>
          <a:p>
            <a:pPr>
              <a:lnSpc>
                <a:spcPct val="120000"/>
              </a:lnSpc>
            </a:pP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   -   35 </a:t>
            </a:r>
            <a:r>
              <a:rPr lang="pt-BR" b="1" dirty="0">
                <a:solidFill>
                  <a:srgbClr val="000099"/>
                </a:solidFill>
                <a:cs typeface="Arial" pitchFamily="34" charset="0"/>
              </a:rPr>
              <a:t>ppm </a:t>
            </a: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H</a:t>
            </a:r>
            <a:r>
              <a:rPr lang="pt-BR" b="1" baseline="-25000" dirty="0" smtClean="0">
                <a:solidFill>
                  <a:srgbClr val="000099"/>
                </a:solidFill>
                <a:cs typeface="Arial" pitchFamily="34" charset="0"/>
              </a:rPr>
              <a:t>2</a:t>
            </a: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0</a:t>
            </a:r>
          </a:p>
          <a:p>
            <a:pPr>
              <a:lnSpc>
                <a:spcPct val="120000"/>
              </a:lnSpc>
            </a:pPr>
            <a:r>
              <a:rPr lang="en-GB" b="1" dirty="0" smtClean="0">
                <a:solidFill>
                  <a:srgbClr val="000099"/>
                </a:solidFill>
              </a:rPr>
              <a:t> ( T2K gas:  Ar:CF4:iso=95:3:2)</a:t>
            </a:r>
            <a:endParaRPr lang="pt-BR" b="1" dirty="0" smtClean="0">
              <a:solidFill>
                <a:srgbClr val="000099"/>
              </a:solidFill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pt-BR" b="1" dirty="0" smtClean="0">
              <a:solidFill>
                <a:srgbClr val="000099"/>
              </a:solidFill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b="1" dirty="0">
              <a:solidFill>
                <a:srgbClr val="000099"/>
              </a:solidFill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6512" y="360040"/>
            <a:ext cx="9144000" cy="119675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  </a:t>
            </a:r>
            <a:r>
              <a:rPr lang="en-US" sz="3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(B=0T)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038D-3F55-4DEF-907E-42846E3B4850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2123728" y="5589241"/>
            <a:ext cx="5929354" cy="64807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B=0 data :   Drift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velocity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measurements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ZoneTexte 3"/>
          <p:cNvSpPr txBox="1">
            <a:spLocks noChangeArrowheads="1"/>
          </p:cNvSpPr>
          <p:nvPr/>
        </p:nvSpPr>
        <p:spPr bwMode="auto">
          <a:xfrm flipH="1">
            <a:off x="4788024" y="4509120"/>
            <a:ext cx="4248472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fr-FR" sz="1600" b="1" dirty="0">
                <a:solidFill>
                  <a:srgbClr val="000099"/>
                </a:solidFill>
              </a:rPr>
              <a:t>V</a:t>
            </a:r>
            <a:r>
              <a:rPr lang="fr-FR" sz="1600" b="1" baseline="-25000" dirty="0">
                <a:solidFill>
                  <a:srgbClr val="000099"/>
                </a:solidFill>
              </a:rPr>
              <a:t>drift</a:t>
            </a:r>
            <a:r>
              <a:rPr lang="fr-FR" sz="1600" b="1" dirty="0">
                <a:solidFill>
                  <a:srgbClr val="000099"/>
                </a:solidFill>
              </a:rPr>
              <a:t> = 7.698 +- 0.040 </a:t>
            </a:r>
            <a:r>
              <a:rPr lang="fr-FR" sz="1600" b="1" dirty="0" smtClean="0">
                <a:solidFill>
                  <a:srgbClr val="000099"/>
                </a:solidFill>
              </a:rPr>
              <a:t>cm/µs </a:t>
            </a:r>
            <a:r>
              <a:rPr lang="fr-FR" sz="1600" b="1" dirty="0" err="1" smtClean="0">
                <a:solidFill>
                  <a:srgbClr val="000099"/>
                </a:solidFill>
              </a:rPr>
              <a:t>at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fr-FR" sz="1600" b="1" dirty="0">
                <a:solidFill>
                  <a:srgbClr val="000099"/>
                </a:solidFill>
              </a:rPr>
              <a:t>E=230 V/cm </a:t>
            </a:r>
            <a:endParaRPr lang="fr-FR" sz="1600" b="1" dirty="0" smtClean="0">
              <a:solidFill>
                <a:srgbClr val="000099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1600" b="1" dirty="0" smtClean="0">
                <a:solidFill>
                  <a:srgbClr val="000099"/>
                </a:solidFill>
              </a:rPr>
              <a:t>(</a:t>
            </a:r>
            <a:r>
              <a:rPr lang="fr-FR" sz="1600" b="1" dirty="0" err="1">
                <a:solidFill>
                  <a:srgbClr val="000099"/>
                </a:solidFill>
              </a:rPr>
              <a:t>Magboltz</a:t>
            </a:r>
            <a:r>
              <a:rPr lang="fr-FR" sz="1600" b="1" dirty="0">
                <a:solidFill>
                  <a:srgbClr val="000099"/>
                </a:solidFill>
              </a:rPr>
              <a:t> : 7.583+-0.025(</a:t>
            </a:r>
            <a:r>
              <a:rPr lang="fr-FR" sz="1600" b="1" dirty="0" err="1">
                <a:solidFill>
                  <a:srgbClr val="000099"/>
                </a:solidFill>
              </a:rPr>
              <a:t>gas</a:t>
            </a:r>
            <a:r>
              <a:rPr lang="fr-FR" sz="1600" b="1" dirty="0">
                <a:solidFill>
                  <a:srgbClr val="000099"/>
                </a:solidFill>
              </a:rPr>
              <a:t> </a:t>
            </a:r>
            <a:r>
              <a:rPr lang="fr-FR" sz="1600" b="1" dirty="0" err="1">
                <a:solidFill>
                  <a:srgbClr val="000099"/>
                </a:solidFill>
              </a:rPr>
              <a:t>comp</a:t>
            </a:r>
            <a:r>
              <a:rPr lang="fr-FR" sz="1600" b="1" dirty="0" smtClean="0">
                <a:solidFill>
                  <a:srgbClr val="000099"/>
                </a:solidFill>
              </a:rPr>
              <a:t>.))</a:t>
            </a:r>
            <a:endParaRPr lang="fr-FR" sz="1600" b="1" dirty="0">
              <a:solidFill>
                <a:srgbClr val="000099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1600" b="1" dirty="0">
                <a:solidFill>
                  <a:srgbClr val="000099"/>
                </a:solidFill>
              </a:rPr>
              <a:t>The </a:t>
            </a:r>
            <a:r>
              <a:rPr lang="fr-FR" sz="1600" b="1" dirty="0" err="1">
                <a:solidFill>
                  <a:srgbClr val="000099"/>
                </a:solidFill>
              </a:rPr>
              <a:t>difference</a:t>
            </a:r>
            <a:r>
              <a:rPr lang="fr-FR" sz="1600" b="1" dirty="0">
                <a:solidFill>
                  <a:srgbClr val="000099"/>
                </a:solidFill>
              </a:rPr>
              <a:t> </a:t>
            </a:r>
            <a:r>
              <a:rPr lang="fr-FR" sz="1600" b="1" dirty="0" err="1">
                <a:solidFill>
                  <a:srgbClr val="000099"/>
                </a:solidFill>
              </a:rPr>
              <a:t>is</a:t>
            </a:r>
            <a:r>
              <a:rPr lang="fr-FR" sz="1600" b="1" dirty="0">
                <a:solidFill>
                  <a:srgbClr val="000099"/>
                </a:solidFill>
              </a:rPr>
              <a:t> 1.5+-0.6 </a:t>
            </a:r>
            <a:r>
              <a:rPr lang="fr-FR" sz="1600" b="1" dirty="0" smtClean="0">
                <a:solidFill>
                  <a:srgbClr val="000099"/>
                </a:solidFill>
              </a:rPr>
              <a:t>%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220072" y="1700808"/>
            <a:ext cx="3643306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000099"/>
                </a:solidFill>
                <a:cs typeface="Arial" pitchFamily="34" charset="0"/>
              </a:rPr>
              <a:t>Drift Velocity in T2K gas </a:t>
            </a:r>
            <a:r>
              <a:rPr lang="en-US" b="1" dirty="0" smtClean="0">
                <a:solidFill>
                  <a:srgbClr val="000099"/>
                </a:solidFill>
                <a:cs typeface="Arial" pitchFamily="34" charset="0"/>
              </a:rPr>
              <a:t>compared </a:t>
            </a:r>
            <a:r>
              <a:rPr lang="en-US" b="1" dirty="0">
                <a:solidFill>
                  <a:srgbClr val="000099"/>
                </a:solidFill>
                <a:cs typeface="Arial" pitchFamily="34" charset="0"/>
              </a:rPr>
              <a:t>to </a:t>
            </a:r>
            <a:r>
              <a:rPr lang="en-US" b="1" dirty="0" err="1">
                <a:solidFill>
                  <a:srgbClr val="000099"/>
                </a:solidFill>
                <a:cs typeface="Arial" pitchFamily="34" charset="0"/>
              </a:rPr>
              <a:t>Magboltz</a:t>
            </a:r>
            <a:r>
              <a:rPr lang="en-US" b="1" dirty="0">
                <a:solidFill>
                  <a:srgbClr val="000099"/>
                </a:solidFill>
                <a:cs typeface="Arial" pitchFamily="34" charset="0"/>
              </a:rPr>
              <a:t> simulations for </a:t>
            </a:r>
            <a:endParaRPr lang="en-US" b="1" dirty="0" smtClean="0">
              <a:solidFill>
                <a:srgbClr val="000099"/>
              </a:solidFill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0099"/>
                </a:solidFill>
                <a:cs typeface="Arial" pitchFamily="34" charset="0"/>
              </a:rPr>
              <a:t>   -   P=</a:t>
            </a:r>
            <a:r>
              <a:rPr lang="pt-BR" b="1" dirty="0">
                <a:solidFill>
                  <a:srgbClr val="000099"/>
                </a:solidFill>
                <a:cs typeface="Arial" pitchFamily="34" charset="0"/>
              </a:rPr>
              <a:t>1035 </a:t>
            </a: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hPa          </a:t>
            </a:r>
          </a:p>
          <a:p>
            <a:pPr>
              <a:lnSpc>
                <a:spcPct val="120000"/>
              </a:lnSpc>
            </a:pP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   -   T=19°C </a:t>
            </a:r>
          </a:p>
          <a:p>
            <a:pPr>
              <a:lnSpc>
                <a:spcPct val="120000"/>
              </a:lnSpc>
            </a:pP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   -   35 </a:t>
            </a:r>
            <a:r>
              <a:rPr lang="pt-BR" b="1" dirty="0">
                <a:solidFill>
                  <a:srgbClr val="000099"/>
                </a:solidFill>
                <a:cs typeface="Arial" pitchFamily="34" charset="0"/>
              </a:rPr>
              <a:t>ppm </a:t>
            </a: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H</a:t>
            </a:r>
            <a:r>
              <a:rPr lang="pt-BR" b="1" baseline="-25000" dirty="0" smtClean="0">
                <a:solidFill>
                  <a:srgbClr val="000099"/>
                </a:solidFill>
                <a:cs typeface="Arial" pitchFamily="34" charset="0"/>
              </a:rPr>
              <a:t>2</a:t>
            </a:r>
            <a:r>
              <a:rPr lang="pt-BR" b="1" dirty="0" smtClean="0">
                <a:solidFill>
                  <a:srgbClr val="000099"/>
                </a:solidFill>
                <a:cs typeface="Arial" pitchFamily="34" charset="0"/>
              </a:rPr>
              <a:t>0</a:t>
            </a:r>
          </a:p>
          <a:p>
            <a:pPr>
              <a:lnSpc>
                <a:spcPct val="120000"/>
              </a:lnSpc>
            </a:pPr>
            <a:r>
              <a:rPr lang="en-GB" b="1" dirty="0" smtClean="0">
                <a:solidFill>
                  <a:srgbClr val="000099"/>
                </a:solidFill>
              </a:rPr>
              <a:t> ( T2K gas:  Ar:CF4:iso=95:3:2)</a:t>
            </a:r>
            <a:endParaRPr lang="pt-BR" b="1" dirty="0" smtClean="0">
              <a:solidFill>
                <a:srgbClr val="000099"/>
              </a:solidFill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pt-BR" b="1" dirty="0" smtClean="0">
              <a:solidFill>
                <a:srgbClr val="000099"/>
              </a:solidFill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en-US" b="1" dirty="0">
              <a:solidFill>
                <a:srgbClr val="000099"/>
              </a:solidFill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6512" y="360040"/>
            <a:ext cx="9144000" cy="119675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  </a:t>
            </a:r>
            <a:r>
              <a:rPr lang="en-US" sz="3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(B=0T)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038D-3F55-4DEF-907E-42846E3B4850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204864"/>
            <a:ext cx="4536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Asian GEM </a:t>
            </a:r>
            <a:r>
              <a:rPr lang="en-US" dirty="0" smtClean="0"/>
              <a:t>preliminary</a:t>
            </a:r>
            <a:r>
              <a:rPr lang="en-US" dirty="0" smtClean="0"/>
              <a:t> results (WP114):</a:t>
            </a:r>
            <a:endParaRPr lang="en-US" dirty="0" smtClean="0"/>
          </a:p>
          <a:p>
            <a:endParaRPr lang="en-US" dirty="0" smtClean="0"/>
          </a:p>
          <a:p>
            <a:r>
              <a:rPr lang="fr-FR" dirty="0" err="1" smtClean="0"/>
              <a:t>Vd</a:t>
            </a:r>
            <a:r>
              <a:rPr lang="fr-FR" dirty="0" smtClean="0"/>
              <a:t> = 7.557±0.001 [cm/</a:t>
            </a:r>
            <a:r>
              <a:rPr lang="el-GR" dirty="0" smtClean="0"/>
              <a:t>μ</a:t>
            </a:r>
            <a:r>
              <a:rPr lang="fr-FR" dirty="0" smtClean="0"/>
              <a:t>s]</a:t>
            </a:r>
          </a:p>
          <a:p>
            <a:r>
              <a:rPr lang="fr-FR" dirty="0" err="1" smtClean="0"/>
              <a:t>Magboltz</a:t>
            </a:r>
            <a:r>
              <a:rPr lang="fr-FR" dirty="0" smtClean="0"/>
              <a:t> (v8.5) : </a:t>
            </a:r>
            <a:r>
              <a:rPr lang="fr-FR" dirty="0" err="1" smtClean="0"/>
              <a:t>Vd</a:t>
            </a:r>
            <a:r>
              <a:rPr lang="fr-FR" dirty="0" smtClean="0"/>
              <a:t> = 7.509±0.002 [cm/</a:t>
            </a:r>
            <a:r>
              <a:rPr lang="el-GR" dirty="0" smtClean="0"/>
              <a:t>μ</a:t>
            </a:r>
            <a:r>
              <a:rPr lang="fr-FR" dirty="0" smtClean="0"/>
              <a:t>s]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Temperature 290K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Pressure 1atm,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200ppm </a:t>
            </a:r>
            <a:r>
              <a:rPr lang="en-US" dirty="0" smtClean="0"/>
              <a:t>H2O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dirty="0" smtClean="0"/>
              <a:t>E field?</a:t>
            </a:r>
            <a:endParaRPr lang="fr-FR" b="1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99592" y="1535594"/>
            <a:ext cx="7560840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/>
              <a:t>      </a:t>
            </a:r>
            <a:r>
              <a:rPr lang="fr-FR" sz="2400" b="1" dirty="0" smtClean="0">
                <a:solidFill>
                  <a:srgbClr val="572314"/>
                </a:solidFill>
              </a:rPr>
              <a:t>PRF : Pad </a:t>
            </a:r>
            <a:r>
              <a:rPr lang="fr-FR" sz="2400" b="1" dirty="0" err="1" smtClean="0">
                <a:solidFill>
                  <a:srgbClr val="572314"/>
                </a:solidFill>
              </a:rPr>
              <a:t>Response</a:t>
            </a:r>
            <a:r>
              <a:rPr lang="fr-FR" sz="2400" b="1" dirty="0" smtClean="0">
                <a:solidFill>
                  <a:srgbClr val="572314"/>
                </a:solidFill>
              </a:rPr>
              <a:t> </a:t>
            </a:r>
            <a:r>
              <a:rPr lang="fr-FR" sz="2400" b="1" dirty="0" err="1" smtClean="0">
                <a:solidFill>
                  <a:srgbClr val="572314"/>
                </a:solidFill>
              </a:rPr>
              <a:t>Function</a:t>
            </a:r>
            <a:endParaRPr lang="fr-FR" sz="2400" b="1" dirty="0" smtClean="0">
              <a:solidFill>
                <a:srgbClr val="572314"/>
              </a:solidFill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   a measure of signal size as a function of track position 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    relative to the pad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   using pulse shape information to optimize the PRF</a:t>
            </a:r>
            <a:endParaRPr lang="fr-FR" sz="20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301234"/>
            <a:ext cx="3867912" cy="84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043608" y="4509120"/>
            <a:ext cx="371477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</a:t>
            </a:r>
            <a:r>
              <a:rPr lang="en-US" sz="2400" b="1" dirty="0" smtClean="0">
                <a:solidFill>
                  <a:srgbClr val="572314"/>
                </a:solidFill>
              </a:rPr>
              <a:t>The PRF: </a:t>
            </a:r>
          </a:p>
          <a:p>
            <a:endParaRPr lang="en-US" sz="800" b="1" dirty="0" smtClean="0">
              <a:solidFill>
                <a:srgbClr val="000099"/>
              </a:solidFill>
            </a:endParaRPr>
          </a:p>
          <a:p>
            <a:pPr>
              <a:buFont typeface="Calibri" pitchFamily="34" charset="0"/>
              <a:buChar char="→"/>
            </a:pPr>
            <a:r>
              <a:rPr lang="en-US" sz="2000" dirty="0" smtClean="0">
                <a:solidFill>
                  <a:srgbClr val="0000FF"/>
                </a:solidFill>
              </a:rPr>
              <a:t>    is not Gaussian.</a:t>
            </a:r>
          </a:p>
          <a:p>
            <a:pPr>
              <a:buFont typeface="Calibri" pitchFamily="34" charset="0"/>
              <a:buChar char="→"/>
            </a:pPr>
            <a:r>
              <a:rPr lang="en-US" sz="2000" dirty="0" smtClean="0">
                <a:solidFill>
                  <a:srgbClr val="0000FF"/>
                </a:solidFill>
              </a:rPr>
              <a:t>    can be characterized by its FWHM </a:t>
            </a:r>
            <a:r>
              <a:rPr lang="en-US" sz="2000" dirty="0" smtClean="0">
                <a:solidFill>
                  <a:srgbClr val="0000FF"/>
                </a:solidFill>
                <a:sym typeface="Symbol"/>
              </a:rPr>
              <a:t></a:t>
            </a:r>
            <a:r>
              <a:rPr lang="en-US" sz="2000" dirty="0" smtClean="0">
                <a:solidFill>
                  <a:srgbClr val="0000FF"/>
                </a:solidFill>
              </a:rPr>
              <a:t>(z) &amp; base </a:t>
            </a:r>
            <a:r>
              <a:rPr lang="fr-FR" sz="2000" dirty="0" err="1" smtClean="0">
                <a:solidFill>
                  <a:srgbClr val="0000FF"/>
                </a:solidFill>
              </a:rPr>
              <a:t>Width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smtClean="0">
                <a:solidFill>
                  <a:srgbClr val="0000FF"/>
                </a:solidFill>
                <a:sym typeface="Symbol"/>
              </a:rPr>
              <a:t></a:t>
            </a:r>
            <a:r>
              <a:rPr lang="fr-FR" sz="2000" dirty="0" smtClean="0">
                <a:solidFill>
                  <a:srgbClr val="0000FF"/>
                </a:solidFill>
              </a:rPr>
              <a:t>(z).</a:t>
            </a:r>
            <a:endParaRPr lang="fr-FR" sz="2000" dirty="0">
              <a:solidFill>
                <a:srgbClr val="0000FF"/>
              </a:solidFill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6012160" y="4365104"/>
            <a:ext cx="2236808" cy="2091652"/>
            <a:chOff x="5429256" y="4071942"/>
            <a:chExt cx="2371725" cy="1998056"/>
          </a:xfrm>
        </p:grpSpPr>
        <p:pic>
          <p:nvPicPr>
            <p:cNvPr id="62465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29256" y="4071942"/>
              <a:ext cx="2371725" cy="170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Straight Arrow Connector 17"/>
            <p:cNvCxnSpPr/>
            <p:nvPr/>
          </p:nvCxnSpPr>
          <p:spPr>
            <a:xfrm>
              <a:off x="6286512" y="4929198"/>
              <a:ext cx="571504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389240" y="5651884"/>
              <a:ext cx="500066" cy="418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ym typeface="Symbol"/>
                </a:rPr>
                <a:t> </a:t>
              </a:r>
              <a:r>
                <a:rPr lang="fr-FR" sz="2800" dirty="0" smtClean="0">
                  <a:sym typeface="Symbol"/>
                </a:rPr>
                <a:t></a:t>
              </a:r>
              <a:endParaRPr lang="fr-FR" sz="2800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6643704" y="5896476"/>
              <a:ext cx="980141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0800000">
              <a:off x="5572132" y="5896476"/>
              <a:ext cx="928694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429388" y="464344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ym typeface="Symbol"/>
                </a:rPr>
                <a:t></a:t>
              </a:r>
              <a:endParaRPr lang="fr-FR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2523533" y="3373242"/>
            <a:ext cx="3992683" cy="73767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9F2B-BA7A-43D8-A032-1862E4568ABC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Titre 2"/>
          <p:cNvSpPr>
            <a:spLocks noGrp="1"/>
          </p:cNvSpPr>
          <p:nvPr>
            <p:ph type="title"/>
          </p:nvPr>
        </p:nvSpPr>
        <p:spPr>
          <a:xfrm>
            <a:off x="1979712" y="5947940"/>
            <a:ext cx="5328592" cy="433388"/>
          </a:xfrm>
        </p:spPr>
        <p:txBody>
          <a:bodyPr>
            <a:normAutofit/>
          </a:bodyPr>
          <a:lstStyle/>
          <a:p>
            <a:r>
              <a:rPr lang="fr-FR" sz="2000" b="1" dirty="0" smtClean="0"/>
              <a:t>PRF(Pad </a:t>
            </a:r>
            <a:r>
              <a:rPr lang="fr-FR" sz="2000" b="1" dirty="0" err="1" smtClean="0"/>
              <a:t>Response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Functions</a:t>
            </a:r>
            <a:r>
              <a:rPr lang="fr-FR" sz="2000" b="1" dirty="0" smtClean="0"/>
              <a:t>) </a:t>
            </a:r>
            <a:r>
              <a:rPr lang="fr-FR" sz="2000" b="1" dirty="0" err="1" smtClean="0"/>
              <a:t>fits</a:t>
            </a:r>
            <a:r>
              <a:rPr lang="fr-FR" sz="2000" b="1" dirty="0" smtClean="0"/>
              <a:t>, z ~ 5 cm</a:t>
            </a:r>
          </a:p>
        </p:txBody>
      </p:sp>
      <p:sp>
        <p:nvSpPr>
          <p:cNvPr id="12298" name="Rectangle 24"/>
          <p:cNvSpPr>
            <a:spLocks noChangeArrowheads="1"/>
          </p:cNvSpPr>
          <p:nvPr/>
        </p:nvSpPr>
        <p:spPr bwMode="auto">
          <a:xfrm>
            <a:off x="1043608" y="5723964"/>
            <a:ext cx="6953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>
                <a:latin typeface="Times New Roman" pitchFamily="18" charset="0"/>
                <a:cs typeface="Times New Roman" pitchFamily="18" charset="0"/>
              </a:rPr>
              <a:t>B=1T data :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comparison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fr-FR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resistive</a:t>
            </a:r>
            <a:r>
              <a:rPr lang="fr-F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ink</a:t>
            </a:r>
            <a:r>
              <a:rPr lang="fr-F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fr-FR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Carbon</a:t>
            </a:r>
            <a:r>
              <a:rPr lang="fr-F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loaded</a:t>
            </a:r>
            <a:r>
              <a:rPr lang="fr-F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Kapton</a:t>
            </a:r>
            <a:endParaRPr lang="fr-FR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971600" y="1268760"/>
            <a:ext cx="7196859" cy="4392488"/>
            <a:chOff x="571472" y="928670"/>
            <a:chExt cx="8101043" cy="4762500"/>
          </a:xfrm>
        </p:grpSpPr>
        <p:cxnSp>
          <p:nvCxnSpPr>
            <p:cNvPr id="19" name="Straight Connector 18"/>
            <p:cNvCxnSpPr/>
            <p:nvPr/>
          </p:nvCxnSpPr>
          <p:spPr>
            <a:xfrm rot="5400000">
              <a:off x="2214546" y="3357562"/>
              <a:ext cx="4572032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2465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472" y="928670"/>
              <a:ext cx="3533775" cy="472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6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29190" y="928670"/>
              <a:ext cx="3743325" cy="4762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0" y="332656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265512" y="4434260"/>
            <a:ext cx="578296" cy="28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547664" y="5157192"/>
            <a:ext cx="2016224" cy="1588"/>
          </a:xfrm>
          <a:prstGeom prst="straightConnector1">
            <a:avLst/>
          </a:prstGeom>
          <a:ln w="15875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9"/>
          <p:cNvSpPr txBox="1">
            <a:spLocks noChangeArrowheads="1"/>
          </p:cNvSpPr>
          <p:nvPr/>
        </p:nvSpPr>
        <p:spPr bwMode="auto">
          <a:xfrm>
            <a:off x="2915816" y="4242574"/>
            <a:ext cx="10118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dirty="0">
                <a:solidFill>
                  <a:srgbClr val="FF0000"/>
                </a:solidFill>
              </a:rPr>
              <a:t>Γ</a:t>
            </a:r>
            <a:r>
              <a:rPr lang="fr-FR" sz="1600" dirty="0">
                <a:solidFill>
                  <a:srgbClr val="FF0000"/>
                </a:solidFill>
                <a:latin typeface="Bell MT" pitchFamily="18" charset="0"/>
              </a:rPr>
              <a:t> ~ 4 mm</a:t>
            </a:r>
          </a:p>
        </p:txBody>
      </p:sp>
      <p:sp>
        <p:nvSpPr>
          <p:cNvPr id="20" name="ZoneTexte 20"/>
          <p:cNvSpPr txBox="1">
            <a:spLocks noChangeArrowheads="1"/>
          </p:cNvSpPr>
          <p:nvPr/>
        </p:nvSpPr>
        <p:spPr bwMode="auto">
          <a:xfrm>
            <a:off x="2915816" y="4530606"/>
            <a:ext cx="11144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dirty="0">
                <a:solidFill>
                  <a:srgbClr val="009900"/>
                </a:solidFill>
              </a:rPr>
              <a:t>δ</a:t>
            </a:r>
            <a:r>
              <a:rPr lang="fr-FR" sz="1600" dirty="0">
                <a:solidFill>
                  <a:srgbClr val="009900"/>
                </a:solidFill>
                <a:latin typeface="Bell MT" pitchFamily="18" charset="0"/>
              </a:rPr>
              <a:t> ~ 14 mm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436096" y="5157192"/>
            <a:ext cx="2088232" cy="1588"/>
          </a:xfrm>
          <a:prstGeom prst="straightConnector1">
            <a:avLst/>
          </a:prstGeom>
          <a:ln w="15875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6156176" y="4365104"/>
            <a:ext cx="57606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19"/>
          <p:cNvSpPr txBox="1">
            <a:spLocks noChangeArrowheads="1"/>
          </p:cNvSpPr>
          <p:nvPr/>
        </p:nvSpPr>
        <p:spPr bwMode="auto">
          <a:xfrm>
            <a:off x="6732240" y="4149080"/>
            <a:ext cx="11592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dirty="0">
                <a:solidFill>
                  <a:srgbClr val="FF0000"/>
                </a:solidFill>
              </a:rPr>
              <a:t>Γ</a:t>
            </a:r>
            <a:r>
              <a:rPr lang="fr-FR" sz="1600" dirty="0">
                <a:solidFill>
                  <a:srgbClr val="FF0000"/>
                </a:solidFill>
                <a:latin typeface="Bell MT" pitchFamily="18" charset="0"/>
              </a:rPr>
              <a:t> ~ 2.6 mm</a:t>
            </a:r>
          </a:p>
        </p:txBody>
      </p:sp>
      <p:sp>
        <p:nvSpPr>
          <p:cNvPr id="54" name="ZoneTexte 20"/>
          <p:cNvSpPr txBox="1">
            <a:spLocks noChangeArrowheads="1"/>
          </p:cNvSpPr>
          <p:nvPr/>
        </p:nvSpPr>
        <p:spPr bwMode="auto">
          <a:xfrm>
            <a:off x="6732240" y="4430067"/>
            <a:ext cx="11144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dirty="0">
                <a:solidFill>
                  <a:srgbClr val="009900"/>
                </a:solidFill>
              </a:rPr>
              <a:t>δ</a:t>
            </a:r>
            <a:r>
              <a:rPr lang="fr-FR" sz="1600" dirty="0">
                <a:solidFill>
                  <a:srgbClr val="009900"/>
                </a:solidFill>
                <a:latin typeface="Bell MT" pitchFamily="18" charset="0"/>
              </a:rPr>
              <a:t> ~ 10 mm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8848-6EBA-4BDC-BAD8-2B5F72E5BCDA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(module ink)</a:t>
            </a:r>
            <a:endParaRPr lang="fr-FR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162" y="1412776"/>
            <a:ext cx="417981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9396" y="1365588"/>
            <a:ext cx="4544604" cy="37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03648" y="514790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Bias before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44208" y="51386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Bias after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566124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Bias </a:t>
            </a:r>
            <a:r>
              <a:rPr lang="en-GB" sz="2400" b="1" dirty="0" smtClean="0"/>
              <a:t>due to </a:t>
            </a:r>
            <a:r>
              <a:rPr lang="en-GB" sz="2400" b="1" dirty="0" smtClean="0"/>
              <a:t>non-uniformity</a:t>
            </a:r>
            <a:r>
              <a:rPr lang="en-GB" sz="2400" b="1" dirty="0" smtClean="0"/>
              <a:t> </a:t>
            </a:r>
            <a:r>
              <a:rPr lang="en-GB" sz="2400" b="1" dirty="0" smtClean="0"/>
              <a:t>can be easily corrected.</a:t>
            </a:r>
            <a:endParaRPr lang="fr-FR" sz="2400" b="1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8CCD-F043-40C6-A8DA-F7133E13B4D7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648654" y="169616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±100µm</a:t>
            </a:r>
            <a:endParaRPr lang="fr-FR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5400886" y="2240074"/>
            <a:ext cx="5040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4639362" y="3640379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±100µm</a:t>
            </a:r>
            <a:endParaRPr lang="fr-FR" dirty="0"/>
          </a:p>
        </p:txBody>
      </p:sp>
      <p:cxnSp>
        <p:nvCxnSpPr>
          <p:cNvPr id="20" name="Straight Arrow Connector 19"/>
          <p:cNvCxnSpPr/>
          <p:nvPr/>
        </p:nvCxnSpPr>
        <p:spPr>
          <a:xfrm rot="5400000" flipH="1" flipV="1">
            <a:off x="5391594" y="4184291"/>
            <a:ext cx="5040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05240"/>
            <a:ext cx="72152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11760" y="5847655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572314"/>
                </a:solidFill>
              </a:rPr>
              <a:t>Position residuals </a:t>
            </a:r>
            <a:r>
              <a:rPr lang="en-GB" sz="2400" b="1" dirty="0" err="1" smtClean="0">
                <a:solidFill>
                  <a:srgbClr val="572314"/>
                </a:solidFill>
              </a:rPr>
              <a:t>x</a:t>
            </a:r>
            <a:r>
              <a:rPr lang="en-GB" sz="2400" b="1" baseline="-25000" dirty="0" err="1" smtClean="0">
                <a:solidFill>
                  <a:srgbClr val="572314"/>
                </a:solidFill>
              </a:rPr>
              <a:t>row</a:t>
            </a:r>
            <a:r>
              <a:rPr lang="en-GB" sz="2400" b="1" dirty="0" err="1" smtClean="0">
                <a:solidFill>
                  <a:srgbClr val="572314"/>
                </a:solidFill>
              </a:rPr>
              <a:t>-x</a:t>
            </a:r>
            <a:r>
              <a:rPr lang="en-GB" sz="2400" b="1" baseline="-25000" dirty="0" err="1" smtClean="0">
                <a:solidFill>
                  <a:srgbClr val="572314"/>
                </a:solidFill>
              </a:rPr>
              <a:t>track</a:t>
            </a:r>
            <a:endParaRPr lang="fr-FR" sz="2400" b="1" baseline="-25000" dirty="0">
              <a:solidFill>
                <a:srgbClr val="572314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6512" y="332656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6CD0-0FAD-496C-95F0-2F1CCD970736}" type="datetime1">
              <a:rPr lang="fr-FR" smtClean="0"/>
              <a:pPr/>
              <a:t>28/09/2010</a:t>
            </a:fld>
            <a:endParaRPr lang="fr-FR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Wenxin.Wang_Analysis meeting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dèle par défaut">
    <a:majorFont>
      <a:latin typeface="Arial"/>
      <a:ea typeface=""/>
      <a:cs typeface=""/>
    </a:majorFont>
    <a:minorFont>
      <a:latin typeface="Comic Sans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445</TotalTime>
  <Words>840</Words>
  <Application>Microsoft Office PowerPoint</Application>
  <PresentationFormat>On-screen Show (4:3)</PresentationFormat>
  <Paragraphs>205</Paragraphs>
  <Slides>21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Flow</vt:lpstr>
      <vt:lpstr>公式</vt:lpstr>
      <vt:lpstr>Micromegas analysis results</vt:lpstr>
      <vt:lpstr>Micromegas Modules for TPC</vt:lpstr>
      <vt:lpstr>Slide 3</vt:lpstr>
      <vt:lpstr>Slide 4</vt:lpstr>
      <vt:lpstr>Slide 5</vt:lpstr>
      <vt:lpstr>Slide 6</vt:lpstr>
      <vt:lpstr>PRF(Pad Response Functions) fits, z ~ 5 cm</vt:lpstr>
      <vt:lpstr>Bias (module ink)</vt:lpstr>
      <vt:lpstr>Slide 9</vt:lpstr>
      <vt:lpstr>Slide 10</vt:lpstr>
      <vt:lpstr>Slide 11</vt:lpstr>
      <vt:lpstr>Slide 12</vt:lpstr>
      <vt:lpstr>Slide 13</vt:lpstr>
      <vt:lpstr>Neff measurement with Micromegas</vt:lpstr>
      <vt:lpstr>Slide 15</vt:lpstr>
      <vt:lpstr>Slide 16</vt:lpstr>
      <vt:lpstr>Slide 17</vt:lpstr>
      <vt:lpstr>Slide 18</vt:lpstr>
      <vt:lpstr>Pad signals at 180 kHz hadrons</vt:lpstr>
      <vt:lpstr>Beam profile (run 565, 14 kHz pions)</vt:lpstr>
      <vt:lpstr>Slide 21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wenwang</dc:creator>
  <cp:lastModifiedBy>wenwang</cp:lastModifiedBy>
  <cp:revision>80</cp:revision>
  <dcterms:created xsi:type="dcterms:W3CDTF">2010-09-27T16:56:47Z</dcterms:created>
  <dcterms:modified xsi:type="dcterms:W3CDTF">2010-09-28T10:28:25Z</dcterms:modified>
</cp:coreProperties>
</file>