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handoutMasterIdLst>
    <p:handoutMasterId r:id="rId12"/>
  </p:handoutMasterIdLst>
  <p:sldIdLst>
    <p:sldId id="256" r:id="rId2"/>
    <p:sldId id="264" r:id="rId3"/>
    <p:sldId id="272" r:id="rId4"/>
    <p:sldId id="273" r:id="rId5"/>
    <p:sldId id="268" r:id="rId6"/>
    <p:sldId id="266" r:id="rId7"/>
    <p:sldId id="270" r:id="rId8"/>
    <p:sldId id="269" r:id="rId9"/>
    <p:sldId id="271" r:id="rId10"/>
  </p:sldIdLst>
  <p:sldSz cx="9144000" cy="6858000" type="screen4x3"/>
  <p:notesSz cx="69977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a:srgbClr val="6600CC"/>
    <a:srgbClr val="333399"/>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80" autoAdjust="0"/>
    <p:restoredTop sz="94660"/>
  </p:normalViewPr>
  <p:slideViewPr>
    <p:cSldViewPr>
      <p:cViewPr>
        <p:scale>
          <a:sx n="100" d="100"/>
          <a:sy n="100" d="100"/>
        </p:scale>
        <p:origin x="-1338" y="-6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2484" y="-78"/>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12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63988" y="0"/>
            <a:ext cx="3032125" cy="463550"/>
          </a:xfrm>
          <a:prstGeom prst="rect">
            <a:avLst/>
          </a:prstGeom>
        </p:spPr>
        <p:txBody>
          <a:bodyPr vert="horz" lIns="91440" tIns="45720" rIns="91440" bIns="45720" rtlCol="0"/>
          <a:lstStyle>
            <a:lvl1pPr algn="r">
              <a:defRPr sz="1200"/>
            </a:lvl1pPr>
          </a:lstStyle>
          <a:p>
            <a:fld id="{3CD8C6EE-7A5B-48B1-B687-46A39B8986A5}" type="datetimeFigureOut">
              <a:rPr lang="en-US" smtClean="0"/>
              <a:pPr/>
              <a:t>9/29/2010</a:t>
            </a:fld>
            <a:endParaRPr lang="en-US"/>
          </a:p>
        </p:txBody>
      </p:sp>
      <p:sp>
        <p:nvSpPr>
          <p:cNvPr id="4" name="Footer Placeholder 3"/>
          <p:cNvSpPr>
            <a:spLocks noGrp="1"/>
          </p:cNvSpPr>
          <p:nvPr>
            <p:ph type="ftr" sz="quarter" idx="2"/>
          </p:nvPr>
        </p:nvSpPr>
        <p:spPr>
          <a:xfrm>
            <a:off x="0" y="8818563"/>
            <a:ext cx="3032125"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63988" y="8818563"/>
            <a:ext cx="3032125" cy="463550"/>
          </a:xfrm>
          <a:prstGeom prst="rect">
            <a:avLst/>
          </a:prstGeom>
        </p:spPr>
        <p:txBody>
          <a:bodyPr vert="horz" lIns="91440" tIns="45720" rIns="91440" bIns="45720" rtlCol="0" anchor="b"/>
          <a:lstStyle>
            <a:lvl1pPr algn="r">
              <a:defRPr sz="1200"/>
            </a:lvl1pPr>
          </a:lstStyle>
          <a:p>
            <a:fld id="{9BACDFBB-8105-4422-B6BF-E7923ED80D6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337" cy="464185"/>
          </a:xfrm>
          <a:prstGeom prst="rect">
            <a:avLst/>
          </a:prstGeom>
        </p:spPr>
        <p:txBody>
          <a:bodyPr vert="horz" lIns="93031" tIns="46516" rIns="93031" bIns="46516" rtlCol="0"/>
          <a:lstStyle>
            <a:lvl1pPr algn="l">
              <a:defRPr sz="1200"/>
            </a:lvl1pPr>
          </a:lstStyle>
          <a:p>
            <a:endParaRPr lang="en-US" dirty="0"/>
          </a:p>
        </p:txBody>
      </p:sp>
      <p:sp>
        <p:nvSpPr>
          <p:cNvPr id="3" name="Date Placeholder 2"/>
          <p:cNvSpPr>
            <a:spLocks noGrp="1"/>
          </p:cNvSpPr>
          <p:nvPr>
            <p:ph type="dt" idx="1"/>
          </p:nvPr>
        </p:nvSpPr>
        <p:spPr>
          <a:xfrm>
            <a:off x="3963744" y="0"/>
            <a:ext cx="3032337" cy="464185"/>
          </a:xfrm>
          <a:prstGeom prst="rect">
            <a:avLst/>
          </a:prstGeom>
        </p:spPr>
        <p:txBody>
          <a:bodyPr vert="horz" lIns="93031" tIns="46516" rIns="93031" bIns="46516" rtlCol="0"/>
          <a:lstStyle>
            <a:lvl1pPr algn="r">
              <a:defRPr sz="1200"/>
            </a:lvl1pPr>
          </a:lstStyle>
          <a:p>
            <a:fld id="{EFC0D00A-B283-4FF7-91B6-9D2C57A63393}" type="datetimeFigureOut">
              <a:rPr lang="en-US" smtClean="0"/>
              <a:pPr/>
              <a:t>9/29/2010</a:t>
            </a:fld>
            <a:endParaRPr lang="en-US" dirty="0"/>
          </a:p>
        </p:txBody>
      </p:sp>
      <p:sp>
        <p:nvSpPr>
          <p:cNvPr id="4" name="Slide Image Placeholder 3"/>
          <p:cNvSpPr>
            <a:spLocks noGrp="1" noRot="1" noChangeAspect="1"/>
          </p:cNvSpPr>
          <p:nvPr>
            <p:ph type="sldImg" idx="2"/>
          </p:nvPr>
        </p:nvSpPr>
        <p:spPr>
          <a:xfrm>
            <a:off x="1177925" y="696913"/>
            <a:ext cx="4641850" cy="3481387"/>
          </a:xfrm>
          <a:prstGeom prst="rect">
            <a:avLst/>
          </a:prstGeom>
          <a:noFill/>
          <a:ln w="12700">
            <a:solidFill>
              <a:prstClr val="black"/>
            </a:solidFill>
          </a:ln>
        </p:spPr>
        <p:txBody>
          <a:bodyPr vert="horz" lIns="93031" tIns="46516" rIns="93031" bIns="46516" rtlCol="0" anchor="ctr"/>
          <a:lstStyle/>
          <a:p>
            <a:endParaRPr lang="en-US" dirty="0"/>
          </a:p>
        </p:txBody>
      </p:sp>
      <p:sp>
        <p:nvSpPr>
          <p:cNvPr id="5" name="Notes Placeholder 4"/>
          <p:cNvSpPr>
            <a:spLocks noGrp="1"/>
          </p:cNvSpPr>
          <p:nvPr>
            <p:ph type="body" sz="quarter" idx="3"/>
          </p:nvPr>
        </p:nvSpPr>
        <p:spPr>
          <a:xfrm>
            <a:off x="699770" y="4409758"/>
            <a:ext cx="5598160" cy="4177665"/>
          </a:xfrm>
          <a:prstGeom prst="rect">
            <a:avLst/>
          </a:prstGeom>
        </p:spPr>
        <p:txBody>
          <a:bodyPr vert="horz" lIns="93031" tIns="46516" rIns="93031" bIns="4651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32337" cy="464185"/>
          </a:xfrm>
          <a:prstGeom prst="rect">
            <a:avLst/>
          </a:prstGeom>
        </p:spPr>
        <p:txBody>
          <a:bodyPr vert="horz" lIns="93031" tIns="46516" rIns="93031" bIns="4651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63744" y="8817904"/>
            <a:ext cx="3032337" cy="464185"/>
          </a:xfrm>
          <a:prstGeom prst="rect">
            <a:avLst/>
          </a:prstGeom>
        </p:spPr>
        <p:txBody>
          <a:bodyPr vert="horz" lIns="93031" tIns="46516" rIns="93031" bIns="46516" rtlCol="0" anchor="b"/>
          <a:lstStyle>
            <a:lvl1pPr algn="r">
              <a:defRPr sz="1200"/>
            </a:lvl1pPr>
          </a:lstStyle>
          <a:p>
            <a:fld id="{1FFF2F36-6C82-49F0-A1B4-44D102E0BA90}"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FFF2F36-6C82-49F0-A1B4-44D102E0BA90}" type="slidenum">
              <a:rPr lang="en-US" smtClean="0"/>
              <a:pPr/>
              <a:t>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8" name="Text Box 18"/>
          <p:cNvSpPr txBox="1">
            <a:spLocks noChangeArrowheads="1"/>
          </p:cNvSpPr>
          <p:nvPr userDrawn="1"/>
        </p:nvSpPr>
        <p:spPr bwMode="auto">
          <a:xfrm>
            <a:off x="1295400" y="533400"/>
            <a:ext cx="2821606" cy="338554"/>
          </a:xfrm>
          <a:prstGeom prst="rect">
            <a:avLst/>
          </a:prstGeom>
          <a:noFill/>
          <a:ln w="9525">
            <a:noFill/>
            <a:miter lim="800000"/>
            <a:headEnd/>
            <a:tailEnd/>
          </a:ln>
          <a:effectLst/>
        </p:spPr>
        <p:txBody>
          <a:bodyPr wrap="none">
            <a:spAutoFit/>
          </a:bodyPr>
          <a:lstStyle/>
          <a:p>
            <a:r>
              <a:rPr lang="en-US" sz="1600" b="1" i="1" dirty="0">
                <a:solidFill>
                  <a:srgbClr val="333399"/>
                </a:solidFill>
                <a:effectLst>
                  <a:outerShdw blurRad="38100" dist="38100" dir="2700000" algn="tl">
                    <a:srgbClr val="C0C0C0"/>
                  </a:outerShdw>
                </a:effectLst>
                <a:latin typeface="Arial" charset="0"/>
              </a:rPr>
              <a:t>Global Design Effort  - CFS</a:t>
            </a:r>
          </a:p>
        </p:txBody>
      </p:sp>
      <p:sp>
        <p:nvSpPr>
          <p:cNvPr id="9" name="Line 9"/>
          <p:cNvSpPr>
            <a:spLocks noChangeShapeType="1"/>
          </p:cNvSpPr>
          <p:nvPr userDrawn="1"/>
        </p:nvSpPr>
        <p:spPr bwMode="auto">
          <a:xfrm flipV="1">
            <a:off x="1295400" y="838199"/>
            <a:ext cx="7391400" cy="45719"/>
          </a:xfrm>
          <a:prstGeom prst="line">
            <a:avLst/>
          </a:prstGeom>
          <a:noFill/>
          <a:ln w="31750">
            <a:solidFill>
              <a:srgbClr val="C00000"/>
            </a:solidFill>
            <a:round/>
            <a:headEnd/>
            <a:tailEnd/>
          </a:ln>
        </p:spPr>
        <p:txBody>
          <a:bodyPr wrap="none" anchor="ctr"/>
          <a:lstStyle/>
          <a:p>
            <a:endParaRPr lang="en-US" dirty="0">
              <a:solidFill>
                <a:srgbClr val="333399"/>
              </a:solidFill>
            </a:endParaRPr>
          </a:p>
        </p:txBody>
      </p:sp>
      <p:sp>
        <p:nvSpPr>
          <p:cNvPr id="13" name="Text Box 21"/>
          <p:cNvSpPr txBox="1">
            <a:spLocks noChangeArrowheads="1"/>
          </p:cNvSpPr>
          <p:nvPr userDrawn="1"/>
        </p:nvSpPr>
        <p:spPr bwMode="auto">
          <a:xfrm>
            <a:off x="457200" y="6400800"/>
            <a:ext cx="655949" cy="246221"/>
          </a:xfrm>
          <a:prstGeom prst="rect">
            <a:avLst/>
          </a:prstGeom>
          <a:noFill/>
          <a:ln w="9525">
            <a:noFill/>
            <a:miter lim="800000"/>
            <a:headEnd/>
            <a:tailEnd/>
          </a:ln>
          <a:effectLst/>
        </p:spPr>
        <p:txBody>
          <a:bodyPr wrap="none">
            <a:spAutoFit/>
          </a:bodyPr>
          <a:lstStyle/>
          <a:p>
            <a:r>
              <a:rPr lang="en-US" sz="1000" b="1" i="1" dirty="0" smtClean="0">
                <a:solidFill>
                  <a:srgbClr val="009999"/>
                </a:solidFill>
                <a:effectLst>
                  <a:outerShdw blurRad="38100" dist="38100" dir="2700000" algn="tl">
                    <a:srgbClr val="C0C0C0"/>
                  </a:outerShdw>
                </a:effectLst>
              </a:rPr>
              <a:t>06-09-10</a:t>
            </a:r>
            <a:endParaRPr lang="en-US" sz="1000" b="1" i="1" dirty="0">
              <a:solidFill>
                <a:srgbClr val="009999"/>
              </a:solidFill>
              <a:effectLst>
                <a:outerShdw blurRad="38100" dist="38100" dir="2700000" algn="tl">
                  <a:srgbClr val="C0C0C0"/>
                </a:outerShdw>
              </a:effectLst>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pPr/>
              <a:t>‹#›</a:t>
            </a:fld>
            <a:endParaRPr lang="en-US" dirty="0"/>
          </a:p>
        </p:txBody>
      </p:sp>
      <p:sp>
        <p:nvSpPr>
          <p:cNvPr id="10" name="TextBox 9"/>
          <p:cNvSpPr txBox="1"/>
          <p:nvPr userDrawn="1"/>
        </p:nvSpPr>
        <p:spPr>
          <a:xfrm>
            <a:off x="3048000" y="6400800"/>
            <a:ext cx="2482411" cy="276999"/>
          </a:xfrm>
          <a:prstGeom prst="rect">
            <a:avLst/>
          </a:prstGeom>
          <a:noFill/>
        </p:spPr>
        <p:txBody>
          <a:bodyPr wrap="none" rtlCol="0">
            <a:spAutoFit/>
          </a:bodyPr>
          <a:lstStyle/>
          <a:p>
            <a:r>
              <a:rPr lang="en-US" sz="1200" b="1" i="1" dirty="0" smtClean="0">
                <a:solidFill>
                  <a:srgbClr val="333399"/>
                </a:solidFill>
                <a:effectLst>
                  <a:outerShdw blurRad="38100" dist="38100" dir="2700000" algn="tl">
                    <a:srgbClr val="000000">
                      <a:alpha val="43137"/>
                    </a:srgbClr>
                  </a:outerShdw>
                </a:effectLst>
              </a:rPr>
              <a:t>ILC CFS and Global Systems </a:t>
            </a:r>
            <a:r>
              <a:rPr lang="en-US" sz="1200" b="1" i="1" baseline="0" dirty="0" smtClean="0">
                <a:solidFill>
                  <a:srgbClr val="333399"/>
                </a:solidFill>
                <a:effectLst>
                  <a:outerShdw blurRad="38100" dist="38100" dir="2700000" algn="tl">
                    <a:srgbClr val="000000">
                      <a:alpha val="43137"/>
                    </a:srgbClr>
                  </a:outerShdw>
                </a:effectLst>
              </a:rPr>
              <a:t>Meeting</a:t>
            </a:r>
            <a:endParaRPr lang="en-US" sz="1200" b="1" i="1" dirty="0">
              <a:solidFill>
                <a:srgbClr val="333399"/>
              </a:solidFill>
              <a:effectLst>
                <a:outerShdw blurRad="38100" dist="38100" dir="2700000" algn="tl">
                  <a:srgbClr val="000000">
                    <a:alpha val="43137"/>
                  </a:srgbClr>
                </a:outerShdw>
              </a:effectLs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8" name="Text Box 18"/>
          <p:cNvSpPr txBox="1">
            <a:spLocks noChangeArrowheads="1"/>
          </p:cNvSpPr>
          <p:nvPr userDrawn="1"/>
        </p:nvSpPr>
        <p:spPr bwMode="auto">
          <a:xfrm>
            <a:off x="1295400" y="533400"/>
            <a:ext cx="2821606" cy="338554"/>
          </a:xfrm>
          <a:prstGeom prst="rect">
            <a:avLst/>
          </a:prstGeom>
          <a:noFill/>
          <a:ln w="9525">
            <a:noFill/>
            <a:miter lim="800000"/>
            <a:headEnd/>
            <a:tailEnd/>
          </a:ln>
          <a:effectLst/>
        </p:spPr>
        <p:txBody>
          <a:bodyPr wrap="none">
            <a:spAutoFit/>
          </a:bodyPr>
          <a:lstStyle/>
          <a:p>
            <a:r>
              <a:rPr lang="en-US" sz="1600" b="1" i="1" dirty="0">
                <a:solidFill>
                  <a:srgbClr val="333399"/>
                </a:solidFill>
                <a:effectLst>
                  <a:outerShdw blurRad="38100" dist="38100" dir="2700000" algn="tl">
                    <a:srgbClr val="C0C0C0"/>
                  </a:outerShdw>
                </a:effectLst>
                <a:latin typeface="Arial" charset="0"/>
              </a:rPr>
              <a:t>Global Design Effort  - CFS</a:t>
            </a:r>
          </a:p>
        </p:txBody>
      </p:sp>
      <p:sp>
        <p:nvSpPr>
          <p:cNvPr id="9" name="Line 9"/>
          <p:cNvSpPr>
            <a:spLocks noChangeShapeType="1"/>
          </p:cNvSpPr>
          <p:nvPr userDrawn="1"/>
        </p:nvSpPr>
        <p:spPr bwMode="auto">
          <a:xfrm flipV="1">
            <a:off x="1295400" y="914398"/>
            <a:ext cx="7467600" cy="1"/>
          </a:xfrm>
          <a:prstGeom prst="line">
            <a:avLst/>
          </a:prstGeom>
          <a:noFill/>
          <a:ln w="31750">
            <a:solidFill>
              <a:srgbClr val="C00000"/>
            </a:solidFill>
            <a:round/>
            <a:headEnd/>
            <a:tailEnd/>
          </a:ln>
        </p:spPr>
        <p:txBody>
          <a:bodyPr wrap="none" anchor="ctr"/>
          <a:lstStyle/>
          <a:p>
            <a:endParaRPr lang="en-US" dirty="0">
              <a:solidFill>
                <a:srgbClr val="333399"/>
              </a:solidFill>
            </a:endParaRPr>
          </a:p>
        </p:txBody>
      </p:sp>
      <p:sp>
        <p:nvSpPr>
          <p:cNvPr id="13" name="Text Box 21"/>
          <p:cNvSpPr txBox="1">
            <a:spLocks noChangeArrowheads="1"/>
          </p:cNvSpPr>
          <p:nvPr userDrawn="1"/>
        </p:nvSpPr>
        <p:spPr bwMode="auto">
          <a:xfrm>
            <a:off x="457200" y="6400800"/>
            <a:ext cx="655949" cy="246221"/>
          </a:xfrm>
          <a:prstGeom prst="rect">
            <a:avLst/>
          </a:prstGeom>
          <a:noFill/>
          <a:ln w="9525">
            <a:noFill/>
            <a:miter lim="800000"/>
            <a:headEnd/>
            <a:tailEnd/>
          </a:ln>
          <a:effectLst/>
        </p:spPr>
        <p:txBody>
          <a:bodyPr wrap="none">
            <a:spAutoFit/>
          </a:bodyPr>
          <a:lstStyle/>
          <a:p>
            <a:r>
              <a:rPr lang="en-US" sz="1000" b="1" i="1" dirty="0" smtClean="0">
                <a:solidFill>
                  <a:srgbClr val="009999"/>
                </a:solidFill>
                <a:effectLst>
                  <a:outerShdw blurRad="38100" dist="38100" dir="2700000" algn="tl">
                    <a:srgbClr val="C0C0C0"/>
                  </a:outerShdw>
                </a:effectLst>
              </a:rPr>
              <a:t>06-09-10</a:t>
            </a:r>
            <a:endParaRPr lang="en-US" sz="1000" b="1" i="1" dirty="0">
              <a:solidFill>
                <a:srgbClr val="009999"/>
              </a:solidFill>
              <a:effectLst>
                <a:outerShdw blurRad="38100" dist="38100" dir="2700000" algn="tl">
                  <a:srgbClr val="C0C0C0"/>
                </a:outerShdw>
              </a:effectLst>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pPr/>
              <a:t>‹#›</a:t>
            </a:fld>
            <a:endParaRPr lang="en-US" dirty="0"/>
          </a:p>
        </p:txBody>
      </p:sp>
      <p:sp>
        <p:nvSpPr>
          <p:cNvPr id="10" name="TextBox 9"/>
          <p:cNvSpPr txBox="1"/>
          <p:nvPr userDrawn="1"/>
        </p:nvSpPr>
        <p:spPr>
          <a:xfrm>
            <a:off x="3048000" y="6400800"/>
            <a:ext cx="2482411" cy="276999"/>
          </a:xfrm>
          <a:prstGeom prst="rect">
            <a:avLst/>
          </a:prstGeom>
          <a:noFill/>
        </p:spPr>
        <p:txBody>
          <a:bodyPr wrap="none" rtlCol="0">
            <a:spAutoFit/>
          </a:bodyPr>
          <a:lstStyle/>
          <a:p>
            <a:r>
              <a:rPr lang="en-US" sz="1200" b="1" i="1" dirty="0" smtClean="0">
                <a:solidFill>
                  <a:srgbClr val="333399"/>
                </a:solidFill>
                <a:effectLst>
                  <a:outerShdw blurRad="38100" dist="38100" dir="2700000" algn="tl">
                    <a:srgbClr val="000000">
                      <a:alpha val="43137"/>
                    </a:srgbClr>
                  </a:outerShdw>
                </a:effectLst>
              </a:rPr>
              <a:t>ILC CFS and Global Systems </a:t>
            </a:r>
            <a:r>
              <a:rPr lang="en-US" sz="1200" b="1" i="1" baseline="0" dirty="0" smtClean="0">
                <a:solidFill>
                  <a:srgbClr val="333399"/>
                </a:solidFill>
                <a:effectLst>
                  <a:outerShdw blurRad="38100" dist="38100" dir="2700000" algn="tl">
                    <a:srgbClr val="000000">
                      <a:alpha val="43137"/>
                    </a:srgbClr>
                  </a:outerShdw>
                </a:effectLst>
              </a:rPr>
              <a:t>Meeting</a:t>
            </a:r>
            <a:endParaRPr lang="en-US" sz="1200" b="1" i="1" dirty="0">
              <a:solidFill>
                <a:srgbClr val="333399"/>
              </a:solidFill>
              <a:effectLst>
                <a:outerShdw blurRad="38100" dist="38100" dir="2700000" algn="tl">
                  <a:srgbClr val="000000">
                    <a:alpha val="43137"/>
                  </a:srgbClr>
                </a:outerShdw>
              </a:effectLst>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8" name="Text Box 18"/>
          <p:cNvSpPr txBox="1">
            <a:spLocks noChangeArrowheads="1"/>
          </p:cNvSpPr>
          <p:nvPr userDrawn="1"/>
        </p:nvSpPr>
        <p:spPr bwMode="auto">
          <a:xfrm>
            <a:off x="1295400" y="533400"/>
            <a:ext cx="2821606" cy="338554"/>
          </a:xfrm>
          <a:prstGeom prst="rect">
            <a:avLst/>
          </a:prstGeom>
          <a:noFill/>
          <a:ln w="9525">
            <a:noFill/>
            <a:miter lim="800000"/>
            <a:headEnd/>
            <a:tailEnd/>
          </a:ln>
          <a:effectLst/>
        </p:spPr>
        <p:txBody>
          <a:bodyPr wrap="none">
            <a:spAutoFit/>
          </a:bodyPr>
          <a:lstStyle/>
          <a:p>
            <a:r>
              <a:rPr lang="en-US" sz="1600" b="1" i="1" dirty="0">
                <a:solidFill>
                  <a:srgbClr val="333399"/>
                </a:solidFill>
                <a:effectLst>
                  <a:outerShdw blurRad="38100" dist="38100" dir="2700000" algn="tl">
                    <a:srgbClr val="C0C0C0"/>
                  </a:outerShdw>
                </a:effectLst>
                <a:latin typeface="Arial" charset="0"/>
              </a:rPr>
              <a:t>Global Design Effort  - CFS</a:t>
            </a:r>
          </a:p>
        </p:txBody>
      </p:sp>
      <p:sp>
        <p:nvSpPr>
          <p:cNvPr id="9" name="Line 9"/>
          <p:cNvSpPr>
            <a:spLocks noChangeShapeType="1"/>
          </p:cNvSpPr>
          <p:nvPr userDrawn="1"/>
        </p:nvSpPr>
        <p:spPr bwMode="auto">
          <a:xfrm flipV="1">
            <a:off x="1295400" y="838199"/>
            <a:ext cx="7391400" cy="45719"/>
          </a:xfrm>
          <a:prstGeom prst="line">
            <a:avLst/>
          </a:prstGeom>
          <a:noFill/>
          <a:ln w="31750">
            <a:solidFill>
              <a:srgbClr val="C00000"/>
            </a:solidFill>
            <a:round/>
            <a:headEnd/>
            <a:tailEnd/>
          </a:ln>
        </p:spPr>
        <p:txBody>
          <a:bodyPr wrap="none" anchor="ctr"/>
          <a:lstStyle/>
          <a:p>
            <a:endParaRPr lang="en-US" dirty="0">
              <a:solidFill>
                <a:srgbClr val="333399"/>
              </a:solidFill>
            </a:endParaRPr>
          </a:p>
        </p:txBody>
      </p:sp>
      <p:sp>
        <p:nvSpPr>
          <p:cNvPr id="13" name="Text Box 21"/>
          <p:cNvSpPr txBox="1">
            <a:spLocks noChangeArrowheads="1"/>
          </p:cNvSpPr>
          <p:nvPr userDrawn="1"/>
        </p:nvSpPr>
        <p:spPr bwMode="auto">
          <a:xfrm>
            <a:off x="457200" y="6400800"/>
            <a:ext cx="655949" cy="246221"/>
          </a:xfrm>
          <a:prstGeom prst="rect">
            <a:avLst/>
          </a:prstGeom>
          <a:noFill/>
          <a:ln w="9525">
            <a:noFill/>
            <a:miter lim="800000"/>
            <a:headEnd/>
            <a:tailEnd/>
          </a:ln>
          <a:effectLst/>
        </p:spPr>
        <p:txBody>
          <a:bodyPr wrap="none">
            <a:spAutoFit/>
          </a:bodyPr>
          <a:lstStyle/>
          <a:p>
            <a:r>
              <a:rPr lang="en-US" sz="1000" b="1" i="1" dirty="0" smtClean="0">
                <a:solidFill>
                  <a:srgbClr val="009999"/>
                </a:solidFill>
                <a:effectLst>
                  <a:outerShdw blurRad="38100" dist="38100" dir="2700000" algn="tl">
                    <a:srgbClr val="C0C0C0"/>
                  </a:outerShdw>
                </a:effectLst>
              </a:rPr>
              <a:t>06-09-10</a:t>
            </a:r>
            <a:endParaRPr lang="en-US" sz="1000" b="1" i="1" dirty="0">
              <a:solidFill>
                <a:srgbClr val="009999"/>
              </a:solidFill>
              <a:effectLst>
                <a:outerShdw blurRad="38100" dist="38100" dir="2700000" algn="tl">
                  <a:srgbClr val="C0C0C0"/>
                </a:outerShdw>
              </a:effectLst>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pPr/>
              <a:t>‹#›</a:t>
            </a:fld>
            <a:endParaRPr lang="en-US" dirty="0"/>
          </a:p>
        </p:txBody>
      </p:sp>
      <p:sp>
        <p:nvSpPr>
          <p:cNvPr id="10" name="TextBox 9"/>
          <p:cNvSpPr txBox="1"/>
          <p:nvPr userDrawn="1"/>
        </p:nvSpPr>
        <p:spPr>
          <a:xfrm>
            <a:off x="3048000" y="6400800"/>
            <a:ext cx="2482411" cy="276999"/>
          </a:xfrm>
          <a:prstGeom prst="rect">
            <a:avLst/>
          </a:prstGeom>
          <a:noFill/>
        </p:spPr>
        <p:txBody>
          <a:bodyPr wrap="none" rtlCol="0">
            <a:spAutoFit/>
          </a:bodyPr>
          <a:lstStyle/>
          <a:p>
            <a:r>
              <a:rPr lang="en-US" sz="1200" b="1" i="1" dirty="0" smtClean="0">
                <a:solidFill>
                  <a:srgbClr val="333399"/>
                </a:solidFill>
                <a:effectLst>
                  <a:outerShdw blurRad="38100" dist="38100" dir="2700000" algn="tl">
                    <a:srgbClr val="000000">
                      <a:alpha val="43137"/>
                    </a:srgbClr>
                  </a:outerShdw>
                </a:effectLst>
              </a:rPr>
              <a:t>ILC CFS and Global Systems </a:t>
            </a:r>
            <a:r>
              <a:rPr lang="en-US" sz="1200" b="1" i="1" baseline="0" dirty="0" smtClean="0">
                <a:solidFill>
                  <a:srgbClr val="333399"/>
                </a:solidFill>
                <a:effectLst>
                  <a:outerShdw blurRad="38100" dist="38100" dir="2700000" algn="tl">
                    <a:srgbClr val="000000">
                      <a:alpha val="43137"/>
                    </a:srgbClr>
                  </a:outerShdw>
                </a:effectLst>
              </a:rPr>
              <a:t>Meeting</a:t>
            </a:r>
            <a:endParaRPr lang="en-US" sz="1200" b="1" i="1" dirty="0">
              <a:solidFill>
                <a:srgbClr val="333399"/>
              </a:solidFill>
              <a:effectLst>
                <a:outerShdw blurRad="38100" dist="38100" dir="2700000" algn="tl">
                  <a:srgbClr val="000000">
                    <a:alpha val="43137"/>
                  </a:srgbClr>
                </a:outerShdw>
              </a:effectLst>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8" name="Text Box 18"/>
          <p:cNvSpPr txBox="1">
            <a:spLocks noChangeArrowheads="1"/>
          </p:cNvSpPr>
          <p:nvPr userDrawn="1"/>
        </p:nvSpPr>
        <p:spPr bwMode="auto">
          <a:xfrm>
            <a:off x="1295400" y="533400"/>
            <a:ext cx="2821606" cy="338554"/>
          </a:xfrm>
          <a:prstGeom prst="rect">
            <a:avLst/>
          </a:prstGeom>
          <a:noFill/>
          <a:ln w="9525">
            <a:noFill/>
            <a:miter lim="800000"/>
            <a:headEnd/>
            <a:tailEnd/>
          </a:ln>
          <a:effectLst/>
        </p:spPr>
        <p:txBody>
          <a:bodyPr wrap="none">
            <a:spAutoFit/>
          </a:bodyPr>
          <a:lstStyle/>
          <a:p>
            <a:r>
              <a:rPr lang="en-US" sz="1600" b="1" i="1" dirty="0">
                <a:solidFill>
                  <a:srgbClr val="333399"/>
                </a:solidFill>
                <a:effectLst>
                  <a:outerShdw blurRad="38100" dist="38100" dir="2700000" algn="tl">
                    <a:srgbClr val="C0C0C0"/>
                  </a:outerShdw>
                </a:effectLst>
                <a:latin typeface="Arial" charset="0"/>
              </a:rPr>
              <a:t>Global Design Effort  - CFS</a:t>
            </a:r>
          </a:p>
        </p:txBody>
      </p:sp>
      <p:sp>
        <p:nvSpPr>
          <p:cNvPr id="9" name="Line 9"/>
          <p:cNvSpPr>
            <a:spLocks noChangeShapeType="1"/>
          </p:cNvSpPr>
          <p:nvPr userDrawn="1"/>
        </p:nvSpPr>
        <p:spPr bwMode="auto">
          <a:xfrm>
            <a:off x="1219200" y="914400"/>
            <a:ext cx="7467600" cy="0"/>
          </a:xfrm>
          <a:prstGeom prst="line">
            <a:avLst/>
          </a:prstGeom>
          <a:noFill/>
          <a:ln w="31750">
            <a:solidFill>
              <a:srgbClr val="C00000"/>
            </a:solidFill>
            <a:round/>
            <a:headEnd/>
            <a:tailEnd/>
          </a:ln>
        </p:spPr>
        <p:txBody>
          <a:bodyPr wrap="none" anchor="ctr"/>
          <a:lstStyle/>
          <a:p>
            <a:endParaRPr lang="en-US" dirty="0">
              <a:solidFill>
                <a:srgbClr val="333399"/>
              </a:solidFill>
            </a:endParaRPr>
          </a:p>
        </p:txBody>
      </p:sp>
      <p:sp>
        <p:nvSpPr>
          <p:cNvPr id="13" name="Text Box 21"/>
          <p:cNvSpPr txBox="1">
            <a:spLocks noChangeArrowheads="1"/>
          </p:cNvSpPr>
          <p:nvPr userDrawn="1"/>
        </p:nvSpPr>
        <p:spPr bwMode="auto">
          <a:xfrm>
            <a:off x="457200" y="6400800"/>
            <a:ext cx="655949" cy="246221"/>
          </a:xfrm>
          <a:prstGeom prst="rect">
            <a:avLst/>
          </a:prstGeom>
          <a:noFill/>
          <a:ln w="9525">
            <a:noFill/>
            <a:miter lim="800000"/>
            <a:headEnd/>
            <a:tailEnd/>
          </a:ln>
          <a:effectLst/>
        </p:spPr>
        <p:txBody>
          <a:bodyPr wrap="none">
            <a:spAutoFit/>
          </a:bodyPr>
          <a:lstStyle/>
          <a:p>
            <a:r>
              <a:rPr lang="en-US" sz="1000" b="1" i="1" dirty="0" smtClean="0">
                <a:solidFill>
                  <a:srgbClr val="009999"/>
                </a:solidFill>
                <a:effectLst>
                  <a:outerShdw blurRad="38100" dist="38100" dir="2700000" algn="tl">
                    <a:srgbClr val="C0C0C0"/>
                  </a:outerShdw>
                </a:effectLst>
              </a:rPr>
              <a:t>06-29-10</a:t>
            </a:r>
            <a:endParaRPr lang="en-US" sz="1000" b="1" i="1" dirty="0">
              <a:solidFill>
                <a:srgbClr val="009999"/>
              </a:solidFill>
              <a:effectLst>
                <a:outerShdw blurRad="38100" dist="38100" dir="2700000" algn="tl">
                  <a:srgbClr val="C0C0C0"/>
                </a:outerShdw>
              </a:effectLst>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pPr/>
              <a:t>‹#›</a:t>
            </a:fld>
            <a:endParaRPr lang="en-US" dirty="0"/>
          </a:p>
        </p:txBody>
      </p:sp>
      <p:sp>
        <p:nvSpPr>
          <p:cNvPr id="10" name="TextBox 9"/>
          <p:cNvSpPr txBox="1"/>
          <p:nvPr userDrawn="1"/>
        </p:nvSpPr>
        <p:spPr>
          <a:xfrm>
            <a:off x="3048000" y="6400800"/>
            <a:ext cx="2482411" cy="276999"/>
          </a:xfrm>
          <a:prstGeom prst="rect">
            <a:avLst/>
          </a:prstGeom>
          <a:noFill/>
        </p:spPr>
        <p:txBody>
          <a:bodyPr wrap="none" rtlCol="0">
            <a:spAutoFit/>
          </a:bodyPr>
          <a:lstStyle/>
          <a:p>
            <a:r>
              <a:rPr lang="en-US" sz="1200" b="1" i="1" dirty="0" smtClean="0">
                <a:solidFill>
                  <a:srgbClr val="333399"/>
                </a:solidFill>
                <a:effectLst>
                  <a:outerShdw blurRad="38100" dist="38100" dir="2700000" algn="tl">
                    <a:srgbClr val="000000">
                      <a:alpha val="43137"/>
                    </a:srgbClr>
                  </a:outerShdw>
                </a:effectLst>
              </a:rPr>
              <a:t>ILC CFS and Global Systems </a:t>
            </a:r>
            <a:r>
              <a:rPr lang="en-US" sz="1200" b="1" i="1" baseline="0" dirty="0" smtClean="0">
                <a:solidFill>
                  <a:srgbClr val="333399"/>
                </a:solidFill>
                <a:effectLst>
                  <a:outerShdw blurRad="38100" dist="38100" dir="2700000" algn="tl">
                    <a:srgbClr val="000000">
                      <a:alpha val="43137"/>
                    </a:srgbClr>
                  </a:outerShdw>
                </a:effectLst>
              </a:rPr>
              <a:t>Meeting</a:t>
            </a:r>
            <a:endParaRPr lang="en-US" sz="1200" b="1" i="1" dirty="0">
              <a:solidFill>
                <a:srgbClr val="333399"/>
              </a:solidFill>
              <a:effectLst>
                <a:outerShdw blurRad="38100" dist="38100" dir="2700000" algn="tl">
                  <a:srgbClr val="000000">
                    <a:alpha val="43137"/>
                  </a:srgbClr>
                </a:outerShdw>
              </a:effectLs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DC257D-78E3-4145-B6DC-EFDF247FB3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609600" y="1371600"/>
            <a:ext cx="7939087" cy="3970318"/>
          </a:xfrm>
          <a:prstGeom prst="rect">
            <a:avLst/>
          </a:prstGeom>
          <a:noFill/>
          <a:ln w="9525">
            <a:noFill/>
            <a:miter lim="800000"/>
            <a:headEnd/>
            <a:tailEnd/>
          </a:ln>
          <a:effectLst/>
        </p:spPr>
        <p:txBody>
          <a:bodyPr>
            <a:spAutoFit/>
          </a:bodyPr>
          <a:lstStyle/>
          <a:p>
            <a:pPr algn="ctr"/>
            <a:r>
              <a:rPr lang="en-US" sz="3600" b="1" i="1" dirty="0" smtClean="0">
                <a:solidFill>
                  <a:srgbClr val="6600CC"/>
                </a:solidFill>
                <a:effectLst>
                  <a:outerShdw blurRad="38100" dist="38100" dir="2700000" algn="tl">
                    <a:srgbClr val="C0C0C0"/>
                  </a:outerShdw>
                </a:effectLst>
                <a:latin typeface="Helvetica" pitchFamily="34" charset="0"/>
              </a:rPr>
              <a:t>ILC CFS AND GLOBAL</a:t>
            </a:r>
          </a:p>
          <a:p>
            <a:pPr algn="ctr"/>
            <a:r>
              <a:rPr lang="en-US" sz="3600" b="1" i="1" dirty="0" smtClean="0">
                <a:solidFill>
                  <a:srgbClr val="6600CC"/>
                </a:solidFill>
                <a:effectLst>
                  <a:outerShdw blurRad="38100" dist="38100" dir="2700000" algn="tl">
                    <a:srgbClr val="C0C0C0"/>
                  </a:outerShdw>
                </a:effectLst>
                <a:latin typeface="Helvetica" pitchFamily="34" charset="0"/>
              </a:rPr>
              <a:t>SYSTEMS MEETING</a:t>
            </a:r>
            <a:endParaRPr lang="en-US" sz="3600" b="1" i="1" dirty="0">
              <a:solidFill>
                <a:srgbClr val="6600CC"/>
              </a:solidFill>
              <a:effectLst>
                <a:outerShdw blurRad="38100" dist="38100" dir="2700000" algn="tl">
                  <a:srgbClr val="C0C0C0"/>
                </a:outerShdw>
              </a:effectLst>
              <a:latin typeface="Helvetica" pitchFamily="34" charset="0"/>
            </a:endParaRPr>
          </a:p>
          <a:p>
            <a:pPr algn="ctr"/>
            <a:endParaRPr lang="en-US" b="1" i="1" u="sng" dirty="0">
              <a:solidFill>
                <a:srgbClr val="6600CC"/>
              </a:solidFill>
              <a:effectLst>
                <a:outerShdw blurRad="38100" dist="38100" dir="2700000" algn="tl">
                  <a:srgbClr val="C0C0C0"/>
                </a:outerShdw>
              </a:effectLst>
              <a:latin typeface="Helvetica" pitchFamily="34" charset="0"/>
            </a:endParaRPr>
          </a:p>
          <a:p>
            <a:pPr algn="ctr"/>
            <a:r>
              <a:rPr lang="en-US" sz="3200" b="1" i="1" dirty="0">
                <a:solidFill>
                  <a:srgbClr val="009999"/>
                </a:solidFill>
                <a:effectLst>
                  <a:outerShdw blurRad="38100" dist="38100" dir="2700000" algn="tl">
                    <a:srgbClr val="C0C0C0"/>
                  </a:outerShdw>
                </a:effectLst>
                <a:latin typeface="Helvetica" pitchFamily="34" charset="0"/>
              </a:rPr>
              <a:t>CONVENTIONAL FACILITIES</a:t>
            </a:r>
          </a:p>
          <a:p>
            <a:pPr algn="ctr"/>
            <a:r>
              <a:rPr lang="en-US" sz="3200" b="1" i="1" dirty="0">
                <a:solidFill>
                  <a:srgbClr val="009999"/>
                </a:solidFill>
                <a:effectLst>
                  <a:outerShdw blurRad="38100" dist="38100" dir="2700000" algn="tl">
                    <a:srgbClr val="C0C0C0"/>
                  </a:outerShdw>
                </a:effectLst>
                <a:latin typeface="Helvetica" pitchFamily="34" charset="0"/>
              </a:rPr>
              <a:t>AND SITING GROUP</a:t>
            </a:r>
          </a:p>
          <a:p>
            <a:pPr algn="ctr"/>
            <a:endParaRPr lang="en-US" sz="3200" b="1" i="1" u="sng" dirty="0">
              <a:solidFill>
                <a:schemeClr val="hlink"/>
              </a:solidFill>
              <a:effectLst>
                <a:outerShdw blurRad="38100" dist="38100" dir="2700000" algn="tl">
                  <a:srgbClr val="C0C0C0"/>
                </a:outerShdw>
              </a:effectLst>
              <a:latin typeface="Helvetica" pitchFamily="34" charset="0"/>
            </a:endParaRPr>
          </a:p>
          <a:p>
            <a:pPr algn="ctr"/>
            <a:r>
              <a:rPr lang="en-US" sz="2800" b="1" i="1" dirty="0" smtClean="0">
                <a:effectLst>
                  <a:outerShdw blurRad="38100" dist="38100" dir="2700000" algn="tl">
                    <a:srgbClr val="C0C0C0"/>
                  </a:outerShdw>
                </a:effectLst>
                <a:latin typeface="Helvetica" pitchFamily="34" charset="0"/>
              </a:rPr>
              <a:t>Current Status of Area System Criteria</a:t>
            </a:r>
            <a:endParaRPr lang="en-US" sz="2800" b="1" i="1" dirty="0">
              <a:effectLst>
                <a:outerShdw blurRad="38100" dist="38100" dir="2700000" algn="tl">
                  <a:srgbClr val="C0C0C0"/>
                </a:outerShdw>
              </a:effectLst>
              <a:latin typeface="Helvetica" pitchFamily="34" charset="0"/>
            </a:endParaRPr>
          </a:p>
          <a:p>
            <a:pPr algn="ctr"/>
            <a:endParaRPr lang="en-US" b="1" i="1" u="sng" dirty="0">
              <a:solidFill>
                <a:srgbClr val="FF3300"/>
              </a:solidFill>
              <a:effectLst>
                <a:outerShdw blurRad="38100" dist="38100" dir="2700000" algn="tl">
                  <a:srgbClr val="C0C0C0"/>
                </a:outerShdw>
              </a:effectLst>
              <a:latin typeface="Helvetica" pitchFamily="34" charset="0"/>
            </a:endParaRPr>
          </a:p>
          <a:p>
            <a:pPr algn="ctr"/>
            <a:r>
              <a:rPr lang="en-US" sz="2000" b="1" i="1" dirty="0">
                <a:solidFill>
                  <a:srgbClr val="FF0000"/>
                </a:solidFill>
                <a:effectLst>
                  <a:outerShdw blurRad="38100" dist="38100" dir="2700000" algn="tl">
                    <a:srgbClr val="C0C0C0"/>
                  </a:outerShdw>
                </a:effectLst>
                <a:latin typeface="Helvetica" pitchFamily="34" charset="0"/>
              </a:rPr>
              <a:t>V. </a:t>
            </a:r>
            <a:r>
              <a:rPr lang="en-US" sz="2000" b="1" i="1" dirty="0" smtClean="0">
                <a:solidFill>
                  <a:srgbClr val="FF0000"/>
                </a:solidFill>
                <a:effectLst>
                  <a:outerShdw blurRad="38100" dist="38100" dir="2700000" algn="tl">
                    <a:srgbClr val="C0C0C0"/>
                  </a:outerShdw>
                </a:effectLst>
                <a:latin typeface="Helvetica" pitchFamily="34" charset="0"/>
              </a:rPr>
              <a:t>Kuchler</a:t>
            </a:r>
            <a:endParaRPr lang="en-US" sz="2000" b="1" i="1" dirty="0">
              <a:solidFill>
                <a:srgbClr val="FF0000"/>
              </a:solidFill>
              <a:effectLst>
                <a:outerShdw blurRad="38100" dist="38100" dir="2700000" algn="tl">
                  <a:srgbClr val="C0C0C0"/>
                </a:outerShdw>
              </a:effectLst>
              <a:latin typeface="Helvetica" pitchFamily="34" charset="0"/>
            </a:endParaRPr>
          </a:p>
        </p:txBody>
      </p:sp>
      <p:sp>
        <p:nvSpPr>
          <p:cNvPr id="3" name="Rounded Rectangle 2"/>
          <p:cNvSpPr/>
          <p:nvPr/>
        </p:nvSpPr>
        <p:spPr>
          <a:xfrm>
            <a:off x="381000" y="6400800"/>
            <a:ext cx="8382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fld id="{D3DC257D-78E3-4145-B6DC-EFDF247FB379}" type="slidenum">
              <a:rPr lang="en-US" smtClean="0"/>
              <a:pPr/>
              <a:t>1</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381000" y="6400800"/>
            <a:ext cx="8382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fld id="{D3DC257D-78E3-4145-B6DC-EFDF247FB379}" type="slidenum">
              <a:rPr lang="en-US" smtClean="0"/>
              <a:pPr/>
              <a:t>2</a:t>
            </a:fld>
            <a:endParaRPr lang="en-US" dirty="0"/>
          </a:p>
        </p:txBody>
      </p:sp>
      <p:pic>
        <p:nvPicPr>
          <p:cNvPr id="5" name="Picture 4" descr="GS2.gif"/>
          <p:cNvPicPr>
            <a:picLocks noChangeAspect="1"/>
          </p:cNvPicPr>
          <p:nvPr/>
        </p:nvPicPr>
        <p:blipFill>
          <a:blip r:embed="rId2" cstate="print"/>
          <a:stretch>
            <a:fillRect/>
          </a:stretch>
        </p:blipFill>
        <p:spPr>
          <a:xfrm>
            <a:off x="304800" y="1371600"/>
            <a:ext cx="8613405" cy="454732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381000" y="6400800"/>
            <a:ext cx="8382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fld id="{D3DC257D-78E3-4145-B6DC-EFDF247FB379}" type="slidenum">
              <a:rPr lang="en-US" smtClean="0"/>
              <a:pPr/>
              <a:t>3</a:t>
            </a:fld>
            <a:endParaRPr lang="en-US" dirty="0"/>
          </a:p>
        </p:txBody>
      </p:sp>
      <p:pic>
        <p:nvPicPr>
          <p:cNvPr id="5" name="Picture 4" descr="GS1.gif"/>
          <p:cNvPicPr>
            <a:picLocks noChangeAspect="1"/>
          </p:cNvPicPr>
          <p:nvPr/>
        </p:nvPicPr>
        <p:blipFill>
          <a:blip r:embed="rId2" cstate="print"/>
          <a:stretch>
            <a:fillRect/>
          </a:stretch>
        </p:blipFill>
        <p:spPr>
          <a:xfrm>
            <a:off x="1524000" y="1066800"/>
            <a:ext cx="6143398" cy="5061199"/>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81000" y="1143000"/>
            <a:ext cx="8458200" cy="4462760"/>
          </a:xfrm>
          <a:prstGeom prst="rect">
            <a:avLst/>
          </a:prstGeom>
          <a:noFill/>
          <a:ln w="9525">
            <a:noFill/>
            <a:miter lim="800000"/>
            <a:headEnd/>
            <a:tailEnd/>
          </a:ln>
          <a:effectLst/>
        </p:spPr>
        <p:txBody>
          <a:bodyPr wrap="square">
            <a:spAutoFit/>
          </a:bodyPr>
          <a:lstStyle/>
          <a:p>
            <a:pPr>
              <a:defRPr/>
            </a:pPr>
            <a:r>
              <a:rPr lang="en-US" sz="2400" b="1" i="1" u="sng" dirty="0" smtClean="0">
                <a:solidFill>
                  <a:srgbClr val="6600CC"/>
                </a:solidFill>
                <a:effectLst>
                  <a:outerShdw blurRad="38100" dist="38100" dir="2700000" algn="tl">
                    <a:srgbClr val="C0C0C0"/>
                  </a:outerShdw>
                </a:effectLst>
                <a:latin typeface="Helvetica" pitchFamily="34" charset="0"/>
              </a:rPr>
              <a:t>General Questions &amp; Assumptions</a:t>
            </a:r>
            <a:endParaRPr lang="en-US" sz="2400" b="1" i="1" u="sng" dirty="0">
              <a:solidFill>
                <a:srgbClr val="6600CC"/>
              </a:solidFill>
              <a:effectLst>
                <a:outerShdw blurRad="38100" dist="38100" dir="2700000" algn="tl">
                  <a:srgbClr val="C0C0C0"/>
                </a:outerShdw>
              </a:effectLst>
              <a:latin typeface="Helvetica" pitchFamily="34" charset="0"/>
            </a:endParaRPr>
          </a:p>
          <a:p>
            <a:pPr>
              <a:defRPr/>
            </a:pPr>
            <a:endParaRPr lang="en-US" sz="800" b="1" i="1" u="sng" dirty="0" smtClean="0">
              <a:solidFill>
                <a:srgbClr val="6600CC"/>
              </a:solidFill>
              <a:effectLst>
                <a:outerShdw blurRad="38100" dist="38100" dir="2700000" algn="tl">
                  <a:srgbClr val="C0C0C0"/>
                </a:outerShdw>
              </a:effectLst>
              <a:latin typeface="Helvetica" pitchFamily="34" charset="0"/>
            </a:endParaRPr>
          </a:p>
          <a:p>
            <a:pPr marL="342900" indent="-342900"/>
            <a:r>
              <a:rPr lang="en-US" sz="2000" b="1" i="1" dirty="0" smtClean="0">
                <a:solidFill>
                  <a:srgbClr val="009999"/>
                </a:solidFill>
                <a:latin typeface="Helvetica" pitchFamily="34" charset="0"/>
                <a:cs typeface="Helvetica" pitchFamily="34" charset="0"/>
              </a:rPr>
              <a:t>What are the heat loads, electrical power, locations, load distributions to be used  for each area system? </a:t>
            </a:r>
            <a:r>
              <a:rPr lang="en-US" b="1" i="1" dirty="0" smtClean="0">
                <a:latin typeface="Helvetica" pitchFamily="34" charset="0"/>
                <a:cs typeface="Helvetica" pitchFamily="34" charset="0"/>
              </a:rPr>
              <a:t>Current load table is 90% complete. Waiting on updated DRFS number. e-source remains a placeholder. KCS ML number will be affected by additional RF due to overhead.</a:t>
            </a:r>
          </a:p>
          <a:p>
            <a:pPr marL="342900" indent="-342900"/>
            <a:r>
              <a:rPr lang="en-US" sz="2000" b="1" i="1" dirty="0" smtClean="0">
                <a:solidFill>
                  <a:srgbClr val="009999"/>
                </a:solidFill>
                <a:latin typeface="Helvetica" pitchFamily="34" charset="0"/>
                <a:cs typeface="Helvetica" pitchFamily="34" charset="0"/>
              </a:rPr>
              <a:t>What are the SB2009 features we need to use?</a:t>
            </a:r>
          </a:p>
          <a:p>
            <a:pPr marL="800100" lvl="1" indent="-342900">
              <a:buFont typeface="Arial" pitchFamily="34" charset="0"/>
              <a:buChar char="•"/>
            </a:pPr>
            <a:r>
              <a:rPr lang="en-US" sz="2000" b="1" i="1" dirty="0" smtClean="0">
                <a:solidFill>
                  <a:srgbClr val="009999"/>
                </a:solidFill>
                <a:latin typeface="Helvetica" pitchFamily="34" charset="0"/>
                <a:cs typeface="Helvetica" pitchFamily="34" charset="0"/>
              </a:rPr>
              <a:t>DR circumference 3.2Km or 6.4 Km </a:t>
            </a:r>
            <a:r>
              <a:rPr lang="en-US" b="1" i="1" dirty="0" smtClean="0">
                <a:latin typeface="Helvetica" pitchFamily="34" charset="0"/>
                <a:cs typeface="Helvetica" pitchFamily="34" charset="0"/>
              </a:rPr>
              <a:t>(use 3.2 Km)</a:t>
            </a:r>
          </a:p>
          <a:p>
            <a:pPr marL="800100" lvl="1" indent="-342900">
              <a:buFont typeface="Arial" pitchFamily="34" charset="0"/>
              <a:buChar char="•"/>
            </a:pPr>
            <a:r>
              <a:rPr lang="en-US" sz="2000" b="1" i="1" dirty="0" smtClean="0">
                <a:solidFill>
                  <a:srgbClr val="009999"/>
                </a:solidFill>
                <a:latin typeface="Helvetica" pitchFamily="34" charset="0"/>
                <a:cs typeface="Helvetica" pitchFamily="34" charset="0"/>
              </a:rPr>
              <a:t>DR low power or full power </a:t>
            </a:r>
            <a:r>
              <a:rPr lang="en-US" b="1" i="1" dirty="0" smtClean="0">
                <a:latin typeface="Helvetica" pitchFamily="34" charset="0"/>
                <a:cs typeface="Helvetica" pitchFamily="34" charset="0"/>
              </a:rPr>
              <a:t>We have numbers for full power</a:t>
            </a:r>
          </a:p>
          <a:p>
            <a:pPr marL="800100" lvl="1" indent="-342900">
              <a:buFont typeface="Arial" pitchFamily="34" charset="0"/>
              <a:buChar char="•"/>
            </a:pPr>
            <a:r>
              <a:rPr lang="en-US" sz="2000" b="1" i="1" dirty="0" smtClean="0">
                <a:solidFill>
                  <a:srgbClr val="009999"/>
                </a:solidFill>
                <a:latin typeface="Helvetica" pitchFamily="34" charset="0"/>
                <a:cs typeface="Helvetica" pitchFamily="34" charset="0"/>
              </a:rPr>
              <a:t>Service tunnel only in central region and none in other area </a:t>
            </a:r>
            <a:r>
              <a:rPr lang="en-US" b="1" i="1" dirty="0" smtClean="0">
                <a:latin typeface="Helvetica" pitchFamily="34" charset="0"/>
                <a:cs typeface="Helvetica" pitchFamily="34" charset="0"/>
              </a:rPr>
              <a:t>(Yes. There will also be small service cavern/tunnel in RTML)</a:t>
            </a:r>
          </a:p>
          <a:p>
            <a:pPr marL="800100" lvl="1" indent="-342900">
              <a:buFont typeface="Arial" pitchFamily="34" charset="0"/>
              <a:buChar char="•"/>
            </a:pPr>
            <a:r>
              <a:rPr lang="en-US" sz="2000" b="1" i="1" dirty="0" smtClean="0">
                <a:solidFill>
                  <a:srgbClr val="009999"/>
                </a:solidFill>
                <a:latin typeface="Helvetica" pitchFamily="34" charset="0"/>
                <a:cs typeface="Helvetica" pitchFamily="34" charset="0"/>
              </a:rPr>
              <a:t>Undulator in end of ML? </a:t>
            </a:r>
            <a:r>
              <a:rPr lang="en-US" b="1" i="1" dirty="0" smtClean="0">
                <a:latin typeface="Helvetica" pitchFamily="34" charset="0"/>
                <a:cs typeface="Helvetica" pitchFamily="34" charset="0"/>
              </a:rPr>
              <a:t>(Yes)</a:t>
            </a:r>
          </a:p>
          <a:p>
            <a:pPr marL="800100" lvl="1" indent="-342900">
              <a:buFont typeface="Arial" pitchFamily="34" charset="0"/>
              <a:buChar char="•"/>
            </a:pPr>
            <a:r>
              <a:rPr lang="en-US" sz="2000" b="1" i="1" dirty="0" smtClean="0">
                <a:solidFill>
                  <a:srgbClr val="009999"/>
                </a:solidFill>
                <a:latin typeface="Helvetica" pitchFamily="34" charset="0"/>
                <a:cs typeface="Helvetica" pitchFamily="34" charset="0"/>
              </a:rPr>
              <a:t>Remove one RTML bunch compressor and give the previous RTML’s 24RFs  to ML? </a:t>
            </a:r>
            <a:r>
              <a:rPr lang="en-US" b="1" i="1" dirty="0" smtClean="0">
                <a:latin typeface="Helvetica" pitchFamily="34" charset="0"/>
                <a:cs typeface="Helvetica" pitchFamily="34" charset="0"/>
              </a:rPr>
              <a:t>(Yes)</a:t>
            </a:r>
          </a:p>
        </p:txBody>
      </p:sp>
      <p:sp>
        <p:nvSpPr>
          <p:cNvPr id="3" name="Rounded Rectangle 2"/>
          <p:cNvSpPr/>
          <p:nvPr/>
        </p:nvSpPr>
        <p:spPr>
          <a:xfrm>
            <a:off x="381000" y="6400800"/>
            <a:ext cx="8382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fld id="{D3DC257D-78E3-4145-B6DC-EFDF247FB379}"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457200" y="1219200"/>
            <a:ext cx="8229600" cy="4862870"/>
          </a:xfrm>
          <a:prstGeom prst="rect">
            <a:avLst/>
          </a:prstGeom>
          <a:noFill/>
          <a:ln w="9525">
            <a:noFill/>
            <a:miter lim="800000"/>
            <a:headEnd/>
            <a:tailEnd/>
          </a:ln>
          <a:effectLst/>
        </p:spPr>
        <p:txBody>
          <a:bodyPr wrap="square">
            <a:spAutoFit/>
          </a:bodyPr>
          <a:lstStyle/>
          <a:p>
            <a:pPr>
              <a:defRPr/>
            </a:pPr>
            <a:r>
              <a:rPr lang="en-US" sz="2400" b="1" i="1" u="sng" dirty="0" smtClean="0">
                <a:solidFill>
                  <a:srgbClr val="6600CC"/>
                </a:solidFill>
                <a:effectLst>
                  <a:outerShdw blurRad="38100" dist="38100" dir="2700000" algn="tl">
                    <a:srgbClr val="C0C0C0"/>
                  </a:outerShdw>
                </a:effectLst>
                <a:latin typeface="Helvetica" pitchFamily="34" charset="0"/>
              </a:rPr>
              <a:t>General questions ..continuation</a:t>
            </a:r>
          </a:p>
          <a:p>
            <a:pPr>
              <a:defRPr/>
            </a:pPr>
            <a:endParaRPr lang="en-US" sz="800" b="1" i="1" u="sng" dirty="0" smtClean="0">
              <a:solidFill>
                <a:srgbClr val="6600CC"/>
              </a:solidFill>
              <a:effectLst>
                <a:outerShdw blurRad="38100" dist="38100" dir="2700000" algn="tl">
                  <a:srgbClr val="C0C0C0"/>
                </a:outerShdw>
              </a:effectLst>
              <a:latin typeface="Helvetica" pitchFamily="34" charset="0"/>
            </a:endParaRPr>
          </a:p>
          <a:p>
            <a:pPr>
              <a:defRPr/>
            </a:pPr>
            <a:r>
              <a:rPr lang="en-US" sz="2000" b="1" i="1" dirty="0" smtClean="0">
                <a:solidFill>
                  <a:srgbClr val="009999"/>
                </a:solidFill>
                <a:latin typeface="Helvetica" pitchFamily="34" charset="0"/>
                <a:cs typeface="Helvetica" pitchFamily="34" charset="0"/>
              </a:rPr>
              <a:t>What’s the impact of the 10Hz operation option to the CFS heat             load/power load? is 5Hz full power the same as 10Hz low power, with regard to power requirement? </a:t>
            </a:r>
            <a:r>
              <a:rPr lang="en-US" b="1" i="1" dirty="0" smtClean="0">
                <a:latin typeface="Helvetica" pitchFamily="34" charset="0"/>
                <a:cs typeface="Helvetica" pitchFamily="34" charset="0"/>
              </a:rPr>
              <a:t>We currently have load numbers for 5Hz full power and we will use this  based on the assumption that this will give the maximum heat load/power </a:t>
            </a:r>
          </a:p>
          <a:p>
            <a:pPr>
              <a:defRPr/>
            </a:pPr>
            <a:endParaRPr lang="en-US" sz="2000" b="1" i="1" dirty="0" smtClean="0">
              <a:latin typeface="Helvetica" pitchFamily="34" charset="0"/>
              <a:cs typeface="Helvetica" pitchFamily="34" charset="0"/>
            </a:endParaRPr>
          </a:p>
          <a:p>
            <a:pPr>
              <a:defRPr/>
            </a:pPr>
            <a:r>
              <a:rPr lang="en-US" sz="2000" b="1" i="1" dirty="0" smtClean="0">
                <a:solidFill>
                  <a:srgbClr val="009999"/>
                </a:solidFill>
                <a:latin typeface="Helvetica" pitchFamily="34" charset="0"/>
                <a:cs typeface="Helvetica" pitchFamily="34" charset="0"/>
              </a:rPr>
              <a:t>What </a:t>
            </a:r>
            <a:r>
              <a:rPr lang="en-US" sz="2000" b="1" i="1" dirty="0" err="1" smtClean="0">
                <a:solidFill>
                  <a:srgbClr val="009999"/>
                </a:solidFill>
                <a:latin typeface="Helvetica" pitchFamily="34" charset="0"/>
                <a:cs typeface="Helvetica" pitchFamily="34" charset="0"/>
              </a:rPr>
              <a:t>cryo</a:t>
            </a:r>
            <a:r>
              <a:rPr lang="en-US" sz="2000" b="1" i="1" dirty="0" smtClean="0">
                <a:solidFill>
                  <a:srgbClr val="009999"/>
                </a:solidFill>
                <a:latin typeface="Helvetica" pitchFamily="34" charset="0"/>
                <a:cs typeface="Helvetica" pitchFamily="34" charset="0"/>
              </a:rPr>
              <a:t> load should we use? </a:t>
            </a:r>
            <a:r>
              <a:rPr lang="en-US" b="1" i="1" dirty="0" smtClean="0">
                <a:latin typeface="Helvetica" pitchFamily="34" charset="0"/>
                <a:cs typeface="Helvetica" pitchFamily="34" charset="0"/>
              </a:rPr>
              <a:t>As placeholder we will use the RDR numbers with the addition of the IR </a:t>
            </a:r>
            <a:r>
              <a:rPr lang="en-US" b="1" i="1" dirty="0" err="1" smtClean="0">
                <a:latin typeface="Helvetica" pitchFamily="34" charset="0"/>
                <a:cs typeface="Helvetica" pitchFamily="34" charset="0"/>
              </a:rPr>
              <a:t>cryo</a:t>
            </a:r>
            <a:r>
              <a:rPr lang="en-US" b="1" i="1" dirty="0" smtClean="0">
                <a:latin typeface="Helvetica" pitchFamily="34" charset="0"/>
                <a:cs typeface="Helvetica" pitchFamily="34" charset="0"/>
              </a:rPr>
              <a:t> from the SiD table</a:t>
            </a:r>
          </a:p>
          <a:p>
            <a:pPr>
              <a:defRPr/>
            </a:pPr>
            <a:endParaRPr lang="en-US" sz="2000" i="1" dirty="0" smtClean="0">
              <a:latin typeface="Helvetica" pitchFamily="34" charset="0"/>
              <a:cs typeface="Helvetica" pitchFamily="34" charset="0"/>
            </a:endParaRPr>
          </a:p>
          <a:p>
            <a:pPr>
              <a:defRPr/>
            </a:pPr>
            <a:r>
              <a:rPr lang="en-US" sz="2000" b="1" i="1" dirty="0" smtClean="0">
                <a:solidFill>
                  <a:srgbClr val="009999"/>
                </a:solidFill>
                <a:latin typeface="Helvetica" pitchFamily="34" charset="0"/>
                <a:cs typeface="Helvetica" pitchFamily="34" charset="0"/>
              </a:rPr>
              <a:t>The  </a:t>
            </a:r>
            <a:r>
              <a:rPr lang="en-US" sz="2000" b="1" i="1" dirty="0" err="1" smtClean="0">
                <a:solidFill>
                  <a:srgbClr val="009999"/>
                </a:solidFill>
                <a:latin typeface="Helvetica" pitchFamily="34" charset="0"/>
                <a:cs typeface="Helvetica" pitchFamily="34" charset="0"/>
              </a:rPr>
              <a:t>Cryo</a:t>
            </a:r>
            <a:r>
              <a:rPr lang="en-US" sz="2000" b="1" i="1" dirty="0" smtClean="0">
                <a:solidFill>
                  <a:srgbClr val="009999"/>
                </a:solidFill>
                <a:latin typeface="Helvetica" pitchFamily="34" charset="0"/>
                <a:cs typeface="Helvetica" pitchFamily="34" charset="0"/>
              </a:rPr>
              <a:t> water cooling and most electrical was included with </a:t>
            </a:r>
            <a:r>
              <a:rPr lang="en-US" sz="2000" b="1" i="1" dirty="0" err="1" smtClean="0">
                <a:solidFill>
                  <a:srgbClr val="009999"/>
                </a:solidFill>
                <a:latin typeface="Helvetica" pitchFamily="34" charset="0"/>
                <a:cs typeface="Helvetica" pitchFamily="34" charset="0"/>
              </a:rPr>
              <a:t>Cryo</a:t>
            </a:r>
            <a:r>
              <a:rPr lang="en-US" sz="2000" b="1" i="1" dirty="0" smtClean="0">
                <a:solidFill>
                  <a:srgbClr val="009999"/>
                </a:solidFill>
                <a:latin typeface="Helvetica" pitchFamily="34" charset="0"/>
                <a:cs typeface="Helvetica" pitchFamily="34" charset="0"/>
              </a:rPr>
              <a:t> WBS in the RDR, should CFS include this in the TDR?</a:t>
            </a:r>
            <a:r>
              <a:rPr lang="en-US" sz="2000" i="1" dirty="0" smtClean="0">
                <a:latin typeface="Helvetica" pitchFamily="34" charset="0"/>
                <a:cs typeface="Helvetica" pitchFamily="34" charset="0"/>
              </a:rPr>
              <a:t> </a:t>
            </a:r>
            <a:r>
              <a:rPr lang="en-US" b="1" i="1" dirty="0" smtClean="0">
                <a:latin typeface="Helvetica" pitchFamily="34" charset="0"/>
                <a:cs typeface="Helvetica" pitchFamily="34" charset="0"/>
              </a:rPr>
              <a:t>Yes, CFS will include </a:t>
            </a:r>
            <a:r>
              <a:rPr lang="en-US" b="1" i="1" dirty="0" err="1" smtClean="0">
                <a:latin typeface="Helvetica" pitchFamily="34" charset="0"/>
                <a:cs typeface="Helvetica" pitchFamily="34" charset="0"/>
              </a:rPr>
              <a:t>Cryo</a:t>
            </a:r>
            <a:r>
              <a:rPr lang="en-US" b="1" i="1" dirty="0" smtClean="0">
                <a:latin typeface="Helvetica" pitchFamily="34" charset="0"/>
                <a:cs typeface="Helvetica" pitchFamily="34" charset="0"/>
              </a:rPr>
              <a:t> water cooling (cooling tower/related pump) and electrical power for the TDR phase</a:t>
            </a:r>
          </a:p>
          <a:p>
            <a:pPr lvl="2">
              <a:buSzPct val="60000"/>
              <a:buFont typeface="Wingdings" pitchFamily="2" charset="2"/>
              <a:buChar char="§"/>
              <a:defRPr/>
            </a:pPr>
            <a:endParaRPr lang="en-US" b="1" i="1" dirty="0" smtClean="0">
              <a:effectLst>
                <a:outerShdw blurRad="38100" dist="38100" dir="2700000" algn="tl">
                  <a:srgbClr val="000000">
                    <a:alpha val="43137"/>
                  </a:srgbClr>
                </a:outerShdw>
              </a:effectLst>
              <a:latin typeface="Helvetica" pitchFamily="34" charset="0"/>
              <a:cs typeface="Helvetica" pitchFamily="34" charset="0"/>
            </a:endParaRPr>
          </a:p>
        </p:txBody>
      </p:sp>
      <p:sp>
        <p:nvSpPr>
          <p:cNvPr id="3" name="Rounded Rectangle 2"/>
          <p:cNvSpPr/>
          <p:nvPr/>
        </p:nvSpPr>
        <p:spPr>
          <a:xfrm>
            <a:off x="381000" y="6400800"/>
            <a:ext cx="8382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fld id="{D3DC257D-78E3-4145-B6DC-EFDF247FB379}"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81000" y="1066800"/>
            <a:ext cx="8534400" cy="4893647"/>
          </a:xfrm>
          <a:prstGeom prst="rect">
            <a:avLst/>
          </a:prstGeom>
          <a:noFill/>
          <a:ln w="9525">
            <a:noFill/>
            <a:miter lim="800000"/>
            <a:headEnd/>
            <a:tailEnd/>
          </a:ln>
          <a:effectLst/>
        </p:spPr>
        <p:txBody>
          <a:bodyPr wrap="square">
            <a:spAutoFit/>
          </a:bodyPr>
          <a:lstStyle/>
          <a:p>
            <a:pPr>
              <a:defRPr/>
            </a:pPr>
            <a:r>
              <a:rPr lang="en-US" sz="2400" b="1" i="1" u="sng" dirty="0" smtClean="0">
                <a:solidFill>
                  <a:srgbClr val="6600CC"/>
                </a:solidFill>
                <a:effectLst>
                  <a:outerShdw blurRad="38100" dist="38100" dir="2700000" algn="tl">
                    <a:srgbClr val="C0C0C0"/>
                  </a:outerShdw>
                </a:effectLst>
                <a:latin typeface="Helvetica" pitchFamily="34" charset="0"/>
              </a:rPr>
              <a:t>KCS related questions</a:t>
            </a:r>
            <a:endParaRPr lang="en-US" sz="2400" b="1" i="1" u="sng" dirty="0">
              <a:solidFill>
                <a:srgbClr val="6600CC"/>
              </a:solidFill>
              <a:effectLst>
                <a:outerShdw blurRad="38100" dist="38100" dir="2700000" algn="tl">
                  <a:srgbClr val="C0C0C0"/>
                </a:outerShdw>
              </a:effectLst>
              <a:latin typeface="Helvetica" pitchFamily="34" charset="0"/>
            </a:endParaRPr>
          </a:p>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pPr marL="342900" indent="-342900"/>
            <a:r>
              <a:rPr lang="en-US" sz="2000" b="1" i="1" dirty="0" smtClean="0">
                <a:solidFill>
                  <a:srgbClr val="009999"/>
                </a:solidFill>
                <a:latin typeface="Helvetica" pitchFamily="34" charset="0"/>
                <a:cs typeface="Helvetica" pitchFamily="34" charset="0"/>
              </a:rPr>
              <a:t>What’s the total amount of Klystron (RF) needed for overhead; for </a:t>
            </a:r>
            <a:r>
              <a:rPr lang="en-US" sz="2000" b="1" i="1" dirty="0" err="1" smtClean="0">
                <a:solidFill>
                  <a:srgbClr val="009999"/>
                </a:solidFill>
                <a:latin typeface="Helvetica" pitchFamily="34" charset="0"/>
                <a:cs typeface="Helvetica" pitchFamily="34" charset="0"/>
              </a:rPr>
              <a:t>undulator</a:t>
            </a:r>
            <a:r>
              <a:rPr lang="en-US" sz="2000" b="1" i="1" dirty="0" smtClean="0">
                <a:solidFill>
                  <a:srgbClr val="009999"/>
                </a:solidFill>
                <a:latin typeface="Helvetica" pitchFamily="34" charset="0"/>
                <a:cs typeface="Helvetica" pitchFamily="34" charset="0"/>
              </a:rPr>
              <a:t>; and for reliability for KCS? How does this affect the KCS distribution between shaft? What are the proper distances between shafts? What are the number of RF units between shafts? How does the additional 24 RTML RFs affect the spacing between shaft? </a:t>
            </a:r>
            <a:r>
              <a:rPr lang="en-US" b="1" i="1" dirty="0" smtClean="0">
                <a:latin typeface="Helvetica" pitchFamily="34" charset="0"/>
                <a:cs typeface="Helvetica" pitchFamily="34" charset="0"/>
              </a:rPr>
              <a:t>(Our current assumption for power accounting is based on latest slide from BAW, but with added 24 RTML, that is, 30 RF per KCS x 20 KCS + 24 RTML RF = 624 RF for ML.)</a:t>
            </a:r>
            <a:r>
              <a:rPr lang="en-US" sz="2000" i="1" dirty="0" smtClean="0">
                <a:latin typeface="Helvetica" pitchFamily="34" charset="0"/>
                <a:cs typeface="Helvetica" pitchFamily="34" charset="0"/>
              </a:rPr>
              <a:t> </a:t>
            </a:r>
            <a:r>
              <a:rPr lang="en-US" sz="2000" b="1" i="1" dirty="0" smtClean="0">
                <a:solidFill>
                  <a:srgbClr val="009999"/>
                </a:solidFill>
                <a:latin typeface="Helvetica" pitchFamily="34" charset="0"/>
                <a:cs typeface="Helvetica" pitchFamily="34" charset="0"/>
              </a:rPr>
              <a:t>Is the 24 (previous) RTML RF units, KCS or RDR style?</a:t>
            </a:r>
          </a:p>
          <a:p>
            <a:pPr marL="342900" indent="-342900"/>
            <a:r>
              <a:rPr lang="en-US" sz="2000" b="1" i="1" dirty="0" smtClean="0">
                <a:solidFill>
                  <a:srgbClr val="009999"/>
                </a:solidFill>
                <a:latin typeface="Helvetica" pitchFamily="34" charset="0"/>
                <a:cs typeface="Helvetica" pitchFamily="34" charset="0"/>
              </a:rPr>
              <a:t>How much rack power are in the tunnel and in the surface. </a:t>
            </a:r>
            <a:r>
              <a:rPr lang="en-US" b="1" i="1" dirty="0" smtClean="0">
                <a:latin typeface="Helvetica" pitchFamily="34" charset="0"/>
                <a:cs typeface="Helvetica" pitchFamily="34" charset="0"/>
              </a:rPr>
              <a:t>Our current number is 7 KW per RF in the tunnel (per email) and an assumption of 3 KW per RF on the surface</a:t>
            </a:r>
          </a:p>
          <a:p>
            <a:pPr marL="342900" indent="-342900"/>
            <a:r>
              <a:rPr lang="en-US" sz="2000" b="1" i="1" dirty="0" smtClean="0">
                <a:solidFill>
                  <a:srgbClr val="009999"/>
                </a:solidFill>
                <a:latin typeface="Helvetica" pitchFamily="34" charset="0"/>
                <a:cs typeface="Helvetica" pitchFamily="34" charset="0"/>
              </a:rPr>
              <a:t>What Modulator should be used as basis for TDP, Marx or RDR style. </a:t>
            </a:r>
            <a:r>
              <a:rPr lang="en-US" sz="2000" b="1" i="1" dirty="0" smtClean="0">
                <a:latin typeface="Helvetica" pitchFamily="34" charset="0"/>
                <a:cs typeface="Helvetica" pitchFamily="34" charset="0"/>
              </a:rPr>
              <a:t>Our current assumption is the RDR-style modulator</a:t>
            </a:r>
            <a:endPar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p:txBody>
      </p:sp>
      <p:sp>
        <p:nvSpPr>
          <p:cNvPr id="3" name="Rounded Rectangle 2"/>
          <p:cNvSpPr/>
          <p:nvPr/>
        </p:nvSpPr>
        <p:spPr>
          <a:xfrm>
            <a:off x="381000" y="6400800"/>
            <a:ext cx="8382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fld id="{D3DC257D-78E3-4145-B6DC-EFDF247FB379}"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04800" y="990600"/>
            <a:ext cx="8686800" cy="5170646"/>
          </a:xfrm>
          <a:prstGeom prst="rect">
            <a:avLst/>
          </a:prstGeom>
          <a:noFill/>
          <a:ln w="9525">
            <a:noFill/>
            <a:miter lim="800000"/>
            <a:headEnd/>
            <a:tailEnd/>
          </a:ln>
          <a:effectLst/>
        </p:spPr>
        <p:txBody>
          <a:bodyPr wrap="square">
            <a:spAutoFit/>
          </a:bodyPr>
          <a:lstStyle/>
          <a:p>
            <a:pPr>
              <a:defRPr/>
            </a:pPr>
            <a:r>
              <a:rPr lang="en-US" sz="2400" b="1" i="1" u="sng" dirty="0" smtClean="0">
                <a:solidFill>
                  <a:srgbClr val="6600CC"/>
                </a:solidFill>
                <a:effectLst>
                  <a:outerShdw blurRad="38100" dist="38100" dir="2700000" algn="tl">
                    <a:srgbClr val="C0C0C0"/>
                  </a:outerShdw>
                </a:effectLst>
                <a:latin typeface="Helvetica" pitchFamily="34" charset="0"/>
              </a:rPr>
              <a:t>DRFS related questions</a:t>
            </a:r>
          </a:p>
          <a:p>
            <a:pPr lvl="1">
              <a:buFont typeface="Arial" pitchFamily="34" charset="0"/>
              <a:buChar char="•"/>
              <a:defRPr/>
            </a:pPr>
            <a:r>
              <a:rPr lang="en-US" b="1" i="1" dirty="0" smtClean="0">
                <a:solidFill>
                  <a:srgbClr val="009999"/>
                </a:solidFill>
                <a:latin typeface="Helvetica" pitchFamily="34" charset="0"/>
              </a:rPr>
              <a:t>What’s the updated power load? Are the components characteristics   (water delta T,  maximum temperature etc) similar to the RDR table?</a:t>
            </a:r>
          </a:p>
          <a:p>
            <a:pPr lvl="1">
              <a:buFont typeface="Arial" pitchFamily="34" charset="0"/>
              <a:buChar char="•"/>
              <a:defRPr/>
            </a:pPr>
            <a:endParaRPr lang="en-US" b="1" i="1" dirty="0" smtClean="0">
              <a:solidFill>
                <a:srgbClr val="009999"/>
              </a:solidFill>
              <a:latin typeface="Helvetica" pitchFamily="34" charset="0"/>
            </a:endParaRPr>
          </a:p>
          <a:p>
            <a:pPr lvl="1">
              <a:buFont typeface="Arial" pitchFamily="34" charset="0"/>
              <a:buChar char="•"/>
              <a:defRPr/>
            </a:pPr>
            <a:r>
              <a:rPr lang="en-US" b="1" i="1" dirty="0" smtClean="0">
                <a:solidFill>
                  <a:srgbClr val="009999"/>
                </a:solidFill>
                <a:latin typeface="Helvetica" pitchFamily="34" charset="0"/>
                <a:cs typeface="Helvetica" pitchFamily="34" charset="0"/>
              </a:rPr>
              <a:t>What’s the total amount of Klystron (RF) needed for overhead; for </a:t>
            </a:r>
            <a:r>
              <a:rPr lang="en-US" b="1" i="1" dirty="0" err="1" smtClean="0">
                <a:solidFill>
                  <a:srgbClr val="009999"/>
                </a:solidFill>
                <a:latin typeface="Helvetica" pitchFamily="34" charset="0"/>
                <a:cs typeface="Helvetica" pitchFamily="34" charset="0"/>
              </a:rPr>
              <a:t>undulator</a:t>
            </a:r>
            <a:r>
              <a:rPr lang="en-US" b="1" i="1" dirty="0" smtClean="0">
                <a:solidFill>
                  <a:srgbClr val="009999"/>
                </a:solidFill>
                <a:latin typeface="Helvetica" pitchFamily="34" charset="0"/>
                <a:cs typeface="Helvetica" pitchFamily="34" charset="0"/>
              </a:rPr>
              <a:t>; and for reliability for DRFS? How does this affect the KCS distribution between shaft? What are the proper distances between shafts? What are the numbers of RF between shafts? How does the additional 24 RTML RFs affect the spacing between shaft?</a:t>
            </a:r>
          </a:p>
          <a:p>
            <a:pPr lvl="1">
              <a:buFont typeface="Arial" pitchFamily="34" charset="0"/>
              <a:buChar char="•"/>
              <a:defRPr/>
            </a:pPr>
            <a:endParaRPr lang="en-US" b="1" i="1" dirty="0" smtClean="0">
              <a:solidFill>
                <a:srgbClr val="009999"/>
              </a:solidFill>
              <a:latin typeface="Helvetica" pitchFamily="34" charset="0"/>
              <a:cs typeface="Helvetica" pitchFamily="34" charset="0"/>
            </a:endParaRPr>
          </a:p>
          <a:p>
            <a:pPr lvl="1">
              <a:buFont typeface="Arial" pitchFamily="34" charset="0"/>
              <a:buChar char="•"/>
              <a:defRPr/>
            </a:pPr>
            <a:r>
              <a:rPr lang="en-US" b="1" i="1" dirty="0" smtClean="0">
                <a:solidFill>
                  <a:srgbClr val="009999"/>
                </a:solidFill>
                <a:latin typeface="Helvetica" pitchFamily="34" charset="0"/>
                <a:cs typeface="Helvetica" pitchFamily="34" charset="0"/>
              </a:rPr>
              <a:t>Should the power/heat load for the backup power supply/modulator be included in the power load tabulation, since they are “hot spare“ backup?</a:t>
            </a:r>
          </a:p>
          <a:p>
            <a:pPr lvl="1">
              <a:buFont typeface="Arial" pitchFamily="34" charset="0"/>
              <a:buChar char="•"/>
              <a:defRPr/>
            </a:pPr>
            <a:endParaRPr lang="en-US" b="1" i="1" dirty="0" smtClean="0">
              <a:solidFill>
                <a:srgbClr val="009999"/>
              </a:solidFill>
              <a:latin typeface="Helvetica" pitchFamily="34" charset="0"/>
              <a:cs typeface="Helvetica" pitchFamily="34" charset="0"/>
            </a:endParaRPr>
          </a:p>
          <a:p>
            <a:pPr lvl="1">
              <a:buFont typeface="Arial" pitchFamily="34" charset="0"/>
              <a:buChar char="•"/>
              <a:defRPr/>
            </a:pPr>
            <a:r>
              <a:rPr lang="en-US" b="1" i="1" dirty="0" smtClean="0">
                <a:solidFill>
                  <a:srgbClr val="009999"/>
                </a:solidFill>
                <a:latin typeface="Helvetica" pitchFamily="34" charset="0"/>
                <a:cs typeface="Helvetica" pitchFamily="34" charset="0"/>
              </a:rPr>
              <a:t>What’s the oil quantities for the DRFS equipment (and the oil characteristics or MSDS)</a:t>
            </a:r>
          </a:p>
          <a:p>
            <a:pPr lvl="1">
              <a:buFont typeface="Arial" pitchFamily="34" charset="0"/>
              <a:buChar char="•"/>
              <a:defRPr/>
            </a:pPr>
            <a:endParaRPr lang="en-US" b="1" i="1" dirty="0" smtClean="0">
              <a:solidFill>
                <a:srgbClr val="009999"/>
              </a:solidFill>
              <a:latin typeface="Helvetica" pitchFamily="34" charset="0"/>
              <a:cs typeface="Helvetica" pitchFamily="34" charset="0"/>
            </a:endParaRPr>
          </a:p>
          <a:p>
            <a:pPr lvl="1">
              <a:buFont typeface="Arial" pitchFamily="34" charset="0"/>
              <a:buChar char="•"/>
              <a:defRPr/>
            </a:pPr>
            <a:r>
              <a:rPr lang="en-US" b="1" i="1" dirty="0" smtClean="0">
                <a:solidFill>
                  <a:srgbClr val="009999"/>
                </a:solidFill>
                <a:latin typeface="Helvetica" pitchFamily="34" charset="0"/>
                <a:cs typeface="Helvetica" pitchFamily="34" charset="0"/>
              </a:rPr>
              <a:t>What are the physical dimensions of the DRFS equipment? &amp; latest layout</a:t>
            </a:r>
          </a:p>
        </p:txBody>
      </p:sp>
      <p:sp>
        <p:nvSpPr>
          <p:cNvPr id="4" name="Rounded Rectangle 3"/>
          <p:cNvSpPr/>
          <p:nvPr/>
        </p:nvSpPr>
        <p:spPr>
          <a:xfrm>
            <a:off x="381000" y="6400800"/>
            <a:ext cx="8382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1"/>
          </p:nvPr>
        </p:nvSpPr>
        <p:spPr/>
        <p:txBody>
          <a:bodyPr/>
          <a:lstStyle/>
          <a:p>
            <a:fld id="{D3DC257D-78E3-4145-B6DC-EFDF247FB379}"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04800" y="1295400"/>
            <a:ext cx="8610600" cy="4401205"/>
          </a:xfrm>
          <a:prstGeom prst="rect">
            <a:avLst/>
          </a:prstGeom>
          <a:noFill/>
          <a:ln w="9525">
            <a:noFill/>
            <a:miter lim="800000"/>
            <a:headEnd/>
            <a:tailEnd/>
          </a:ln>
          <a:effectLst/>
        </p:spPr>
        <p:txBody>
          <a:bodyPr wrap="square">
            <a:spAutoFit/>
          </a:bodyPr>
          <a:lstStyle/>
          <a:p>
            <a:pPr>
              <a:defRPr/>
            </a:pPr>
            <a:r>
              <a:rPr lang="en-US" sz="2400" b="1" i="1" u="sng" dirty="0" smtClean="0">
                <a:solidFill>
                  <a:srgbClr val="6600CC"/>
                </a:solidFill>
                <a:effectLst>
                  <a:outerShdw blurRad="38100" dist="38100" dir="2700000" algn="tl">
                    <a:srgbClr val="C0C0C0"/>
                  </a:outerShdw>
                </a:effectLst>
                <a:latin typeface="Helvetica" pitchFamily="34" charset="0"/>
              </a:rPr>
              <a:t>BDS space temperature related questions </a:t>
            </a:r>
          </a:p>
          <a:p>
            <a:pPr>
              <a:defRPr/>
            </a:pPr>
            <a:r>
              <a:rPr lang="en-US" b="1" i="1" dirty="0" smtClean="0">
                <a:effectLst>
                  <a:outerShdw blurRad="38100" dist="38100" dir="2700000" algn="tl">
                    <a:srgbClr val="C0C0C0"/>
                  </a:outerShdw>
                </a:effectLst>
                <a:latin typeface="Helvetica" pitchFamily="34" charset="0"/>
              </a:rPr>
              <a:t>(The following are being communicated with Norbert, </a:t>
            </a:r>
            <a:r>
              <a:rPr lang="en-US" b="1" i="1" dirty="0" err="1" smtClean="0">
                <a:effectLst>
                  <a:outerShdw blurRad="38100" dist="38100" dir="2700000" algn="tl">
                    <a:srgbClr val="C0C0C0"/>
                  </a:outerShdw>
                </a:effectLst>
                <a:latin typeface="Helvetica" pitchFamily="34" charset="0"/>
              </a:rPr>
              <a:t>Deepa</a:t>
            </a:r>
            <a:r>
              <a:rPr lang="en-US" b="1" i="1" dirty="0" smtClean="0">
                <a:effectLst>
                  <a:outerShdw blurRad="38100" dist="38100" dir="2700000" algn="tl">
                    <a:srgbClr val="C0C0C0"/>
                  </a:outerShdw>
                </a:effectLst>
                <a:latin typeface="Helvetica" pitchFamily="34" charset="0"/>
              </a:rPr>
              <a:t> &amp; Andre)</a:t>
            </a:r>
          </a:p>
          <a:p>
            <a:pPr marL="342900" indent="-342900"/>
            <a:endParaRPr lang="en-US" sz="2000" b="1" i="1" dirty="0" smtClean="0">
              <a:solidFill>
                <a:srgbClr val="009999"/>
              </a:solidFill>
              <a:latin typeface="Helvetica" pitchFamily="34" charset="0"/>
              <a:cs typeface="Helvetica" pitchFamily="34" charset="0"/>
            </a:endParaRPr>
          </a:p>
          <a:p>
            <a:pPr marL="342900" indent="-342900">
              <a:buFont typeface="Arial" pitchFamily="34" charset="0"/>
              <a:buChar char="•"/>
            </a:pPr>
            <a:r>
              <a:rPr lang="en-US" sz="2000" b="1" i="1" dirty="0" smtClean="0">
                <a:solidFill>
                  <a:srgbClr val="009999"/>
                </a:solidFill>
                <a:latin typeface="Helvetica" pitchFamily="34" charset="0"/>
                <a:cs typeface="Helvetica" pitchFamily="34" charset="0"/>
              </a:rPr>
              <a:t>What portion of the BDS is the stringent temperature stability applicable? </a:t>
            </a:r>
            <a:r>
              <a:rPr lang="en-US" b="1" i="1" dirty="0" smtClean="0">
                <a:latin typeface="Helvetica" pitchFamily="34" charset="0"/>
                <a:cs typeface="Helvetica" pitchFamily="34" charset="0"/>
              </a:rPr>
              <a:t>(from IP to 700m from IP) </a:t>
            </a:r>
            <a:r>
              <a:rPr lang="en-US" sz="2000" b="1" i="1" dirty="0" smtClean="0">
                <a:solidFill>
                  <a:srgbClr val="009999"/>
                </a:solidFill>
                <a:latin typeface="Helvetica" pitchFamily="34" charset="0"/>
                <a:cs typeface="Helvetica" pitchFamily="34" charset="0"/>
              </a:rPr>
              <a:t>What 100m region should we select for the study? </a:t>
            </a:r>
            <a:r>
              <a:rPr lang="en-US" b="1" i="1" dirty="0" smtClean="0">
                <a:latin typeface="Helvetica" pitchFamily="34" charset="0"/>
                <a:cs typeface="Helvetica" pitchFamily="34" charset="0"/>
              </a:rPr>
              <a:t>(we assumed the area where the RTML/e+ line goes to the DR)</a:t>
            </a:r>
          </a:p>
          <a:p>
            <a:pPr marL="342900" indent="-342900">
              <a:buFont typeface="Arial" pitchFamily="34" charset="0"/>
              <a:buChar char="•"/>
            </a:pPr>
            <a:endParaRPr lang="en-US" sz="2000" b="1" i="1" dirty="0" smtClean="0">
              <a:solidFill>
                <a:srgbClr val="009999"/>
              </a:solidFill>
              <a:latin typeface="Helvetica" pitchFamily="34" charset="0"/>
              <a:cs typeface="Helvetica" pitchFamily="34" charset="0"/>
            </a:endParaRPr>
          </a:p>
          <a:p>
            <a:pPr marL="342900" indent="-342900">
              <a:buFont typeface="Arial" pitchFamily="34" charset="0"/>
              <a:buChar char="•"/>
            </a:pPr>
            <a:r>
              <a:rPr lang="en-US" sz="2000" b="1" i="1" dirty="0" smtClean="0">
                <a:solidFill>
                  <a:srgbClr val="009999"/>
                </a:solidFill>
                <a:latin typeface="Helvetica" pitchFamily="34" charset="0"/>
                <a:cs typeface="Helvetica" pitchFamily="34" charset="0"/>
              </a:rPr>
              <a:t>Do the loads in central region vary?  (critical to the BDS tight temperature stability)? Are the BDS components at constant load? </a:t>
            </a:r>
          </a:p>
          <a:p>
            <a:pPr marL="342900" indent="-342900"/>
            <a:endParaRPr lang="en-US" sz="2000" b="1" i="1" dirty="0" smtClean="0">
              <a:solidFill>
                <a:srgbClr val="009999"/>
              </a:solidFill>
              <a:latin typeface="Helvetica" pitchFamily="34" charset="0"/>
              <a:cs typeface="Helvetica" pitchFamily="34" charset="0"/>
            </a:endParaRPr>
          </a:p>
          <a:p>
            <a:pPr lvl="0">
              <a:buFont typeface="Arial" pitchFamily="34" charset="0"/>
              <a:buChar char="•"/>
            </a:pPr>
            <a:r>
              <a:rPr lang="en-US" sz="2000" b="1" i="1" dirty="0" smtClean="0">
                <a:solidFill>
                  <a:srgbClr val="009999"/>
                </a:solidFill>
                <a:latin typeface="Helvetica" pitchFamily="34" charset="0"/>
                <a:cs typeface="Helvetica" pitchFamily="34" charset="0"/>
              </a:rPr>
              <a:t>    Is the 0.2 C temperature stability only required when the machine 	is running and not during startup, beam off and tuning 	conditioned?</a:t>
            </a:r>
          </a:p>
        </p:txBody>
      </p:sp>
      <p:sp>
        <p:nvSpPr>
          <p:cNvPr id="3" name="Rounded Rectangle 2"/>
          <p:cNvSpPr/>
          <p:nvPr/>
        </p:nvSpPr>
        <p:spPr>
          <a:xfrm>
            <a:off x="381000" y="6400800"/>
            <a:ext cx="8382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fld id="{D3DC257D-78E3-4145-B6DC-EFDF247FB379}"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533400" y="1600200"/>
            <a:ext cx="8153400" cy="3600986"/>
          </a:xfrm>
          <a:prstGeom prst="rect">
            <a:avLst/>
          </a:prstGeom>
          <a:noFill/>
          <a:ln w="9525">
            <a:noFill/>
            <a:miter lim="800000"/>
            <a:headEnd/>
            <a:tailEnd/>
          </a:ln>
          <a:effectLst/>
        </p:spPr>
        <p:txBody>
          <a:bodyPr wrap="square">
            <a:spAutoFit/>
          </a:bodyPr>
          <a:lstStyle/>
          <a:p>
            <a:pPr>
              <a:defRPr/>
            </a:pPr>
            <a:r>
              <a:rPr lang="en-US" sz="2800" b="1" i="1" u="sng" dirty="0" smtClean="0">
                <a:solidFill>
                  <a:srgbClr val="6600CC"/>
                </a:solidFill>
                <a:effectLst>
                  <a:outerShdw blurRad="38100" dist="38100" dir="2700000" algn="tl">
                    <a:srgbClr val="C0C0C0"/>
                  </a:outerShdw>
                </a:effectLst>
                <a:latin typeface="Helvetica" pitchFamily="34" charset="0"/>
              </a:rPr>
              <a:t>Others</a:t>
            </a:r>
          </a:p>
          <a:p>
            <a:pPr>
              <a:defRPr/>
            </a:pPr>
            <a:endParaRPr lang="en-US" sz="2000" i="1" u="sng" dirty="0" smtClean="0">
              <a:effectLst>
                <a:outerShdw blurRad="38100" dist="38100" dir="2700000" algn="tl">
                  <a:srgbClr val="C0C0C0"/>
                </a:outerShdw>
              </a:effectLst>
              <a:latin typeface="Helvetica" pitchFamily="34" charset="0"/>
            </a:endParaRPr>
          </a:p>
          <a:p>
            <a:pPr marL="342900" indent="-342900"/>
            <a:r>
              <a:rPr lang="en-US" sz="2000" b="1" i="1" dirty="0" smtClean="0">
                <a:solidFill>
                  <a:srgbClr val="009999"/>
                </a:solidFill>
                <a:latin typeface="Helvetica" pitchFamily="34" charset="0"/>
                <a:cs typeface="Helvetica" pitchFamily="34" charset="0"/>
              </a:rPr>
              <a:t>What are the equipment sizes in the damping ring? (Klystron, </a:t>
            </a:r>
            <a:r>
              <a:rPr lang="en-US" sz="2000" b="1" i="1" dirty="0" err="1" smtClean="0">
                <a:solidFill>
                  <a:srgbClr val="009999"/>
                </a:solidFill>
                <a:latin typeface="Helvetica" pitchFamily="34" charset="0"/>
                <a:cs typeface="Helvetica" pitchFamily="34" charset="0"/>
              </a:rPr>
              <a:t>cryomodule</a:t>
            </a:r>
            <a:r>
              <a:rPr lang="en-US" sz="2000" b="1" i="1" dirty="0" smtClean="0">
                <a:solidFill>
                  <a:srgbClr val="009999"/>
                </a:solidFill>
                <a:latin typeface="Helvetica" pitchFamily="34" charset="0"/>
                <a:cs typeface="Helvetica" pitchFamily="34" charset="0"/>
              </a:rPr>
              <a:t>, wiggler)</a:t>
            </a:r>
          </a:p>
          <a:p>
            <a:pPr marL="342900" indent="-342900"/>
            <a:endParaRPr lang="en-US" sz="2000" b="1" i="1" dirty="0" smtClean="0">
              <a:solidFill>
                <a:srgbClr val="009999"/>
              </a:solidFill>
              <a:latin typeface="Helvetica" pitchFamily="34" charset="0"/>
              <a:cs typeface="Helvetica" pitchFamily="34" charset="0"/>
            </a:endParaRPr>
          </a:p>
          <a:p>
            <a:pPr marL="342900" indent="-342900"/>
            <a:r>
              <a:rPr lang="en-US" sz="2000" b="1" i="1" dirty="0" smtClean="0">
                <a:solidFill>
                  <a:srgbClr val="009999"/>
                </a:solidFill>
                <a:latin typeface="Helvetica" pitchFamily="34" charset="0"/>
                <a:cs typeface="Helvetica" pitchFamily="34" charset="0"/>
              </a:rPr>
              <a:t>Is there any DR equipment with oil quantities? What’s the oil quantity? What’s the oil characteristics?</a:t>
            </a:r>
          </a:p>
          <a:p>
            <a:pPr marL="342900" indent="-342900"/>
            <a:endParaRPr lang="en-US" sz="2000" b="1" i="1" dirty="0" smtClean="0">
              <a:solidFill>
                <a:srgbClr val="009999"/>
              </a:solidFill>
              <a:latin typeface="Helvetica" pitchFamily="34" charset="0"/>
              <a:cs typeface="Helvetica" pitchFamily="34" charset="0"/>
            </a:endParaRPr>
          </a:p>
          <a:p>
            <a:pPr marL="342900" indent="-342900"/>
            <a:r>
              <a:rPr lang="en-US" sz="2000" b="1" i="1" dirty="0" smtClean="0">
                <a:solidFill>
                  <a:srgbClr val="009999"/>
                </a:solidFill>
                <a:latin typeface="Helvetica" pitchFamily="34" charset="0"/>
                <a:cs typeface="Helvetica" pitchFamily="34" charset="0"/>
              </a:rPr>
              <a:t>When can we freeze the information that we are given?</a:t>
            </a:r>
          </a:p>
          <a:p>
            <a:pPr marL="342900" indent="-342900"/>
            <a:endParaRPr lang="en-US" sz="2000" b="1" i="1" dirty="0" smtClean="0">
              <a:solidFill>
                <a:srgbClr val="009999"/>
              </a:solidFill>
              <a:latin typeface="Helvetica" pitchFamily="34" charset="0"/>
              <a:cs typeface="Helvetica" pitchFamily="34" charset="0"/>
            </a:endParaRPr>
          </a:p>
          <a:p>
            <a:pPr lvl="1">
              <a:defRPr/>
            </a:pPr>
            <a:endParaRPr lang="en-US" sz="2000" b="1" i="1" dirty="0" smtClean="0">
              <a:solidFill>
                <a:srgbClr val="009999"/>
              </a:solidFill>
              <a:latin typeface="Helvetica" pitchFamily="34" charset="0"/>
              <a:cs typeface="Helvetica" pitchFamily="34" charset="0"/>
            </a:endParaRPr>
          </a:p>
        </p:txBody>
      </p:sp>
      <p:sp>
        <p:nvSpPr>
          <p:cNvPr id="3" name="Rounded Rectangle 2"/>
          <p:cNvSpPr/>
          <p:nvPr/>
        </p:nvSpPr>
        <p:spPr>
          <a:xfrm>
            <a:off x="381000" y="6400800"/>
            <a:ext cx="8382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fld id="{D3DC257D-78E3-4145-B6DC-EFDF247FB379}"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1490</TotalTime>
  <Words>778</Words>
  <Application>Microsoft Office PowerPoint</Application>
  <PresentationFormat>On-screen Show (4:3)</PresentationFormat>
  <Paragraphs>65</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Company>Fermi National Accelerator Laboratory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kuchler</dc:creator>
  <cp:lastModifiedBy>kuchler</cp:lastModifiedBy>
  <cp:revision>174</cp:revision>
  <dcterms:created xsi:type="dcterms:W3CDTF">2009-08-24T14:41:00Z</dcterms:created>
  <dcterms:modified xsi:type="dcterms:W3CDTF">2010-09-29T12:47:20Z</dcterms:modified>
</cp:coreProperties>
</file>