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20" r:id="rId6"/>
    <p:sldMasterId id="2147484537" r:id="rId7"/>
  </p:sldMasterIdLst>
  <p:notesMasterIdLst>
    <p:notesMasterId r:id="rId19"/>
  </p:notesMasterIdLst>
  <p:handoutMasterIdLst>
    <p:handoutMasterId r:id="rId20"/>
  </p:handoutMasterIdLst>
  <p:sldIdLst>
    <p:sldId id="1242" r:id="rId8"/>
    <p:sldId id="1243" r:id="rId9"/>
    <p:sldId id="1240" r:id="rId10"/>
    <p:sldId id="1251" r:id="rId11"/>
    <p:sldId id="1252" r:id="rId12"/>
    <p:sldId id="1253" r:id="rId13"/>
    <p:sldId id="1256" r:id="rId14"/>
    <p:sldId id="1254" r:id="rId15"/>
    <p:sldId id="1255" r:id="rId16"/>
    <p:sldId id="1245" r:id="rId17"/>
    <p:sldId id="1250" r:id="rId18"/>
  </p:sldIdLst>
  <p:sldSz cx="9144000" cy="6858000" type="screen4x3"/>
  <p:notesSz cx="6934200" cy="92329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A7B5E3"/>
    <a:srgbClr val="748AD2"/>
    <a:srgbClr val="0000CC"/>
    <a:srgbClr val="2215C5"/>
    <a:srgbClr val="FFFFCC"/>
    <a:srgbClr val="C9DA2B"/>
    <a:srgbClr val="23346C"/>
    <a:srgbClr val="A50021"/>
    <a:srgbClr val="1F40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86455" autoAdjust="0"/>
  </p:normalViewPr>
  <p:slideViewPr>
    <p:cSldViewPr snapToGrid="0">
      <p:cViewPr varScale="1">
        <p:scale>
          <a:sx n="94" d="100"/>
          <a:sy n="94" d="100"/>
        </p:scale>
        <p:origin x="-450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12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36" y="-96"/>
      </p:cViewPr>
      <p:guideLst>
        <p:guide orient="horz" pos="2908"/>
        <p:guide pos="218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1D99-ED16-4597-90B4-F71C3D63E419}" type="slidenum">
              <a:rPr lang="ja-JP" altLang="en-US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E9403-D179-4D7F-94EF-297169B186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CFS/GBL 29 September, 2010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Fermilab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CFS/GBL 29 September, 2010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Fermilab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CFS/GBL 29 September, 2010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Fermilab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‹#›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Marc Ross, Fermilab</a:t>
            </a:r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CFS/GBL 29 September, 2010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CFS/GBL 29 September, 2010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/>
              <a:t>Marc Ross, Fermilab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CFS/GBL 29 September, 2010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Fermilab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algn="l" defTabSz="457200" rtl="0"/>
            <a:r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rtl="0"/>
            <a:r>
              <a:rPr lang="en-US" kern="1200" smtClean="0">
                <a:latin typeface="Arial"/>
                <a:ea typeface="Arial Unicode MS"/>
                <a:cs typeface="Arial Unicode MS"/>
              </a:rPr>
              <a:t>Marc Ross, Fermilab</a:t>
            </a:r>
            <a:endParaRPr lang="en-US" kern="120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rtl="0"/>
            <a:fld id="{C64E1E01-CFF9-374C-90C0-378C39CD55E6}" type="slidenum">
              <a:rPr lang="en-US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rtl="0"/>
              <a:t>‹#›</a:t>
            </a:fld>
            <a:endParaRPr lang="en-US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457200" rtl="0">
              <a:spcBef>
                <a:spcPct val="50000"/>
              </a:spcBef>
              <a:defRPr/>
            </a:pPr>
            <a:endParaRPr lang="en-US" sz="2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CFS/GBL 29 September, 2010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Fermilab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 userDrawn="1"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4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Documents%20and%20Settings\mcrec\My%20Documents\Downloads\TA-webex-2010-v2.xlsx!Calendar!R1C1:R62C6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3777"/>
            <a:ext cx="7086600" cy="1201455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CFS / Global – 29 September, 2010</a:t>
            </a:r>
            <a:br>
              <a:rPr lang="en-US" sz="3200" dirty="0" smtClean="0"/>
            </a:br>
            <a:r>
              <a:rPr lang="en-US" sz="3200" dirty="0" smtClean="0"/>
              <a:t>PM Report: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9520"/>
            <a:ext cx="7772400" cy="4800600"/>
          </a:xfrm>
        </p:spPr>
        <p:txBody>
          <a:bodyPr/>
          <a:lstStyle/>
          <a:p>
            <a:r>
              <a:rPr lang="en-US" dirty="0" smtClean="0"/>
              <a:t>SB2009: </a:t>
            </a:r>
          </a:p>
          <a:p>
            <a:pPr lvl="1"/>
            <a:r>
              <a:rPr lang="en-US" dirty="0" smtClean="0"/>
              <a:t>4 two-day workshops form the core of ‘TOP LEVEL CHANGE CONTROL’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as advised by AAP, PAC and etc</a:t>
            </a:r>
            <a:endParaRPr lang="en-US" dirty="0" smtClean="0"/>
          </a:p>
          <a:p>
            <a:pPr lvl="1"/>
            <a:r>
              <a:rPr lang="en-US" dirty="0" smtClean="0"/>
              <a:t>Written Workshop ‘Proposal’ for BAW # 1 sent to the GDE Project Director 28 September.</a:t>
            </a:r>
          </a:p>
          <a:p>
            <a:pPr lvl="2"/>
            <a:r>
              <a:rPr lang="en-US" dirty="0" smtClean="0"/>
              <a:t>Follows posted summary; to be posted (BAW Indico)</a:t>
            </a:r>
          </a:p>
          <a:p>
            <a:r>
              <a:rPr lang="en-US" dirty="0" smtClean="0"/>
              <a:t>Reviews:</a:t>
            </a:r>
          </a:p>
          <a:p>
            <a:pPr lvl="1"/>
            <a:r>
              <a:rPr lang="en-US" dirty="0" smtClean="0"/>
              <a:t>AAP? (Panel to receive BAW Proposal??)</a:t>
            </a:r>
          </a:p>
          <a:p>
            <a:pPr lvl="1"/>
            <a:r>
              <a:rPr lang="en-US" dirty="0" smtClean="0"/>
              <a:t>PAC: November 11-12</a:t>
            </a:r>
          </a:p>
          <a:p>
            <a:pPr lvl="2"/>
            <a:r>
              <a:rPr lang="en-US" dirty="0" smtClean="0"/>
              <a:t>Focus on SRF industrialization and positron RD</a:t>
            </a:r>
          </a:p>
          <a:p>
            <a:pPr lvl="2"/>
            <a:r>
              <a:rPr lang="en-US" dirty="0" smtClean="0"/>
              <a:t>Detector / Accelerator sessions more closely inter-twined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0" y="0"/>
          <a:ext cx="8431967" cy="6858000"/>
        </p:xfrm>
        <a:graphic>
          <a:graphicData uri="http://schemas.openxmlformats.org/presentationml/2006/ole">
            <p:oleObj spid="_x0000_s1027" name="Worksheet" r:id="rId4" imgW="6429455" imgH="5229385" progId="Excel.Sheet.8">
              <p:link updateAutomatic="1"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FB246688-8B6C-F449-A7C6-4B2A10AB12DE}" type="slidenum">
              <a:rPr kumimoji="1" lang="ja-JP" alt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rPr>
              <a:pPr algn="r" defTabSz="457200" rtl="0"/>
              <a:t>10</a:t>
            </a:fld>
            <a:endParaRPr kumimoji="1" lang="ja-JP" altLang="en-US" sz="1200" kern="120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8754" y="5226784"/>
            <a:ext cx="2355246" cy="1631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be used to prepare for Baseline Workshops – as needed</a:t>
            </a:r>
            <a:endParaRPr lang="en-US" sz="20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974776" y="3603360"/>
            <a:ext cx="3025034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Wednesday</a:t>
            </a:r>
            <a:r>
              <a:rPr lang="en-US" sz="2400" baseline="0" dirty="0" smtClean="0"/>
              <a:t> ‘Technical Area’ Webex meetings, 06-11.2010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/ 2011 –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33398"/>
            <a:ext cx="8051800" cy="4800600"/>
          </a:xfrm>
        </p:spPr>
        <p:txBody>
          <a:bodyPr/>
          <a:lstStyle/>
          <a:p>
            <a:r>
              <a:rPr lang="en-US" sz="2400" dirty="0" err="1" smtClean="0"/>
              <a:t>LOwLBT</a:t>
            </a:r>
            <a:r>
              <a:rPr lang="en-US" sz="2400" dirty="0" smtClean="0"/>
              <a:t> (FLASH): 4-7 Oct. DESY – </a:t>
            </a:r>
            <a:r>
              <a:rPr lang="en-US" sz="2400" i="1" u="sng" dirty="0" smtClean="0">
                <a:solidFill>
                  <a:srgbClr val="FF0000"/>
                </a:solidFill>
              </a:rPr>
              <a:t>postponed to 14-18 Feb</a:t>
            </a:r>
          </a:p>
          <a:p>
            <a:r>
              <a:rPr lang="en-US" sz="2400" dirty="0" err="1" smtClean="0"/>
              <a:t>ECloud</a:t>
            </a:r>
            <a:r>
              <a:rPr lang="en-US" sz="2400" dirty="0" smtClean="0"/>
              <a:t> ’10: 8-12 Oct. Ithaca</a:t>
            </a:r>
          </a:p>
          <a:p>
            <a:r>
              <a:rPr lang="en-US" sz="2400" dirty="0" smtClean="0"/>
              <a:t>IWLC 2010: 18-22 Oct. Geneva</a:t>
            </a:r>
          </a:p>
          <a:p>
            <a:r>
              <a:rPr lang="en-US" sz="2400" dirty="0" smtClean="0"/>
              <a:t>(DESY / XFEL – </a:t>
            </a:r>
            <a:r>
              <a:rPr lang="en-US" sz="2400" dirty="0" err="1" smtClean="0"/>
              <a:t>PM+Peter</a:t>
            </a:r>
            <a:r>
              <a:rPr lang="en-US" sz="2400" dirty="0" smtClean="0"/>
              <a:t> G., 25-26 Oct.)</a:t>
            </a:r>
            <a:endParaRPr lang="en-US" sz="2000" dirty="0" smtClean="0"/>
          </a:p>
          <a:p>
            <a:r>
              <a:rPr lang="en-US" sz="2400" dirty="0" smtClean="0"/>
              <a:t>ILC PAC: 11-12 Nov. Eugene</a:t>
            </a:r>
          </a:p>
          <a:p>
            <a:r>
              <a:rPr lang="en-US" sz="2400" dirty="0" err="1" smtClean="0"/>
              <a:t>SiD</a:t>
            </a:r>
            <a:r>
              <a:rPr lang="en-US" sz="2400" dirty="0" smtClean="0"/>
              <a:t> collaboration meeting 15-17 Nov. Eugene</a:t>
            </a:r>
          </a:p>
          <a:p>
            <a:r>
              <a:rPr lang="en-US" sz="2400" dirty="0" smtClean="0"/>
              <a:t>Second Baseline Workshop: 18-21 Jan. SLAC</a:t>
            </a:r>
          </a:p>
          <a:p>
            <a:r>
              <a:rPr lang="en-US" sz="2400" dirty="0" smtClean="0"/>
              <a:t>ALCPG11: 19-23 March, Eugene</a:t>
            </a:r>
          </a:p>
          <a:p>
            <a:r>
              <a:rPr lang="en-US" sz="2400" dirty="0" smtClean="0"/>
              <a:t>(US PAC: 28 March – 1 April, New York)</a:t>
            </a:r>
          </a:p>
          <a:p>
            <a:r>
              <a:rPr lang="en-US" sz="2400" dirty="0" smtClean="0"/>
              <a:t>ILC PAC: 19-20 May, Taipei</a:t>
            </a:r>
          </a:p>
          <a:p>
            <a:r>
              <a:rPr lang="en-US" sz="2400" dirty="0" smtClean="0"/>
              <a:t>Next LCWS – September or October, 2011, Spain(?)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11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CFS/GBL 29 September, 2010</a:t>
            </a:r>
            <a:endParaRPr lang="en-US" dirty="0" smtClean="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Marc Ross, Fermilab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D88425-864A-4364-81CD-676130D0AD90}" type="slidenum">
              <a:rPr lang="en-US"/>
              <a:pPr/>
              <a:t>2</a:t>
            </a:fld>
            <a:endParaRPr lang="en-US"/>
          </a:p>
        </p:txBody>
      </p:sp>
      <p:sp>
        <p:nvSpPr>
          <p:cNvPr id="337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ＭＳ Ｐゴシック" pitchFamily="34" charset="-128"/>
              </a:rPr>
              <a:t>TLCC Process</a:t>
            </a:r>
          </a:p>
        </p:txBody>
      </p:sp>
      <p:graphicFrame>
        <p:nvGraphicFramePr>
          <p:cNvPr id="2125856" name="Group 32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BAW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Sept. 7-10, 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BAW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Jan 18-21,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Reduced RF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eaLnBrk="1" fontAlgn="base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altLang="ja-JP" sz="2100" dirty="0" smtClean="0">
                  <a:solidFill>
                    <a:srgbClr val="FF0000"/>
                  </a:solidFill>
                  <a:ea typeface="ＭＳ Ｐゴシック" charset="-128"/>
                </a:rPr>
                <a:t>Baseline </a:t>
              </a:r>
              <a:r>
                <a:rPr lang="en-US" altLang="ja-JP" sz="2100" dirty="0">
                  <a:solidFill>
                    <a:srgbClr val="FF0000"/>
                  </a:solidFill>
                  <a:ea typeface="ＭＳ Ｐゴシック" charset="-128"/>
                </a:rPr>
                <a:t>Assessment Workshops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eaLnBrk="1" fontAlgn="base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r>
                <a:rPr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  <p:sp>
        <p:nvSpPr>
          <p:cNvPr id="8" name="Oval 7"/>
          <p:cNvSpPr/>
          <p:nvPr/>
        </p:nvSpPr>
        <p:spPr bwMode="auto">
          <a:xfrm>
            <a:off x="4511675" y="4814888"/>
            <a:ext cx="4170363" cy="1062037"/>
          </a:xfrm>
          <a:prstGeom prst="ellipse">
            <a:avLst/>
          </a:pr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altLang="en-US" sz="36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22763" y="1509713"/>
            <a:ext cx="4192587" cy="13843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defTabSz="457200" eaLnBrk="1" fontAlgn="base" hangingPunct="1">
              <a:defRPr/>
            </a:pPr>
            <a:r>
              <a:rPr lang="en-US" altLang="ja-JP" sz="2800">
                <a:solidFill>
                  <a:srgbClr val="000000"/>
                </a:solidFill>
                <a:ea typeface="ＭＳ Ｐゴシック" charset="-128"/>
              </a:rPr>
              <a:t>Physics and detector input / representation mandatory</a:t>
            </a:r>
          </a:p>
        </p:txBody>
      </p:sp>
      <p:sp>
        <p:nvSpPr>
          <p:cNvPr id="10" name="Freeform 9"/>
          <p:cNvSpPr/>
          <p:nvPr/>
        </p:nvSpPr>
        <p:spPr bwMode="auto">
          <a:xfrm>
            <a:off x="4521200" y="2900363"/>
            <a:ext cx="463550" cy="2124075"/>
          </a:xfrm>
          <a:custGeom>
            <a:avLst/>
            <a:gdLst>
              <a:gd name="connsiteX0" fmla="*/ 464426 w 464426"/>
              <a:gd name="connsiteY0" fmla="*/ 0 h 2123279"/>
              <a:gd name="connsiteX1" fmla="*/ 28434 w 464426"/>
              <a:gd name="connsiteY1" fmla="*/ 1402881 h 2123279"/>
              <a:gd name="connsiteX2" fmla="*/ 293820 w 464426"/>
              <a:gd name="connsiteY2" fmla="*/ 2123279 h 2123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426" h="2123279">
                <a:moveTo>
                  <a:pt x="464426" y="0"/>
                </a:moveTo>
                <a:cubicBezTo>
                  <a:pt x="260647" y="524500"/>
                  <a:pt x="56868" y="1049001"/>
                  <a:pt x="28434" y="1402881"/>
                </a:cubicBezTo>
                <a:cubicBezTo>
                  <a:pt x="0" y="1756761"/>
                  <a:pt x="146910" y="1940020"/>
                  <a:pt x="293820" y="2123279"/>
                </a:cubicBezTo>
              </a:path>
            </a:pathLst>
          </a:custGeom>
          <a:noFill/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en-US" sz="36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Physics</a:t>
            </a:r>
            <a:r>
              <a:rPr lang="en-US" sz="3200" baseline="0" dirty="0" smtClean="0"/>
              <a:t> and Detector Group Participation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(starting point: </a:t>
            </a:r>
            <a:r>
              <a:rPr lang="en-US" i="1" dirty="0" smtClean="0">
                <a:solidFill>
                  <a:srgbClr val="FF0000"/>
                </a:solidFill>
              </a:rPr>
              <a:t>Joint ‘Scope and Parameters’ Plenary session at LCWS10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Similar session at IWLC10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endParaRPr lang="en-US" dirty="0" smtClean="0"/>
          </a:p>
          <a:p>
            <a:r>
              <a:rPr lang="en-US" i="1" u="sng" dirty="0" smtClean="0"/>
              <a:t>enhance interactions and facilitate joint work</a:t>
            </a:r>
          </a:p>
          <a:p>
            <a:r>
              <a:rPr lang="en-US" dirty="0" smtClean="0"/>
              <a:t>2010 - Workshop Connections:</a:t>
            </a:r>
          </a:p>
          <a:p>
            <a:pPr lvl="1"/>
            <a:r>
              <a:rPr lang="en-US" dirty="0" smtClean="0"/>
              <a:t>5 contact persons identified: </a:t>
            </a:r>
          </a:p>
          <a:p>
            <a:pPr lvl="1"/>
            <a:r>
              <a:rPr lang="en-US" dirty="0" smtClean="0"/>
              <a:t>Brau, </a:t>
            </a:r>
            <a:r>
              <a:rPr lang="en-US" dirty="0" err="1" smtClean="0"/>
              <a:t>Buesser</a:t>
            </a:r>
            <a:r>
              <a:rPr lang="en-US" dirty="0" smtClean="0"/>
              <a:t>, </a:t>
            </a:r>
            <a:r>
              <a:rPr lang="en-US" dirty="0" err="1" smtClean="0"/>
              <a:t>Fujii</a:t>
            </a:r>
            <a:r>
              <a:rPr lang="en-US" dirty="0" smtClean="0"/>
              <a:t>, </a:t>
            </a:r>
            <a:r>
              <a:rPr lang="en-US" dirty="0" err="1" smtClean="0"/>
              <a:t>Markiewicz</a:t>
            </a:r>
            <a:r>
              <a:rPr lang="en-US" dirty="0" smtClean="0"/>
              <a:t>, Thomson</a:t>
            </a:r>
          </a:p>
          <a:p>
            <a:pPr lvl="1"/>
            <a:r>
              <a:rPr lang="en-US" dirty="0" smtClean="0"/>
              <a:t>3 / 5 attended BAW 1.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3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4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4078" y="784550"/>
          <a:ext cx="7782561" cy="534193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594187"/>
                <a:gridCol w="2594187"/>
                <a:gridCol w="2594187"/>
              </a:tblGrid>
              <a:tr h="1167702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33796" marR="33796" marT="16898" marB="16898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/>
                </a:tc>
              </a:tr>
              <a:tr h="178112">
                <a:tc gridSpan="3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060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08:30</a:t>
                      </a:r>
                      <a:r>
                        <a:rPr lang="en-US" sz="1050" i="1"/>
                        <a:t>-&gt;12:15</a:t>
                      </a:r>
                      <a:r>
                        <a:rPr lang="en-US" sz="1050"/>
                        <a:t>    Plenary Session (CICG) </a:t>
                      </a:r>
                    </a:p>
                  </a:txBody>
                  <a:tcPr marL="3520" marR="3520" marT="3520" marB="35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T>
                      <a:noFill/>
                    </a:lnT>
                  </a:tcPr>
                </a:tc>
              </a:tr>
              <a:tr h="215729"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520" marR="3520" marT="3520" marB="35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/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</a:tcPr>
                </a:tc>
              </a:tr>
              <a:tr h="225704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08:30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LHC (Machine) (25')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Steve Myers (</a:t>
                      </a:r>
                      <a:r>
                        <a:rPr lang="en-US" sz="1050" i="1"/>
                        <a:t>CERN</a:t>
                      </a:r>
                      <a:r>
                        <a:rPr lang="en-US" sz="1050"/>
                        <a:t>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178112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09:00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FNAL talk (25')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Greg Bock (</a:t>
                      </a:r>
                      <a:r>
                        <a:rPr lang="en-US" sz="1050" i="1"/>
                        <a:t>FNAL</a:t>
                      </a:r>
                      <a:r>
                        <a:rPr lang="en-US" sz="1050"/>
                        <a:t>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564259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09:30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Basic considerations on LC lumi &amp; energy needs (up to 3 TeV) (25')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Jim Brau (</a:t>
                      </a:r>
                      <a:r>
                        <a:rPr lang="en-US" sz="1050" i="1"/>
                        <a:t>Eugene Oregon</a:t>
                      </a:r>
                      <a:r>
                        <a:rPr lang="en-US" sz="1050"/>
                        <a:t>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2257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10:00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Low energy running for CLIC (25')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Daniel Schulte (</a:t>
                      </a:r>
                      <a:r>
                        <a:rPr lang="en-US" sz="1050" i="1"/>
                        <a:t>CERN</a:t>
                      </a:r>
                      <a:r>
                        <a:rPr lang="en-US" sz="1050"/>
                        <a:t>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178112">
                <a:tc>
                  <a:txBody>
                    <a:bodyPr/>
                    <a:lstStyle/>
                    <a:p>
                      <a:pPr algn="r"/>
                      <a:r>
                        <a:rPr lang="en-US" sz="1050"/>
                        <a:t>10:30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/>
                        <a:t>coffee break (15')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356224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10:45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SB2009/ Low energy running for ILC (25')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Andrei Seryi (</a:t>
                      </a:r>
                      <a:r>
                        <a:rPr lang="en-US" sz="1050" i="1"/>
                        <a:t>JAI</a:t>
                      </a:r>
                      <a:r>
                        <a:rPr lang="en-US" sz="1050"/>
                        <a:t>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15729">
                <a:tc gridSpan="2">
                  <a:txBody>
                    <a:bodyPr/>
                    <a:lstStyle/>
                    <a:p>
                      <a:endParaRPr lang="en-US" sz="105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/>
                    </a:p>
                  </a:txBody>
                  <a:tcPr marL="33796" marR="33796" marT="16898" marB="16898"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178112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11:15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Discussion (1h00')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904240" y="802640"/>
            <a:ext cx="7772400" cy="531368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IWLC10</a:t>
            </a:r>
            <a:r>
              <a:rPr lang="en-US" sz="2800" baseline="0" dirty="0" smtClean="0"/>
              <a:t> Tuesday AM Plenary Session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5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Interim Report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GDE Interim Report Outline_Page_1.tif"/>
          <p:cNvPicPr>
            <a:picLocks noChangeAspect="1"/>
          </p:cNvPicPr>
          <p:nvPr/>
        </p:nvPicPr>
        <p:blipFill>
          <a:blip r:embed="rId3" cstate="print"/>
          <a:srcRect t="7531" r="19436" b="45023"/>
          <a:stretch>
            <a:fillRect/>
          </a:stretch>
        </p:blipFill>
        <p:spPr>
          <a:xfrm>
            <a:off x="0" y="-1"/>
            <a:ext cx="8267178" cy="688931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6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5" name="Picture 4" descr="GDE Interim Report Outline_Page_3.tif"/>
          <p:cNvPicPr>
            <a:picLocks noChangeAspect="1"/>
          </p:cNvPicPr>
          <p:nvPr/>
        </p:nvPicPr>
        <p:blipFill>
          <a:blip r:embed="rId3" cstate="print"/>
          <a:srcRect l="13874" t="43852" r="31314" b="25926"/>
          <a:stretch>
            <a:fillRect/>
          </a:stretch>
        </p:blipFill>
        <p:spPr>
          <a:xfrm>
            <a:off x="1089572" y="1005840"/>
            <a:ext cx="6211614" cy="48463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7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Picture 6" descr="GDE Interim Report Outline_Page_1.tif"/>
          <p:cNvPicPr>
            <a:picLocks noChangeAspect="1"/>
          </p:cNvPicPr>
          <p:nvPr/>
        </p:nvPicPr>
        <p:blipFill>
          <a:blip r:embed="rId3" cstate="print"/>
          <a:srcRect t="54963"/>
          <a:stretch>
            <a:fillRect/>
          </a:stretch>
        </p:blipFill>
        <p:spPr>
          <a:xfrm>
            <a:off x="0" y="0"/>
            <a:ext cx="4846633" cy="3088640"/>
          </a:xfrm>
          <a:prstGeom prst="rect">
            <a:avLst/>
          </a:prstGeom>
        </p:spPr>
      </p:pic>
      <p:pic>
        <p:nvPicPr>
          <p:cNvPr id="6" name="Picture 5" descr="GDE Interim Report Outline_Page_2.tif"/>
          <p:cNvPicPr>
            <a:picLocks noChangeAspect="1"/>
          </p:cNvPicPr>
          <p:nvPr/>
        </p:nvPicPr>
        <p:blipFill>
          <a:blip r:embed="rId4" cstate="print"/>
          <a:srcRect l="13734" t="11852" r="42244" b="68444"/>
          <a:stretch>
            <a:fillRect/>
          </a:stretch>
        </p:blipFill>
        <p:spPr>
          <a:xfrm>
            <a:off x="2651760" y="2275840"/>
            <a:ext cx="5823284" cy="36880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CFS/GBL 29 September, 2010</a:t>
            </a:r>
            <a:endParaRPr lang="en-US" sz="12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dirty="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 dirty="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8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1800" dirty="0" smtClean="0"/>
              <a:t>be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significant milestone for the GDE.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comprehensively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summarize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significant progress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 a 'half-way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' point in the TD Phase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 a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snapshot of the R&amp;D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 forward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looking content is encouraged,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emphasize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what has been achieved.</a:t>
            </a:r>
          </a:p>
          <a:p>
            <a:endParaRPr lang="en-US" sz="18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be positive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upbeat,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capture the significant progress </a:t>
            </a:r>
          </a:p>
          <a:p>
            <a:pPr lvl="1"/>
            <a:r>
              <a:rPr lang="en-US" sz="1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Use of graphics, photographs etc. are strongly encouraged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emphasize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international nature 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of our work. </a:t>
            </a:r>
          </a:p>
          <a:p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Only R&amp;D that is in the TDR R&amp;D Plan should be included). 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Interim Report </a:t>
            </a:r>
            <a:r>
              <a:rPr lang="en-US" dirty="0" smtClean="0"/>
              <a:t>will :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Fermilab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9</a:t>
            </a:fld>
            <a:endParaRPr lang="en-US" sz="1400" kern="12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685800" y="497840"/>
            <a:ext cx="7772400" cy="6360160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We understand that much of the R&amp;D is still on-going, - </a:t>
            </a:r>
          </a:p>
          <a:p>
            <a:pPr lvl="1"/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timing of such status reports is never optimal. </a:t>
            </a:r>
            <a:endParaRPr lang="en-US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Technical 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Editorial Board (TEB) has been formed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one or two members of this editorial board have been assigned as key 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contacts</a:t>
            </a:r>
            <a:endParaRPr lang="en-US" sz="2400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TEB </a:t>
            </a:r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members are your primary points of contact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report material will be sent to our Communicators, </a:t>
            </a:r>
          </a:p>
          <a:p>
            <a:pPr lvl="1"/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will be working with a professional layout firm to produce the finished document.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We look forward to working with you on this exciting project. </a:t>
            </a:r>
          </a:p>
          <a:p>
            <a:r>
              <a:rPr lang="en-US" sz="24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Please help us as best you can to show what we have achieved in the last years, working together in a true international environment.</a:t>
            </a:r>
          </a:p>
          <a:p>
            <a:endParaRPr lang="en-US" sz="3600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sz="1800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42603</TotalTime>
  <Words>616</Words>
  <Application>Microsoft Office PowerPoint</Application>
  <PresentationFormat>On-screen Show (4:3)</PresentationFormat>
  <Paragraphs>139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stf_0_template</vt:lpstr>
      <vt:lpstr>Biagini</vt:lpstr>
      <vt:lpstr>1_CesrTA_Review</vt:lpstr>
      <vt:lpstr>2_CesrTA_Review</vt:lpstr>
      <vt:lpstr>GDE TESLA 03-05</vt:lpstr>
      <vt:lpstr>ilc-standard</vt:lpstr>
      <vt:lpstr>3_CesrTA_Review</vt:lpstr>
      <vt:lpstr>C:\Documents and Settings\mcrec\My Documents\Downloads\TA-webex-2010-v2.xlsx!Calendar!R1C1:R62C6</vt:lpstr>
      <vt:lpstr>CFS / Global – 29 September, 2010 PM Report: </vt:lpstr>
      <vt:lpstr>TLCC Process</vt:lpstr>
      <vt:lpstr>Physics and Detector Group Participation</vt:lpstr>
      <vt:lpstr>IWLC10 Tuesday AM Plenary Session</vt:lpstr>
      <vt:lpstr>Interim Report </vt:lpstr>
      <vt:lpstr>Slide 6</vt:lpstr>
      <vt:lpstr>Slide 7</vt:lpstr>
      <vt:lpstr>Interim Report will :</vt:lpstr>
      <vt:lpstr> </vt:lpstr>
      <vt:lpstr>Wednesday ‘Technical Area’ Webex meetings, 06-11.2010</vt:lpstr>
      <vt:lpstr>2010 / 2011 – Schedule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Marc Ross</cp:lastModifiedBy>
  <cp:revision>1251</cp:revision>
  <dcterms:created xsi:type="dcterms:W3CDTF">2005-11-21T04:08:26Z</dcterms:created>
  <dcterms:modified xsi:type="dcterms:W3CDTF">2010-09-29T12:33:07Z</dcterms:modified>
</cp:coreProperties>
</file>