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lcagenda.linearcollider.org/getFile.py/access?contribId=7&amp;resId=1&amp;materialId=slides&amp;confId=4789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PM Report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TLCC Process</a:t>
            </a:r>
          </a:p>
          <a:p>
            <a:pPr lvl="1"/>
            <a:r>
              <a:rPr lang="en-US" dirty="0" smtClean="0"/>
              <a:t>BAW-1 status</a:t>
            </a:r>
          </a:p>
          <a:p>
            <a:pPr lvl="1"/>
            <a:r>
              <a:rPr lang="en-US" dirty="0" smtClean="0"/>
              <a:t>Planning for BAW-2 (AD&amp;I meetings etc.)</a:t>
            </a:r>
          </a:p>
          <a:p>
            <a:r>
              <a:rPr lang="en-US" dirty="0" smtClean="0"/>
              <a:t>IWLC-10 planning and (ILC) focus</a:t>
            </a:r>
          </a:p>
          <a:p>
            <a:r>
              <a:rPr lang="en-US" dirty="0" smtClean="0"/>
              <a:t>GDE “Interim Report” (working title)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TLCC Status: BAW-1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06003"/>
            <a:ext cx="7772400" cy="4966197"/>
          </a:xfrm>
        </p:spPr>
        <p:txBody>
          <a:bodyPr>
            <a:normAutofit fontScale="70000" lnSpcReduction="20000"/>
          </a:bodyPr>
          <a:lstStyle/>
          <a:p>
            <a:pPr lvl="1"/>
            <a:endParaRPr lang="en-US" dirty="0" smtClean="0"/>
          </a:p>
          <a:p>
            <a:r>
              <a:rPr lang="en-US" dirty="0" smtClean="0"/>
              <a:t>BAW-1 report given in 15</a:t>
            </a:r>
            <a:r>
              <a:rPr lang="en-US" baseline="30000" dirty="0" smtClean="0"/>
              <a:t>th</a:t>
            </a:r>
            <a:r>
              <a:rPr lang="en-US" dirty="0" smtClean="0"/>
              <a:t> September AD&amp;I meeting:</a:t>
            </a:r>
          </a:p>
          <a:p>
            <a:pPr lvl="1"/>
            <a:r>
              <a:rPr lang="en-US" dirty="0" smtClean="0">
                <a:hlinkClick r:id="rId2"/>
              </a:rPr>
              <a:t>http://ilcagenda.linearcollider.org/getFile.py/</a:t>
            </a:r>
            <a:r>
              <a:rPr lang="en-US" dirty="0" smtClean="0">
                <a:hlinkClick r:id="rId2"/>
              </a:rPr>
              <a:t>access?contribId</a:t>
            </a:r>
            <a:r>
              <a:rPr lang="en-US" dirty="0" smtClean="0">
                <a:hlinkClick r:id="rId2"/>
              </a:rPr>
              <a:t>=7&amp;resId=1&amp;materialId=slides&amp;confId=</a:t>
            </a:r>
            <a:r>
              <a:rPr lang="en-US" dirty="0" smtClean="0">
                <a:hlinkClick r:id="rId2"/>
              </a:rPr>
              <a:t>4789</a:t>
            </a:r>
            <a:endParaRPr lang="en-US" dirty="0" smtClean="0"/>
          </a:p>
          <a:p>
            <a:pPr lvl="2"/>
            <a:endParaRPr lang="en-US" sz="1600" dirty="0" smtClean="0"/>
          </a:p>
          <a:p>
            <a:r>
              <a:rPr lang="en-US" dirty="0" smtClean="0"/>
              <a:t>BAW-1 proposals submitted to Director</a:t>
            </a:r>
          </a:p>
          <a:p>
            <a:pPr lvl="1"/>
            <a:r>
              <a:rPr lang="en-US" dirty="0" smtClean="0"/>
              <a:t>Accelerating gradient, gradient spread</a:t>
            </a:r>
          </a:p>
          <a:p>
            <a:pPr lvl="1"/>
            <a:r>
              <a:rPr lang="en-US" dirty="0" smtClean="0"/>
              <a:t>Single-tunnel + HLRF solutions (KCS, DRFS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Both documents are ‘extensions’ of original SB2009 document</a:t>
            </a:r>
          </a:p>
          <a:p>
            <a:pPr lvl="1"/>
            <a:r>
              <a:rPr lang="en-US" dirty="0" smtClean="0"/>
              <a:t>they do not replace it (or repeat it)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BB has formed Change Review Panel</a:t>
            </a:r>
          </a:p>
          <a:p>
            <a:pPr lvl="1"/>
            <a:r>
              <a:rPr lang="en-US" dirty="0" smtClean="0"/>
              <a:t>together with EC.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Process should close by the time of ILCSC-PAC review (11-12 November)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TLCC Status BAW-2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1835" y="990600"/>
            <a:ext cx="7882560" cy="536306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BAW-2: SLAC January 18-21 2011</a:t>
            </a:r>
          </a:p>
          <a:p>
            <a:endParaRPr lang="en-US" dirty="0" smtClean="0"/>
          </a:p>
          <a:p>
            <a:r>
              <a:rPr lang="en-US" dirty="0" smtClean="0"/>
              <a:t>Two remaining SB2009 themes:</a:t>
            </a:r>
          </a:p>
          <a:p>
            <a:pPr lvl="1"/>
            <a:r>
              <a:rPr lang="en-US" dirty="0" smtClean="0"/>
              <a:t>Reduced bunch number parameter set</a:t>
            </a:r>
          </a:p>
          <a:p>
            <a:pPr lvl="1"/>
            <a:r>
              <a:rPr lang="en-US" dirty="0" smtClean="0"/>
              <a:t>Re-location of </a:t>
            </a:r>
            <a:r>
              <a:rPr lang="en-US" dirty="0" err="1" smtClean="0"/>
              <a:t>e</a:t>
            </a:r>
            <a:r>
              <a:rPr lang="en-US" dirty="0" smtClean="0"/>
              <a:t>+ source to end of </a:t>
            </a:r>
            <a:r>
              <a:rPr lang="en-US" dirty="0" err="1" smtClean="0"/>
              <a:t>e</a:t>
            </a:r>
            <a:r>
              <a:rPr lang="en-US" dirty="0" smtClean="0"/>
              <a:t>- linac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Expect large involvement from Physics &amp; Detector community</a:t>
            </a:r>
          </a:p>
          <a:p>
            <a:pPr lvl="1"/>
            <a:r>
              <a:rPr lang="en-US" dirty="0" smtClean="0"/>
              <a:t>Our primary stake-holders</a:t>
            </a:r>
          </a:p>
          <a:p>
            <a:endParaRPr lang="en-US" dirty="0" smtClean="0"/>
          </a:p>
          <a:p>
            <a:r>
              <a:rPr lang="en-US" dirty="0" smtClean="0"/>
              <a:t>Monthly AD&amp;I meetings will focus on preparation for January BAW-2</a:t>
            </a:r>
          </a:p>
          <a:p>
            <a:pPr lvl="1"/>
            <a:r>
              <a:rPr lang="en-US" dirty="0" smtClean="0"/>
              <a:t>13.10	Parameter sets (discussion &amp; review)</a:t>
            </a:r>
          </a:p>
          <a:p>
            <a:pPr lvl="1"/>
            <a:r>
              <a:rPr lang="en-US" dirty="0" smtClean="0"/>
              <a:t>10.11	Travelling focus simulations, Physics &amp; Detector studies</a:t>
            </a:r>
          </a:p>
          <a:p>
            <a:pPr lvl="1"/>
            <a:r>
              <a:rPr lang="en-US" dirty="0" smtClean="0"/>
              <a:t>08.12	Upgrade / risk-mitigation strategies, CFS impact</a:t>
            </a:r>
          </a:p>
          <a:p>
            <a:pPr lvl="1"/>
            <a:r>
              <a:rPr lang="en-US" dirty="0" smtClean="0"/>
              <a:t>05.01	Preparation for workshop, </a:t>
            </a:r>
            <a:r>
              <a:rPr lang="en-US" dirty="0" err="1" smtClean="0"/>
              <a:t>programme</a:t>
            </a:r>
            <a:r>
              <a:rPr lang="en-US" dirty="0" smtClean="0"/>
              <a:t> review etc.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Considerable work to do</a:t>
            </a:r>
          </a:p>
          <a:p>
            <a:pPr lvl="1"/>
            <a:r>
              <a:rPr lang="en-US" dirty="0" smtClean="0"/>
              <a:t>but resources are scarce</a:t>
            </a:r>
          </a:p>
          <a:p>
            <a:endParaRPr lang="en-US" dirty="0" smtClean="0"/>
          </a:p>
          <a:p>
            <a:r>
              <a:rPr lang="en-US" dirty="0" smtClean="0"/>
              <a:t>IWLC10 will provide an important venue to discuss BAW-2 related issues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ILWC10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137" y="1132912"/>
            <a:ext cx="8423936" cy="4800600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 smtClean="0"/>
              <a:t>Programme</a:t>
            </a:r>
            <a:r>
              <a:rPr lang="en-US" dirty="0" smtClean="0"/>
              <a:t> now </a:t>
            </a:r>
            <a:r>
              <a:rPr lang="en-US" dirty="0" err="1" smtClean="0"/>
              <a:t>finalised</a:t>
            </a:r>
            <a:endParaRPr lang="en-US" dirty="0" smtClean="0"/>
          </a:p>
          <a:p>
            <a:pPr lvl="1"/>
            <a:r>
              <a:rPr lang="en-US" dirty="0" smtClean="0"/>
              <a:t>difficult ‘marriage’ between ILC and CLIC requirements</a:t>
            </a:r>
          </a:p>
          <a:p>
            <a:endParaRPr lang="en-US" dirty="0" smtClean="0"/>
          </a:p>
          <a:p>
            <a:r>
              <a:rPr lang="en-US" dirty="0" smtClean="0"/>
              <a:t>For TLCC important aspect is communication with Physics &amp; Detector groups</a:t>
            </a:r>
          </a:p>
          <a:p>
            <a:endParaRPr lang="en-US" dirty="0" smtClean="0"/>
          </a:p>
          <a:p>
            <a:r>
              <a:rPr lang="en-US" dirty="0" smtClean="0"/>
              <a:t>BAW-2 important focus (AS):</a:t>
            </a:r>
          </a:p>
          <a:p>
            <a:pPr lvl="1"/>
            <a:r>
              <a:rPr lang="en-US" dirty="0" smtClean="0"/>
              <a:t>Damping Rings:</a:t>
            </a:r>
          </a:p>
          <a:p>
            <a:pPr lvl="2"/>
            <a:r>
              <a:rPr lang="en-US" dirty="0" err="1" smtClean="0"/>
              <a:t>e</a:t>
            </a:r>
            <a:r>
              <a:rPr lang="en-US" dirty="0" smtClean="0"/>
              <a:t>-cloud</a:t>
            </a:r>
          </a:p>
          <a:p>
            <a:pPr lvl="2"/>
            <a:r>
              <a:rPr lang="en-US" dirty="0" smtClean="0"/>
              <a:t>10Hz running – in particular 50% duty cycle for </a:t>
            </a:r>
            <a:r>
              <a:rPr lang="en-US" dirty="0" err="1" smtClean="0"/>
              <a:t>e</a:t>
            </a:r>
            <a:r>
              <a:rPr lang="en-US" dirty="0" smtClean="0"/>
              <a:t>+ ring</a:t>
            </a:r>
          </a:p>
          <a:p>
            <a:pPr lvl="1"/>
            <a:r>
              <a:rPr lang="en-US" dirty="0" smtClean="0"/>
              <a:t>Positron Source</a:t>
            </a:r>
          </a:p>
          <a:p>
            <a:pPr lvl="2"/>
            <a:r>
              <a:rPr lang="en-US" dirty="0" smtClean="0"/>
              <a:t>Consolidate parameters including low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cm</a:t>
            </a:r>
            <a:r>
              <a:rPr lang="en-US" dirty="0" smtClean="0"/>
              <a:t> running</a:t>
            </a:r>
          </a:p>
          <a:p>
            <a:pPr lvl="2"/>
            <a:r>
              <a:rPr lang="en-US" dirty="0" smtClean="0"/>
              <a:t>Parameters for high-field undulator (Nb</a:t>
            </a:r>
            <a:r>
              <a:rPr lang="en-US" baseline="-25000" dirty="0" smtClean="0"/>
              <a:t>3</a:t>
            </a:r>
            <a:r>
              <a:rPr lang="en-US" dirty="0" smtClean="0"/>
              <a:t>Sn)</a:t>
            </a:r>
          </a:p>
          <a:p>
            <a:pPr lvl="1"/>
            <a:r>
              <a:rPr lang="en-US" dirty="0" smtClean="0"/>
              <a:t>BDS/MDI</a:t>
            </a:r>
          </a:p>
          <a:p>
            <a:pPr lvl="2"/>
            <a:r>
              <a:rPr lang="en-US" dirty="0" smtClean="0"/>
              <a:t>Propose novel FD solution (low </a:t>
            </a:r>
            <a:r>
              <a:rPr lang="en-US" dirty="0" err="1" smtClean="0"/>
              <a:t>Ecm</a:t>
            </a:r>
            <a:r>
              <a:rPr lang="en-US" dirty="0" smtClean="0"/>
              <a:t> running)</a:t>
            </a:r>
          </a:p>
          <a:p>
            <a:pPr lvl="2"/>
            <a:r>
              <a:rPr lang="en-US" dirty="0" smtClean="0"/>
              <a:t>IP (beam-beam) parameters in general (within MDI)</a:t>
            </a:r>
          </a:p>
          <a:p>
            <a:pPr lvl="1"/>
            <a:r>
              <a:rPr lang="en-US" dirty="0" smtClean="0"/>
              <a:t>Simulations / RTML</a:t>
            </a:r>
          </a:p>
          <a:p>
            <a:pPr lvl="2"/>
            <a:r>
              <a:rPr lang="en-US" dirty="0" smtClean="0"/>
              <a:t>Completion of emittance budget document</a:t>
            </a:r>
          </a:p>
          <a:p>
            <a:pPr lvl="2"/>
            <a:r>
              <a:rPr lang="en-US" dirty="0" smtClean="0"/>
              <a:t>Gradient tilt – further work?</a:t>
            </a:r>
          </a:p>
          <a:p>
            <a:pPr lvl="2"/>
            <a:r>
              <a:rPr lang="en-US" dirty="0" smtClean="0"/>
              <a:t>GUINEA-PIG simulations (Travelling Focus)</a:t>
            </a:r>
          </a:p>
          <a:p>
            <a:pPr lvl="2"/>
            <a:endParaRPr lang="en-US" dirty="0"/>
          </a:p>
        </p:txBody>
      </p:sp>
      <p:sp>
        <p:nvSpPr>
          <p:cNvPr id="5" name="Freeform 4"/>
          <p:cNvSpPr/>
          <p:nvPr/>
        </p:nvSpPr>
        <p:spPr bwMode="auto">
          <a:xfrm>
            <a:off x="5482289" y="4747870"/>
            <a:ext cx="301525" cy="825326"/>
          </a:xfrm>
          <a:custGeom>
            <a:avLst/>
            <a:gdLst>
              <a:gd name="connsiteX0" fmla="*/ 0 w 301525"/>
              <a:gd name="connsiteY0" fmla="*/ 0 h 1105503"/>
              <a:gd name="connsiteX1" fmla="*/ 301525 w 301525"/>
              <a:gd name="connsiteY1" fmla="*/ 0 h 1105503"/>
              <a:gd name="connsiteX2" fmla="*/ 301525 w 301525"/>
              <a:gd name="connsiteY2" fmla="*/ 1105503 h 1105503"/>
              <a:gd name="connsiteX3" fmla="*/ 9137 w 301525"/>
              <a:gd name="connsiteY3" fmla="*/ 1105503 h 1105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525" h="1105503">
                <a:moveTo>
                  <a:pt x="0" y="0"/>
                </a:moveTo>
                <a:lnTo>
                  <a:pt x="301525" y="0"/>
                </a:lnTo>
                <a:lnTo>
                  <a:pt x="301525" y="1105503"/>
                </a:lnTo>
                <a:lnTo>
                  <a:pt x="9137" y="1105503"/>
                </a:lnTo>
              </a:path>
            </a:pathLst>
          </a:custGeom>
          <a:noFill/>
          <a:ln w="28575" cap="flat" cmpd="sng" algn="ctr">
            <a:solidFill>
              <a:srgbClr val="7575D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GDE Interim Report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906" y="1269957"/>
            <a:ext cx="4364206" cy="49062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7911" y="1269956"/>
            <a:ext cx="4667961" cy="32616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89391" y="5025012"/>
            <a:ext cx="3481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draft deadline: November 5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87</TotalTime>
  <Words>404</Words>
  <Application>Microsoft Macintosh PowerPoint</Application>
  <PresentationFormat>On-screen Show (4:3)</PresentationFormat>
  <Paragraphs>64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Theme</vt:lpstr>
      <vt:lpstr>PM Report</vt:lpstr>
      <vt:lpstr>TLCC Status: BAW-1</vt:lpstr>
      <vt:lpstr>TLCC Status BAW-2</vt:lpstr>
      <vt:lpstr>ILWC10</vt:lpstr>
      <vt:lpstr>GDE Interim Report</vt:lpstr>
    </vt:vector>
  </TitlesOfParts>
  <Company>DESY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 Report</dc:title>
  <dc:creator>Nicholas Walker</dc:creator>
  <cp:lastModifiedBy>Nicholas Walker</cp:lastModifiedBy>
  <cp:revision>1</cp:revision>
  <dcterms:created xsi:type="dcterms:W3CDTF">2010-10-06T11:14:54Z</dcterms:created>
  <dcterms:modified xsi:type="dcterms:W3CDTF">2010-10-06T12:42:25Z</dcterms:modified>
</cp:coreProperties>
</file>