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37"/>
  </p:notesMasterIdLst>
  <p:sldIdLst>
    <p:sldId id="256" r:id="rId2"/>
    <p:sldId id="296" r:id="rId3"/>
    <p:sldId id="287" r:id="rId4"/>
    <p:sldId id="288" r:id="rId5"/>
    <p:sldId id="289" r:id="rId6"/>
    <p:sldId id="291" r:id="rId7"/>
    <p:sldId id="293" r:id="rId8"/>
    <p:sldId id="295" r:id="rId9"/>
    <p:sldId id="292" r:id="rId10"/>
    <p:sldId id="267" r:id="rId11"/>
    <p:sldId id="286" r:id="rId12"/>
    <p:sldId id="277" r:id="rId13"/>
    <p:sldId id="298" r:id="rId14"/>
    <p:sldId id="297" r:id="rId15"/>
    <p:sldId id="263" r:id="rId16"/>
    <p:sldId id="262" r:id="rId17"/>
    <p:sldId id="276" r:id="rId18"/>
    <p:sldId id="280" r:id="rId19"/>
    <p:sldId id="271" r:id="rId20"/>
    <p:sldId id="272" r:id="rId21"/>
    <p:sldId id="300" r:id="rId22"/>
    <p:sldId id="302" r:id="rId23"/>
    <p:sldId id="303" r:id="rId24"/>
    <p:sldId id="304" r:id="rId25"/>
    <p:sldId id="305" r:id="rId26"/>
    <p:sldId id="285" r:id="rId27"/>
    <p:sldId id="301" r:id="rId28"/>
    <p:sldId id="290" r:id="rId29"/>
    <p:sldId id="294" r:id="rId30"/>
    <p:sldId id="306" r:id="rId31"/>
    <p:sldId id="275" r:id="rId32"/>
    <p:sldId id="266" r:id="rId33"/>
    <p:sldId id="268" r:id="rId34"/>
    <p:sldId id="307" r:id="rId35"/>
    <p:sldId id="299" r:id="rId3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4638" autoAdjust="0"/>
  </p:normalViewPr>
  <p:slideViewPr>
    <p:cSldViewPr>
      <p:cViewPr varScale="1">
        <p:scale>
          <a:sx n="124" d="100"/>
          <a:sy n="124" d="100"/>
        </p:scale>
        <p:origin x="-10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PROJETS\TPC\MESURES\2009\091207-11_LP_BeamTests_DESY\091210_CLK-New-Modules_Analysis-DriftVelocity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962261817261016"/>
          <c:y val="6.2939052045130034E-2"/>
          <c:w val="0.76682818166511202"/>
          <c:h val="0.7234267476693077"/>
        </c:manualLayout>
      </c:layout>
      <c:scatterChart>
        <c:scatterStyle val="lineMarker"/>
        <c:ser>
          <c:idx val="0"/>
          <c:order val="1"/>
          <c:tx>
            <c:v>Simulations (Magboltz)</c:v>
          </c:tx>
          <c:spPr>
            <a:ln w="19050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'Vd vs Ed'!$A$4:$A$20</c:f>
              <c:numCache>
                <c:formatCode>General</c:formatCode>
                <c:ptCount val="17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  <c:pt idx="10">
                  <c:v>200</c:v>
                </c:pt>
                <c:pt idx="11">
                  <c:v>215</c:v>
                </c:pt>
                <c:pt idx="12">
                  <c:v>230</c:v>
                </c:pt>
                <c:pt idx="13">
                  <c:v>250</c:v>
                </c:pt>
                <c:pt idx="14">
                  <c:v>270</c:v>
                </c:pt>
                <c:pt idx="15">
                  <c:v>290</c:v>
                </c:pt>
                <c:pt idx="16">
                  <c:v>310</c:v>
                </c:pt>
              </c:numCache>
            </c:numRef>
          </c:xVal>
          <c:yVal>
            <c:numRef>
              <c:f>'Vd vs Ed'!$F$4:$F$20</c:f>
              <c:numCache>
                <c:formatCode>General</c:formatCode>
                <c:ptCount val="17"/>
                <c:pt idx="0">
                  <c:v>0</c:v>
                </c:pt>
                <c:pt idx="1">
                  <c:v>0.67960000000002885</c:v>
                </c:pt>
                <c:pt idx="2">
                  <c:v>1.544</c:v>
                </c:pt>
                <c:pt idx="3">
                  <c:v>2.4859999999999998</c:v>
                </c:pt>
                <c:pt idx="4">
                  <c:v>3.4379999999999997</c:v>
                </c:pt>
                <c:pt idx="5">
                  <c:v>4.3419999999999996</c:v>
                </c:pt>
                <c:pt idx="6">
                  <c:v>5.1509999999999945</c:v>
                </c:pt>
                <c:pt idx="7">
                  <c:v>5.8439999999999985</c:v>
                </c:pt>
                <c:pt idx="8">
                  <c:v>6.4249999999999945</c:v>
                </c:pt>
                <c:pt idx="9">
                  <c:v>6.8789999999999996</c:v>
                </c:pt>
                <c:pt idx="10">
                  <c:v>7.2359999999999998</c:v>
                </c:pt>
                <c:pt idx="11">
                  <c:v>7.4340000000000002</c:v>
                </c:pt>
                <c:pt idx="12">
                  <c:v>7.5949999999999855</c:v>
                </c:pt>
                <c:pt idx="13">
                  <c:v>7.7450000000000001</c:v>
                </c:pt>
                <c:pt idx="14">
                  <c:v>7.8310000000000004</c:v>
                </c:pt>
                <c:pt idx="15">
                  <c:v>7.8669999999999956</c:v>
                </c:pt>
                <c:pt idx="16">
                  <c:v>7.8669999999999956</c:v>
                </c:pt>
              </c:numCache>
            </c:numRef>
          </c:yVal>
        </c:ser>
        <c:ser>
          <c:idx val="1"/>
          <c:order val="0"/>
          <c:tx>
            <c:v>Measurements</c:v>
          </c:tx>
          <c:spPr>
            <a:ln w="6350">
              <a:noFill/>
            </a:ln>
          </c:spPr>
          <c:marker>
            <c:symbol val="circle"/>
            <c:size val="5"/>
            <c:spPr>
              <a:solidFill>
                <a:schemeClr val="accent1"/>
              </a:solidFill>
              <a:ln>
                <a:solidFill>
                  <a:srgbClr val="4F81BD"/>
                </a:solidFill>
              </a:ln>
            </c:spPr>
          </c:marker>
          <c:xVal>
            <c:numRef>
              <c:f>'Vd vs Ed'!$A$4:$A$20</c:f>
              <c:numCache>
                <c:formatCode>General</c:formatCode>
                <c:ptCount val="17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  <c:pt idx="10">
                  <c:v>200</c:v>
                </c:pt>
                <c:pt idx="11">
                  <c:v>215</c:v>
                </c:pt>
                <c:pt idx="12">
                  <c:v>230</c:v>
                </c:pt>
                <c:pt idx="13">
                  <c:v>250</c:v>
                </c:pt>
                <c:pt idx="14">
                  <c:v>270</c:v>
                </c:pt>
                <c:pt idx="15">
                  <c:v>290</c:v>
                </c:pt>
                <c:pt idx="16">
                  <c:v>310</c:v>
                </c:pt>
              </c:numCache>
            </c:numRef>
          </c:xVal>
          <c:yVal>
            <c:numRef>
              <c:f>'Vd vs Ed'!$D$4:$D$20</c:f>
              <c:numCache>
                <c:formatCode>General</c:formatCode>
                <c:ptCount val="17"/>
                <c:pt idx="0">
                  <c:v>0</c:v>
                </c:pt>
                <c:pt idx="1">
                  <c:v>0.70900000000000063</c:v>
                </c:pt>
                <c:pt idx="2" formatCode="0.0000">
                  <c:v>1.5889830508474576</c:v>
                </c:pt>
                <c:pt idx="3" formatCode="0.0000">
                  <c:v>2.5210084033613427</c:v>
                </c:pt>
                <c:pt idx="4" formatCode="0.0000">
                  <c:v>3.4762456546929177</c:v>
                </c:pt>
                <c:pt idx="5" formatCode="0.0000">
                  <c:v>4.3891733723482087</c:v>
                </c:pt>
                <c:pt idx="6" formatCode="0.0000">
                  <c:v>5.2038161318300071</c:v>
                </c:pt>
                <c:pt idx="7" formatCode="0.0000">
                  <c:v>5.9405940594059246</c:v>
                </c:pt>
                <c:pt idx="8" formatCode="0.0000">
                  <c:v>6.5075921908893823</c:v>
                </c:pt>
                <c:pt idx="9" formatCode="0.0000">
                  <c:v>7.0175438596491215</c:v>
                </c:pt>
                <c:pt idx="10" formatCode="0.0000">
                  <c:v>7.3349633251833914</c:v>
                </c:pt>
                <c:pt idx="11" formatCode="0.0000">
                  <c:v>7.5519194461925725</c:v>
                </c:pt>
                <c:pt idx="12" formatCode="0.0000">
                  <c:v>7.6979999999999755</c:v>
                </c:pt>
                <c:pt idx="13" formatCode="0.0000">
                  <c:v>7.859</c:v>
                </c:pt>
                <c:pt idx="14" formatCode="0.0000">
                  <c:v>7.9470000000000001</c:v>
                </c:pt>
                <c:pt idx="15" formatCode="0.0000">
                  <c:v>7.992</c:v>
                </c:pt>
                <c:pt idx="16" formatCode="0.0000">
                  <c:v>7.9470000000000001</c:v>
                </c:pt>
              </c:numCache>
            </c:numRef>
          </c:yVal>
          <c:smooth val="1"/>
        </c:ser>
        <c:axId val="68339200"/>
        <c:axId val="68751360"/>
      </c:scatterChart>
      <c:valAx>
        <c:axId val="68339200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lang="fr-FR"/>
                </a:pPr>
                <a:r>
                  <a:rPr lang="fr-FR" sz="1200" dirty="0"/>
                  <a:t>Ed (V/cm)</a:t>
                </a:r>
              </a:p>
            </c:rich>
          </c:tx>
          <c:layout>
            <c:manualLayout>
              <c:xMode val="edge"/>
              <c:yMode val="edge"/>
              <c:x val="0.74372329121213065"/>
              <c:y val="0.90001847756096198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 lang="fr-FR" sz="1200" baseline="0"/>
            </a:pPr>
            <a:endParaRPr lang="fr-FR"/>
          </a:p>
        </c:txPr>
        <c:crossAx val="68751360"/>
        <c:crossesAt val="0"/>
        <c:crossBetween val="midCat"/>
      </c:valAx>
      <c:valAx>
        <c:axId val="68751360"/>
        <c:scaling>
          <c:orientation val="minMax"/>
          <c:min val="0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fr-FR"/>
                </a:pPr>
                <a:r>
                  <a:rPr lang="fr-FR" sz="1200"/>
                  <a:t>Vd (cm/</a:t>
                </a:r>
                <a:r>
                  <a:rPr lang="el-GR" sz="1200"/>
                  <a:t>μ</a:t>
                </a:r>
                <a:r>
                  <a:rPr lang="fr-FR" sz="1200"/>
                  <a:t>s) </a:t>
                </a:r>
              </a:p>
            </c:rich>
          </c:tx>
          <c:layout>
            <c:manualLayout>
              <c:xMode val="edge"/>
              <c:yMode val="edge"/>
              <c:x val="3.1513707845342892E-3"/>
              <c:y val="0.11355987345688347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 lang="fr-FR" sz="1200" baseline="0"/>
            </a:pPr>
            <a:endParaRPr lang="fr-FR"/>
          </a:p>
        </c:txPr>
        <c:crossAx val="68339200"/>
        <c:crossesAt val="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fr-FR"/>
          </a:p>
        </c:txPr>
      </c:legendEntry>
      <c:layout>
        <c:manualLayout>
          <c:xMode val="edge"/>
          <c:yMode val="edge"/>
          <c:x val="0.46224725030551861"/>
          <c:y val="0.47508988900223642"/>
          <c:w val="0.43202224325502725"/>
          <c:h val="0.20707074213976226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lang="fr-FR" sz="1200"/>
          </a:pPr>
          <a:endParaRPr lang="fr-FR"/>
        </a:p>
      </c:txPr>
    </c:legend>
    <c:plotVisOnly val="1"/>
  </c:chart>
  <c:txPr>
    <a:bodyPr/>
    <a:lstStyle/>
    <a:p>
      <a:pPr>
        <a:defRPr sz="1600">
          <a:latin typeface="Bell MT" pitchFamily="18" charset="0"/>
        </a:defRPr>
      </a:pPr>
      <a:endParaRPr lang="fr-FR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D3166-E9A7-4284-875E-BEFA712512D9}" type="datetimeFigureOut">
              <a:rPr lang="fr-FR" smtClean="0"/>
              <a:pPr/>
              <a:t>13/10/2010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705B2-3BF7-411E-A7C4-BB50396689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705B2-3BF7-411E-A7C4-BB503966892F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39D617-9B70-4BF2-98AD-2DD9A8AD1990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E995E-ACB1-4064-861E-013ABDEC5E7A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19906-27C3-49FC-B2CD-1067B009D881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E995E-ACB1-4064-861E-013ABDEC5E7A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353272" cy="365125"/>
          </a:xfrm>
        </p:spPr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A48DF0F1-3925-4D00-A802-47C4F5CC83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993232" cy="365125"/>
          </a:xfr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A48DF0F1-3925-4D00-A802-47C4F5CC83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4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8.tiff"/><Relationship Id="rId4" Type="http://schemas.openxmlformats.org/officeDocument/2006/relationships/image" Target="../media/image47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700808"/>
            <a:ext cx="7092280" cy="864096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rgbClr val="FFC000"/>
                </a:solidFill>
                <a:effectLst/>
              </a:rPr>
              <a:t>LC TPC 2008-2010 </a:t>
            </a:r>
            <a:endParaRPr lang="fr-FR" sz="4800" b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10" name="Picture 6" descr="logo_eudet_4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97152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013176"/>
            <a:ext cx="2133600" cy="1217613"/>
          </a:xfrm>
          <a:prstGeom prst="rect">
            <a:avLst/>
          </a:prstGeom>
          <a:noFill/>
        </p:spPr>
      </p:pic>
      <p:sp>
        <p:nvSpPr>
          <p:cNvPr id="12" name="ZoneTexte 4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1259632" y="5477162"/>
            <a:ext cx="62640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 smtClean="0"/>
              <a:t>P</a:t>
            </a:r>
            <a:r>
              <a:rPr lang="fr-FR" sz="2000" dirty="0"/>
              <a:t>. </a:t>
            </a:r>
            <a:r>
              <a:rPr lang="fr-FR" sz="2000" dirty="0" smtClean="0"/>
              <a:t>Colas for </a:t>
            </a:r>
            <a:r>
              <a:rPr lang="fr-FR" sz="2000" b="1" dirty="0" smtClean="0"/>
              <a:t>the LC TPC </a:t>
            </a:r>
            <a:r>
              <a:rPr lang="fr-FR" sz="2000" b="1" dirty="0"/>
              <a:t>collaboration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915816" y="278092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PRC </a:t>
            </a:r>
            <a:r>
              <a:rPr lang="fr-FR" sz="2400" dirty="0" err="1" smtClean="0"/>
              <a:t>at</a:t>
            </a:r>
            <a:r>
              <a:rPr lang="fr-FR" sz="2400" dirty="0" smtClean="0"/>
              <a:t> DESY, </a:t>
            </a:r>
            <a:r>
              <a:rPr lang="fr-FR" sz="2400" dirty="0" err="1" smtClean="0"/>
              <a:t>Zeuthen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54968"/>
          </a:xfrm>
        </p:spPr>
        <p:txBody>
          <a:bodyPr>
            <a:normAutofit/>
          </a:bodyPr>
          <a:lstStyle/>
          <a:p>
            <a:pPr lvl="0" algn="ctr"/>
            <a:r>
              <a:rPr lang="en-US" sz="32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Micromegas Modules for TPC</a:t>
            </a:r>
            <a:endParaRPr lang="fr-FR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652120" y="6858000"/>
            <a:ext cx="2133600" cy="365125"/>
          </a:xfrm>
        </p:spPr>
        <p:txBody>
          <a:bodyPr/>
          <a:lstStyle/>
          <a:p>
            <a:endParaRPr lang="fr-FR" dirty="0"/>
          </a:p>
        </p:txBody>
      </p:sp>
      <p:grpSp>
        <p:nvGrpSpPr>
          <p:cNvPr id="3" name="Group 5"/>
          <p:cNvGrpSpPr/>
          <p:nvPr/>
        </p:nvGrpSpPr>
        <p:grpSpPr>
          <a:xfrm>
            <a:off x="611560" y="1268760"/>
            <a:ext cx="8028384" cy="4896544"/>
            <a:chOff x="53975" y="893763"/>
            <a:chExt cx="8999538" cy="5365750"/>
          </a:xfrm>
        </p:grpSpPr>
        <p:pic>
          <p:nvPicPr>
            <p:cNvPr id="5" name="Picture 2" descr="D:\PROJETS\TPC\MESURES\091102-05_LP_BeamTests_SiEnveloppe_DESY\IMGP0070_r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75" y="893763"/>
              <a:ext cx="8999538" cy="536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ZoneTexte 8"/>
            <p:cNvSpPr txBox="1">
              <a:spLocks noChangeArrowheads="1"/>
            </p:cNvSpPr>
            <p:nvPr/>
          </p:nvSpPr>
          <p:spPr bwMode="auto">
            <a:xfrm>
              <a:off x="3919568" y="5643563"/>
              <a:ext cx="1590614" cy="60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Resistive ink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Bookman Old Style" pitchFamily="18" charset="0"/>
                </a:rPr>
                <a:t>~3 </a:t>
              </a:r>
              <a:r>
                <a:rPr lang="en-US" sz="1400" dirty="0">
                  <a:solidFill>
                    <a:schemeClr val="bg1"/>
                  </a:solidFill>
                  <a:latin typeface="Bookman Old Style" pitchFamily="18" charset="0"/>
                </a:rPr>
                <a:t>MΩ/□</a:t>
              </a:r>
            </a:p>
          </p:txBody>
        </p:sp>
        <p:sp>
          <p:nvSpPr>
            <p:cNvPr id="7" name="ZoneTexte 9"/>
            <p:cNvSpPr txBox="1">
              <a:spLocks noChangeArrowheads="1"/>
            </p:cNvSpPr>
            <p:nvPr/>
          </p:nvSpPr>
          <p:spPr bwMode="auto">
            <a:xfrm>
              <a:off x="829291" y="3331973"/>
              <a:ext cx="2033942" cy="886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Resistive </a:t>
              </a:r>
              <a:r>
                <a:rPr lang="en-US" sz="1800" dirty="0" err="1">
                  <a:solidFill>
                    <a:schemeClr val="bg1"/>
                  </a:solidFill>
                  <a:latin typeface="Bookman Old Style" pitchFamily="18" charset="0"/>
                </a:rPr>
                <a:t>Kapton</a:t>
              </a:r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Bookman Old Style" pitchFamily="18" charset="0"/>
                </a:rPr>
                <a:t>~5 </a:t>
              </a:r>
              <a:r>
                <a:rPr lang="en-US" sz="1400" dirty="0">
                  <a:solidFill>
                    <a:schemeClr val="bg1"/>
                  </a:solidFill>
                  <a:latin typeface="Bookman Old Style" pitchFamily="18" charset="0"/>
                </a:rPr>
                <a:t>MΩ/□</a:t>
              </a:r>
            </a:p>
            <a:p>
              <a:pPr algn="ctr"/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8" name="ZoneTexte 10"/>
            <p:cNvSpPr txBox="1">
              <a:spLocks noChangeArrowheads="1"/>
            </p:cNvSpPr>
            <p:nvPr/>
          </p:nvSpPr>
          <p:spPr bwMode="auto">
            <a:xfrm>
              <a:off x="6923088" y="3470275"/>
              <a:ext cx="123348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latin typeface="Bookman Old Style" pitchFamily="18" charset="0"/>
                </a:rPr>
                <a:t>Standard</a:t>
              </a:r>
            </a:p>
          </p:txBody>
        </p:sp>
        <p:sp>
          <p:nvSpPr>
            <p:cNvPr id="9" name="ZoneTexte 11"/>
            <p:cNvSpPr txBox="1">
              <a:spLocks noChangeArrowheads="1"/>
            </p:cNvSpPr>
            <p:nvPr/>
          </p:nvSpPr>
          <p:spPr bwMode="auto">
            <a:xfrm>
              <a:off x="3543786" y="2235201"/>
              <a:ext cx="2246929" cy="60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latin typeface="Bookman Old Style" pitchFamily="18" charset="0"/>
                </a:rPr>
                <a:t>2 Resistive </a:t>
              </a:r>
              <a:r>
                <a:rPr lang="en-US" sz="1800" dirty="0" err="1">
                  <a:latin typeface="Bookman Old Style" pitchFamily="18" charset="0"/>
                </a:rPr>
                <a:t>Kapton</a:t>
              </a:r>
              <a:endParaRPr lang="en-US" sz="1800" dirty="0">
                <a:latin typeface="Bookman Old Style" pitchFamily="18" charset="0"/>
              </a:endParaRPr>
            </a:p>
            <a:p>
              <a:pPr algn="ctr"/>
              <a:r>
                <a:rPr lang="en-US" sz="1400" dirty="0" smtClean="0">
                  <a:latin typeface="Bookman Old Style" pitchFamily="18" charset="0"/>
                </a:rPr>
                <a:t>~3 </a:t>
              </a:r>
              <a:r>
                <a:rPr lang="en-US" sz="1400" dirty="0">
                  <a:latin typeface="Bookman Old Style" pitchFamily="18" charset="0"/>
                </a:rPr>
                <a:t>MΩ/□</a:t>
              </a:r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8DF0F1-3925-4D00-A802-47C4F5CC8382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27584" y="4293096"/>
            <a:ext cx="23042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Bulk</a:t>
            </a:r>
            <a:r>
              <a:rPr lang="fr-FR" dirty="0" smtClean="0"/>
              <a:t> Micromegas: </a:t>
            </a:r>
            <a:r>
              <a:rPr lang="fr-FR" dirty="0" err="1" smtClean="0"/>
              <a:t>pillars</a:t>
            </a:r>
            <a:r>
              <a:rPr lang="fr-FR" dirty="0" smtClean="0"/>
              <a:t> </a:t>
            </a:r>
            <a:r>
              <a:rPr lang="fr-FR" dirty="0" err="1" smtClean="0"/>
              <a:t>hold</a:t>
            </a:r>
            <a:r>
              <a:rPr lang="fr-FR" dirty="0" smtClean="0"/>
              <a:t> the </a:t>
            </a:r>
            <a:r>
              <a:rPr lang="fr-FR" dirty="0" err="1" smtClean="0"/>
              <a:t>mesh</a:t>
            </a:r>
            <a:r>
              <a:rPr lang="fr-FR" dirty="0" smtClean="0"/>
              <a:t> on the </a:t>
            </a:r>
            <a:r>
              <a:rPr lang="fr-FR" dirty="0" err="1" smtClean="0"/>
              <a:t>whole</a:t>
            </a:r>
            <a:r>
              <a:rPr lang="fr-FR" dirty="0" smtClean="0"/>
              <a:t> surface: no </a:t>
            </a:r>
            <a:r>
              <a:rPr lang="fr-FR" dirty="0" err="1" smtClean="0"/>
              <a:t>need</a:t>
            </a:r>
            <a:r>
              <a:rPr lang="fr-FR" dirty="0" smtClean="0"/>
              <a:t> for frame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6444208" y="4365104"/>
            <a:ext cx="201622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bulk</a:t>
            </a:r>
            <a:r>
              <a:rPr lang="fr-FR" dirty="0" smtClean="0"/>
              <a:t>: </a:t>
            </a:r>
            <a:r>
              <a:rPr lang="fr-FR" dirty="0" err="1" smtClean="0"/>
              <a:t>continuous</a:t>
            </a:r>
            <a:r>
              <a:rPr lang="fr-FR" dirty="0" smtClean="0"/>
              <a:t>  2D RC network to </a:t>
            </a:r>
            <a:r>
              <a:rPr lang="fr-FR" dirty="0" err="1" smtClean="0"/>
              <a:t>spread</a:t>
            </a:r>
            <a:r>
              <a:rPr lang="fr-FR" dirty="0" smtClean="0"/>
              <a:t> the charge     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524328" y="74495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CERN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524328" y="54868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Saclay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524328" y="96098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Carleton</a:t>
            </a:r>
            <a:endParaRPr lang="fr-FR" sz="1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7" name="Picture 2" descr="D:\PROJETS\TPC\MESURES\081208-11_LP_BeamTestsMagnet_DESY\Pictures\081209_LowDrift_500ns_Animat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624"/>
            <a:ext cx="9144000" cy="617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1547664" y="6021288"/>
            <a:ext cx="59046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24 </a:t>
            </a:r>
            <a:r>
              <a:rPr lang="fr-FR" sz="2000" b="1" dirty="0" err="1" smtClean="0"/>
              <a:t>rows</a:t>
            </a:r>
            <a:r>
              <a:rPr lang="fr-FR" sz="2000" b="1" dirty="0" smtClean="0"/>
              <a:t> x 72 pads, 2.7-3.2 mm </a:t>
            </a:r>
            <a:r>
              <a:rPr lang="fr-FR" sz="2000" b="1" dirty="0" err="1" smtClean="0"/>
              <a:t>wide</a:t>
            </a:r>
            <a:r>
              <a:rPr lang="fr-FR" sz="2000" b="1" dirty="0" smtClean="0"/>
              <a:t>, 7 mm long</a:t>
            </a:r>
            <a:endParaRPr lang="fr-FR" sz="2000" b="1" dirty="0"/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16632"/>
            <a:ext cx="3073152" cy="167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389120"/>
          </a:xfrm>
        </p:spPr>
        <p:txBody>
          <a:bodyPr/>
          <a:lstStyle/>
          <a:p>
            <a:r>
              <a:rPr lang="fr-FR" dirty="0" smtClean="0"/>
              <a:t>2-GEM (</a:t>
            </a:r>
            <a:r>
              <a:rPr lang="fr-FR" sz="2000" dirty="0" smtClean="0"/>
              <a:t>laser </a:t>
            </a:r>
            <a:r>
              <a:rPr lang="fr-FR" sz="2000" dirty="0" err="1" smtClean="0"/>
              <a:t>etched</a:t>
            </a:r>
            <a:r>
              <a:rPr lang="fr-FR" sz="2000" dirty="0" smtClean="0"/>
              <a:t>, </a:t>
            </a:r>
            <a:r>
              <a:rPr lang="fr-FR" sz="2000" dirty="0" err="1" smtClean="0"/>
              <a:t>with</a:t>
            </a:r>
            <a:r>
              <a:rPr lang="fr-FR" sz="2000" dirty="0" smtClean="0"/>
              <a:t> 100 µm gap, </a:t>
            </a:r>
            <a:r>
              <a:rPr lang="fr-FR" sz="2000" dirty="0" err="1" smtClean="0"/>
              <a:t>from</a:t>
            </a:r>
            <a:r>
              <a:rPr lang="fr-FR" sz="2000" dirty="0" smtClean="0"/>
              <a:t> </a:t>
            </a:r>
            <a:r>
              <a:rPr lang="fr-FR" sz="2000" dirty="0" err="1" smtClean="0"/>
              <a:t>SciEnergy</a:t>
            </a:r>
            <a:r>
              <a:rPr lang="fr-FR" sz="2000" dirty="0" smtClean="0"/>
              <a:t>, </a:t>
            </a:r>
            <a:r>
              <a:rPr lang="fr-FR" sz="2000" dirty="0" err="1" smtClean="0"/>
              <a:t>Japan</a:t>
            </a:r>
            <a:r>
              <a:rPr lang="fr-FR" dirty="0" smtClean="0"/>
              <a:t>), plus 1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 (</a:t>
            </a:r>
            <a:r>
              <a:rPr lang="fr-FR" sz="2000" dirty="0" err="1" smtClean="0"/>
              <a:t>replaced</a:t>
            </a:r>
            <a:r>
              <a:rPr lang="fr-FR" sz="2000" dirty="0" smtClean="0"/>
              <a:t> by a </a:t>
            </a:r>
            <a:r>
              <a:rPr lang="fr-FR" sz="2000" dirty="0" err="1" smtClean="0"/>
              <a:t>field</a:t>
            </a:r>
            <a:r>
              <a:rPr lang="fr-FR" sz="2000" dirty="0" smtClean="0"/>
              <a:t> </a:t>
            </a:r>
            <a:r>
              <a:rPr lang="fr-FR" sz="2000" dirty="0" err="1" smtClean="0"/>
              <a:t>shaper</a:t>
            </a:r>
            <a:r>
              <a:rPr lang="fr-FR" sz="2000" dirty="0" smtClean="0"/>
              <a:t> in Sep. 2010 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GEMs</a:t>
            </a:r>
            <a:r>
              <a:rPr lang="fr-FR" dirty="0" smtClean="0"/>
              <a:t> </a:t>
            </a:r>
            <a:r>
              <a:rPr lang="fr-FR" dirty="0" err="1" smtClean="0"/>
              <a:t>pegged</a:t>
            </a:r>
            <a:r>
              <a:rPr lang="fr-FR" dirty="0" smtClean="0"/>
              <a:t> down by the </a:t>
            </a:r>
            <a:r>
              <a:rPr lang="fr-FR" dirty="0" err="1" smtClean="0"/>
              <a:t>two</a:t>
            </a:r>
            <a:r>
              <a:rPr lang="fr-FR" dirty="0" smtClean="0"/>
              <a:t> arc-</a:t>
            </a:r>
            <a:r>
              <a:rPr lang="fr-FR" dirty="0" err="1" smtClean="0"/>
              <a:t>shaped</a:t>
            </a:r>
            <a:r>
              <a:rPr lang="fr-FR" dirty="0" smtClean="0"/>
              <a:t> </a:t>
            </a:r>
            <a:r>
              <a:rPr lang="fr-FR" dirty="0" err="1" smtClean="0"/>
              <a:t>stiffenders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54968"/>
          </a:xfrm>
        </p:spPr>
        <p:txBody>
          <a:bodyPr>
            <a:normAutofit/>
          </a:bodyPr>
          <a:lstStyle/>
          <a:p>
            <a:pPr lvl="0" algn="ctr"/>
            <a:r>
              <a:rPr lang="en-US" sz="32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Asian GEM Modules for TPC</a:t>
            </a:r>
            <a:endParaRPr lang="fr-FR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 l="4567" t="21843"/>
          <a:stretch>
            <a:fillRect/>
          </a:stretch>
        </p:blipFill>
        <p:spPr bwMode="auto">
          <a:xfrm>
            <a:off x="4454525" y="2889845"/>
            <a:ext cx="4689475" cy="356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 l="7915" t="10454"/>
          <a:stretch>
            <a:fillRect/>
          </a:stretch>
        </p:blipFill>
        <p:spPr bwMode="auto">
          <a:xfrm>
            <a:off x="62369" y="2905918"/>
            <a:ext cx="4388982" cy="354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7668344" y="458669"/>
            <a:ext cx="1296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KEK</a:t>
            </a:r>
          </a:p>
          <a:p>
            <a:r>
              <a:rPr lang="fr-FR" sz="1400" b="1" dirty="0" err="1" smtClean="0">
                <a:solidFill>
                  <a:srgbClr val="7030A0"/>
                </a:solidFill>
              </a:rPr>
              <a:t>Tsinghua</a:t>
            </a:r>
            <a:endParaRPr lang="fr-FR" sz="1400" b="1" dirty="0" smtClean="0">
              <a:solidFill>
                <a:srgbClr val="7030A0"/>
              </a:solidFill>
            </a:endParaRPr>
          </a:p>
          <a:p>
            <a:r>
              <a:rPr lang="fr-FR" sz="1400" b="1" dirty="0" smtClean="0">
                <a:solidFill>
                  <a:srgbClr val="7030A0"/>
                </a:solidFill>
              </a:rPr>
              <a:t>Saga + </a:t>
            </a:r>
            <a:r>
              <a:rPr lang="fr-FR" sz="1400" b="1" dirty="0" err="1" smtClean="0">
                <a:solidFill>
                  <a:srgbClr val="7030A0"/>
                </a:solidFill>
              </a:rPr>
              <a:t>other</a:t>
            </a:r>
            <a:r>
              <a:rPr lang="fr-FR" sz="1400" b="1" dirty="0" smtClean="0">
                <a:solidFill>
                  <a:srgbClr val="7030A0"/>
                </a:solidFill>
              </a:rPr>
              <a:t> </a:t>
            </a:r>
            <a:r>
              <a:rPr lang="fr-FR" sz="1400" b="1" dirty="0" err="1" smtClean="0">
                <a:solidFill>
                  <a:srgbClr val="7030A0"/>
                </a:solidFill>
              </a:rPr>
              <a:t>Japan</a:t>
            </a:r>
            <a:r>
              <a:rPr lang="fr-FR" sz="1400" b="1" dirty="0" smtClean="0">
                <a:solidFill>
                  <a:srgbClr val="7030A0"/>
                </a:solidFill>
              </a:rPr>
              <a:t> </a:t>
            </a:r>
            <a:r>
              <a:rPr lang="fr-FR" sz="1400" b="1" dirty="0" err="1" smtClean="0">
                <a:solidFill>
                  <a:srgbClr val="7030A0"/>
                </a:solidFill>
              </a:rPr>
              <a:t>Univ</a:t>
            </a:r>
            <a:r>
              <a:rPr lang="fr-FR" sz="1400" b="1" dirty="0" smtClean="0">
                <a:solidFill>
                  <a:srgbClr val="7030A0"/>
                </a:solidFill>
              </a:rPr>
              <a:t>.</a:t>
            </a:r>
            <a:endParaRPr lang="fr-FR" sz="1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504056"/>
            <a:ext cx="8229600" cy="1412776"/>
          </a:xfrm>
        </p:spPr>
        <p:txBody>
          <a:bodyPr/>
          <a:lstStyle/>
          <a:p>
            <a:pPr>
              <a:buFont typeface="Wingdings" pitchFamily="2" charset="2"/>
              <a:buChar char="l"/>
            </a:pPr>
            <a:r>
              <a:rPr lang="en-US" altLang="ja-JP" sz="2400" b="1" dirty="0" smtClean="0"/>
              <a:t>28 pad-rows  of 176 -194 pads (pad size  ~ 1.1 x 5.4 mm</a:t>
            </a:r>
            <a:r>
              <a:rPr lang="en-US" altLang="ja-JP" sz="2400" b="1" baseline="30000" dirty="0" smtClean="0"/>
              <a:t>2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2400" b="1" dirty="0" smtClean="0"/>
              <a:t> Total 5152 pads/modules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2400" b="1" dirty="0" smtClean="0"/>
              <a:t>3 modules partially equipped (7616 channels)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13</a:t>
            </a:fld>
            <a:endParaRPr lang="fr-FR" dirty="0"/>
          </a:p>
        </p:txBody>
      </p:sp>
      <p:grpSp>
        <p:nvGrpSpPr>
          <p:cNvPr id="7" name="グループ化 7"/>
          <p:cNvGrpSpPr>
            <a:grpSpLocks/>
          </p:cNvGrpSpPr>
          <p:nvPr/>
        </p:nvGrpSpPr>
        <p:grpSpPr bwMode="auto">
          <a:xfrm>
            <a:off x="203200" y="1916833"/>
            <a:ext cx="8737600" cy="4392496"/>
            <a:chOff x="232227" y="1670200"/>
            <a:chExt cx="8737601" cy="4393016"/>
          </a:xfrm>
        </p:grpSpPr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232227" y="1694326"/>
              <a:ext cx="4327262" cy="436889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 flipH="1">
              <a:off x="4568609" y="1644562"/>
              <a:ext cx="4375582" cy="44268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3"/>
          <p:cNvSpPr txBox="1">
            <a:spLocks noChangeArrowheads="1"/>
          </p:cNvSpPr>
          <p:nvPr/>
        </p:nvSpPr>
        <p:spPr bwMode="auto">
          <a:xfrm flipH="1">
            <a:off x="611560" y="4538503"/>
            <a:ext cx="82089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fr-FR" sz="1600" b="1" dirty="0" smtClean="0">
                <a:solidFill>
                  <a:srgbClr val="000099"/>
                </a:solidFill>
              </a:rPr>
              <a:t>Micromegas, </a:t>
            </a:r>
            <a:r>
              <a:rPr lang="fr-FR" sz="1600" b="1" dirty="0" err="1" smtClean="0">
                <a:solidFill>
                  <a:srgbClr val="000099"/>
                </a:solidFill>
              </a:rPr>
              <a:t>with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en-US" sz="1600" b="1" dirty="0" smtClean="0">
                <a:solidFill>
                  <a:srgbClr val="000099"/>
                </a:solidFill>
                <a:cs typeface="Arial" pitchFamily="34" charset="0"/>
              </a:rPr>
              <a:t>P=</a:t>
            </a:r>
            <a:r>
              <a:rPr lang="pt-BR" sz="1600" b="1" dirty="0" smtClean="0">
                <a:solidFill>
                  <a:srgbClr val="000099"/>
                </a:solidFill>
                <a:cs typeface="Arial" pitchFamily="34" charset="0"/>
              </a:rPr>
              <a:t>1035 hPa, T=292 K, 35-50 ppm H</a:t>
            </a:r>
            <a:r>
              <a:rPr lang="pt-BR" sz="1600" b="1" baseline="-25000" dirty="0" smtClean="0">
                <a:solidFill>
                  <a:srgbClr val="000099"/>
                </a:solidFill>
                <a:cs typeface="Arial" pitchFamily="34" charset="0"/>
              </a:rPr>
              <a:t>2</a:t>
            </a:r>
            <a:r>
              <a:rPr lang="pt-BR" sz="1600" b="1" dirty="0" smtClean="0">
                <a:solidFill>
                  <a:srgbClr val="000099"/>
                </a:solidFill>
                <a:cs typeface="Arial" pitchFamily="34" charset="0"/>
              </a:rPr>
              <a:t>0</a:t>
            </a:r>
          </a:p>
          <a:p>
            <a:pPr>
              <a:lnSpc>
                <a:spcPct val="120000"/>
              </a:lnSpc>
            </a:pPr>
            <a:r>
              <a:rPr lang="fr-FR" sz="1600" b="1" dirty="0" err="1" smtClean="0">
                <a:solidFill>
                  <a:srgbClr val="000099"/>
                </a:solidFill>
              </a:rPr>
              <a:t>V</a:t>
            </a:r>
            <a:r>
              <a:rPr lang="fr-FR" sz="1600" b="1" baseline="-25000" dirty="0" err="1" smtClean="0">
                <a:solidFill>
                  <a:srgbClr val="000099"/>
                </a:solidFill>
              </a:rPr>
              <a:t>drift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fr-FR" sz="1600" b="1" dirty="0">
                <a:solidFill>
                  <a:srgbClr val="000099"/>
                </a:solidFill>
              </a:rPr>
              <a:t>= 7.698 +- 0.040 </a:t>
            </a:r>
            <a:r>
              <a:rPr lang="fr-FR" sz="1600" b="1" dirty="0" smtClean="0">
                <a:solidFill>
                  <a:srgbClr val="000099"/>
                </a:solidFill>
              </a:rPr>
              <a:t>cm/µs </a:t>
            </a:r>
            <a:r>
              <a:rPr lang="fr-FR" sz="1600" b="1" dirty="0" err="1" smtClean="0">
                <a:solidFill>
                  <a:srgbClr val="000099"/>
                </a:solidFill>
              </a:rPr>
              <a:t>at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fr-FR" sz="1600" b="1" dirty="0">
                <a:solidFill>
                  <a:srgbClr val="000099"/>
                </a:solidFill>
              </a:rPr>
              <a:t>E=230 V/cm </a:t>
            </a:r>
            <a:r>
              <a:rPr lang="fr-FR" sz="1600" b="1" dirty="0" smtClean="0">
                <a:solidFill>
                  <a:srgbClr val="000099"/>
                </a:solidFill>
              </a:rPr>
              <a:t> (</a:t>
            </a:r>
            <a:r>
              <a:rPr lang="fr-FR" sz="1600" b="1" dirty="0" err="1">
                <a:solidFill>
                  <a:srgbClr val="000099"/>
                </a:solidFill>
              </a:rPr>
              <a:t>Magboltz</a:t>
            </a:r>
            <a:r>
              <a:rPr lang="fr-FR" sz="1600" b="1" dirty="0">
                <a:solidFill>
                  <a:srgbClr val="000099"/>
                </a:solidFill>
              </a:rPr>
              <a:t> : </a:t>
            </a:r>
            <a:r>
              <a:rPr lang="fr-FR" sz="1600" b="1" dirty="0" smtClean="0">
                <a:solidFill>
                  <a:srgbClr val="000099"/>
                </a:solidFill>
              </a:rPr>
              <a:t>7.583+-</a:t>
            </a:r>
            <a:r>
              <a:rPr lang="fr-FR" sz="1600" b="1" dirty="0">
                <a:solidFill>
                  <a:srgbClr val="000099"/>
                </a:solidFill>
              </a:rPr>
              <a:t>0.025(</a:t>
            </a:r>
            <a:r>
              <a:rPr lang="fr-FR" sz="1600" b="1" dirty="0" err="1">
                <a:solidFill>
                  <a:srgbClr val="000099"/>
                </a:solidFill>
              </a:rPr>
              <a:t>gas</a:t>
            </a:r>
            <a:r>
              <a:rPr lang="fr-FR" sz="1600" b="1" dirty="0">
                <a:solidFill>
                  <a:srgbClr val="000099"/>
                </a:solidFill>
              </a:rPr>
              <a:t> </a:t>
            </a:r>
            <a:r>
              <a:rPr lang="fr-FR" sz="1600" b="1" dirty="0" err="1">
                <a:solidFill>
                  <a:srgbClr val="000099"/>
                </a:solidFill>
              </a:rPr>
              <a:t>comp</a:t>
            </a:r>
            <a:r>
              <a:rPr lang="fr-FR" sz="1600" b="1" dirty="0" smtClean="0">
                <a:solidFill>
                  <a:srgbClr val="000099"/>
                </a:solidFill>
              </a:rPr>
              <a:t>.))</a:t>
            </a:r>
            <a:endParaRPr lang="fr-FR" sz="1600" b="1" dirty="0">
              <a:solidFill>
                <a:srgbClr val="000099"/>
              </a:solidFill>
            </a:endParaRPr>
          </a:p>
          <a:p>
            <a:pPr>
              <a:lnSpc>
                <a:spcPct val="120000"/>
              </a:lnSpc>
            </a:pPr>
            <a:endParaRPr lang="fr-FR" sz="1600" b="1" dirty="0" smtClean="0">
              <a:solidFill>
                <a:srgbClr val="000099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1600" b="1" dirty="0" smtClean="0">
                <a:solidFill>
                  <a:srgbClr val="000099"/>
                </a:solidFill>
              </a:rPr>
              <a:t>GEM, </a:t>
            </a:r>
            <a:r>
              <a:rPr lang="fr-FR" sz="1600" b="1" dirty="0" err="1" smtClean="0">
                <a:solidFill>
                  <a:srgbClr val="000099"/>
                </a:solidFill>
              </a:rPr>
              <a:t>with</a:t>
            </a:r>
            <a:r>
              <a:rPr lang="fr-FR" sz="1600" b="1" dirty="0" smtClean="0">
                <a:solidFill>
                  <a:srgbClr val="000099"/>
                </a:solidFill>
              </a:rPr>
              <a:t> P=1013 </a:t>
            </a:r>
            <a:r>
              <a:rPr lang="fr-FR" sz="1600" b="1" dirty="0" err="1" smtClean="0">
                <a:solidFill>
                  <a:srgbClr val="000099"/>
                </a:solidFill>
              </a:rPr>
              <a:t>hPa</a:t>
            </a:r>
            <a:r>
              <a:rPr lang="fr-FR" sz="1600" b="1" dirty="0" smtClean="0">
                <a:solidFill>
                  <a:srgbClr val="000099"/>
                </a:solidFill>
              </a:rPr>
              <a:t>, T=290 K, 200 ppm</a:t>
            </a:r>
            <a:r>
              <a:rPr lang="pt-BR" sz="1600" b="1" dirty="0" smtClean="0">
                <a:solidFill>
                  <a:srgbClr val="000099"/>
                </a:solidFill>
                <a:cs typeface="Arial" pitchFamily="34" charset="0"/>
              </a:rPr>
              <a:t> H</a:t>
            </a:r>
            <a:r>
              <a:rPr lang="pt-BR" sz="1600" b="1" baseline="-25000" dirty="0" smtClean="0">
                <a:solidFill>
                  <a:srgbClr val="000099"/>
                </a:solidFill>
                <a:cs typeface="Arial" pitchFamily="34" charset="0"/>
              </a:rPr>
              <a:t>2</a:t>
            </a:r>
            <a:r>
              <a:rPr lang="pt-BR" sz="1600" b="1" dirty="0" smtClean="0">
                <a:solidFill>
                  <a:srgbClr val="000099"/>
                </a:solidFill>
                <a:cs typeface="Arial" pitchFamily="34" charset="0"/>
              </a:rPr>
              <a:t>0</a:t>
            </a:r>
          </a:p>
          <a:p>
            <a:pPr>
              <a:lnSpc>
                <a:spcPct val="120000"/>
              </a:lnSpc>
            </a:pPr>
            <a:r>
              <a:rPr lang="fr-FR" sz="1600" b="1" dirty="0" err="1" smtClean="0">
                <a:solidFill>
                  <a:srgbClr val="000099"/>
                </a:solidFill>
              </a:rPr>
              <a:t>V</a:t>
            </a:r>
            <a:r>
              <a:rPr lang="fr-FR" sz="1600" b="1" baseline="-25000" dirty="0" err="1" smtClean="0">
                <a:solidFill>
                  <a:srgbClr val="000099"/>
                </a:solidFill>
              </a:rPr>
              <a:t>drift</a:t>
            </a:r>
            <a:r>
              <a:rPr lang="fr-FR" sz="1600" b="1" dirty="0" smtClean="0">
                <a:solidFill>
                  <a:srgbClr val="000099"/>
                </a:solidFill>
              </a:rPr>
              <a:t> = 7.563 +- 0.069 cm/µs </a:t>
            </a:r>
            <a:r>
              <a:rPr lang="fr-FR" sz="1600" b="1" dirty="0" err="1" smtClean="0">
                <a:solidFill>
                  <a:srgbClr val="000099"/>
                </a:solidFill>
              </a:rPr>
              <a:t>at</a:t>
            </a:r>
            <a:r>
              <a:rPr lang="fr-FR" sz="1600" b="1" dirty="0" smtClean="0">
                <a:solidFill>
                  <a:srgbClr val="000099"/>
                </a:solidFill>
              </a:rPr>
              <a:t> E=230 V/cm  (</a:t>
            </a:r>
            <a:r>
              <a:rPr lang="fr-FR" sz="1600" b="1" dirty="0" err="1" smtClean="0">
                <a:solidFill>
                  <a:srgbClr val="000099"/>
                </a:solidFill>
              </a:rPr>
              <a:t>Magboltz</a:t>
            </a:r>
            <a:r>
              <a:rPr lang="fr-FR" sz="1600" b="1" dirty="0" smtClean="0">
                <a:solidFill>
                  <a:srgbClr val="000099"/>
                </a:solidFill>
              </a:rPr>
              <a:t> : 7.509+-0.024(</a:t>
            </a:r>
            <a:r>
              <a:rPr lang="fr-FR" sz="1600" b="1" dirty="0" err="1" smtClean="0">
                <a:solidFill>
                  <a:srgbClr val="000099"/>
                </a:solidFill>
              </a:rPr>
              <a:t>gas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</a:rPr>
              <a:t>comp</a:t>
            </a:r>
            <a:r>
              <a:rPr lang="fr-FR" sz="1600" b="1" dirty="0" smtClean="0">
                <a:solidFill>
                  <a:srgbClr val="000099"/>
                </a:solidFill>
              </a:rPr>
              <a:t>.))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1560" y="1547383"/>
            <a:ext cx="2664296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0099"/>
                </a:solidFill>
                <a:cs typeface="Arial" pitchFamily="34" charset="0"/>
              </a:rPr>
              <a:t>Both GEM and Micromegas used T2K gas (</a:t>
            </a:r>
            <a:r>
              <a:rPr lang="en-GB" b="1" dirty="0" smtClean="0">
                <a:solidFill>
                  <a:srgbClr val="000099"/>
                </a:solidFill>
              </a:rPr>
              <a:t>Ar:CF4:iso=95:3:2)</a:t>
            </a:r>
            <a:r>
              <a:rPr lang="en-US" b="1" dirty="0" smtClean="0">
                <a:solidFill>
                  <a:srgbClr val="000099"/>
                </a:solidFill>
                <a:cs typeface="Arial" pitchFamily="34" charset="0"/>
              </a:rPr>
              <a:t>.</a:t>
            </a:r>
            <a:endParaRPr lang="pt-BR" b="1" dirty="0" smtClean="0">
              <a:solidFill>
                <a:srgbClr val="000099"/>
              </a:solidFill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6512" y="432048"/>
            <a:ext cx="9144000" cy="9087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Drif</a:t>
            </a: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t velocity measurements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pic>
        <p:nvPicPr>
          <p:cNvPr id="645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5" y="1268760"/>
            <a:ext cx="494658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8"/>
          <p:cNvSpPr txBox="1"/>
          <p:nvPr/>
        </p:nvSpPr>
        <p:spPr>
          <a:xfrm>
            <a:off x="4716016" y="2420888"/>
            <a:ext cx="24526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altLang="ja-JP" b="1" dirty="0">
                <a:solidFill>
                  <a:srgbClr val="2D2E36"/>
                </a:solidFill>
              </a:rPr>
              <a:t>T2K Gas:  B=1T</a:t>
            </a:r>
            <a:endParaRPr lang="ja-JP" altLang="en-US" b="1" dirty="0">
              <a:solidFill>
                <a:srgbClr val="2D2E36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092280" y="1876762"/>
            <a:ext cx="864096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GEM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1700808"/>
          <a:ext cx="446449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07504" y="133147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Velocity</a:t>
            </a:r>
            <a:r>
              <a:rPr lang="fr-FR" dirty="0" smtClean="0"/>
              <a:t> vs drift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Micromegas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644008" y="134076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Symbol" pitchFamily="18" charset="2"/>
              </a:rPr>
              <a:t>s</a:t>
            </a:r>
            <a:r>
              <a:rPr lang="fr-FR" baseline="30000" dirty="0" smtClean="0">
                <a:latin typeface="Symbol" pitchFamily="18" charset="2"/>
              </a:rPr>
              <a:t>2</a:t>
            </a:r>
            <a:r>
              <a:rPr lang="fr-FR" dirty="0" smtClean="0">
                <a:latin typeface="Symbol" pitchFamily="18" charset="2"/>
              </a:rPr>
              <a:t> (</a:t>
            </a:r>
            <a:r>
              <a:rPr lang="fr-FR" dirty="0" smtClean="0"/>
              <a:t>pad </a:t>
            </a:r>
            <a:r>
              <a:rPr lang="fr-FR" dirty="0" err="1" smtClean="0"/>
              <a:t>resp</a:t>
            </a:r>
            <a:r>
              <a:rPr lang="fr-FR" dirty="0" smtClean="0"/>
              <a:t>.) vs drift distance  </a:t>
            </a:r>
            <a:r>
              <a:rPr lang="fr-FR" dirty="0" err="1" smtClean="0"/>
              <a:t>with</a:t>
            </a:r>
            <a:r>
              <a:rPr lang="fr-FR" dirty="0" smtClean="0"/>
              <a:t> GEM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004048" y="501317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</a:t>
            </a:r>
            <a:r>
              <a:rPr lang="fr-FR" baseline="-25000" dirty="0" smtClean="0"/>
              <a:t>D</a:t>
            </a:r>
            <a:r>
              <a:rPr lang="fr-FR" dirty="0" smtClean="0"/>
              <a:t> = 95.4±0.1 µm/√cm</a:t>
            </a:r>
          </a:p>
          <a:p>
            <a:r>
              <a:rPr lang="fr-FR" dirty="0" err="1" smtClean="0"/>
              <a:t>Magboltz</a:t>
            </a:r>
            <a:r>
              <a:rPr lang="fr-FR" dirty="0" smtClean="0"/>
              <a:t> </a:t>
            </a:r>
            <a:r>
              <a:rPr lang="fr-FR" dirty="0" err="1" smtClean="0"/>
              <a:t>predicts</a:t>
            </a:r>
            <a:r>
              <a:rPr lang="fr-FR" dirty="0" smtClean="0"/>
              <a:t> 94.3</a:t>
            </a:r>
            <a:endParaRPr lang="fr-FR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5371" y="1988840"/>
            <a:ext cx="4449117" cy="289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05240"/>
            <a:ext cx="72152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11760" y="5847655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572314"/>
                </a:solidFill>
              </a:rPr>
              <a:t>Position residuals </a:t>
            </a:r>
            <a:r>
              <a:rPr lang="en-GB" sz="2400" b="1" dirty="0" err="1" smtClean="0">
                <a:solidFill>
                  <a:srgbClr val="572314"/>
                </a:solidFill>
              </a:rPr>
              <a:t>x</a:t>
            </a:r>
            <a:r>
              <a:rPr lang="en-GB" sz="2400" b="1" baseline="-25000" dirty="0" err="1" smtClean="0">
                <a:solidFill>
                  <a:srgbClr val="572314"/>
                </a:solidFill>
              </a:rPr>
              <a:t>row</a:t>
            </a:r>
            <a:r>
              <a:rPr lang="en-GB" sz="2400" b="1" dirty="0" err="1" smtClean="0">
                <a:solidFill>
                  <a:srgbClr val="572314"/>
                </a:solidFill>
              </a:rPr>
              <a:t>-x</a:t>
            </a:r>
            <a:r>
              <a:rPr lang="en-GB" sz="2400" b="1" baseline="-25000" dirty="0" err="1" smtClean="0">
                <a:solidFill>
                  <a:srgbClr val="572314"/>
                </a:solidFill>
              </a:rPr>
              <a:t>track</a:t>
            </a:r>
            <a:endParaRPr lang="fr-FR" sz="2400" b="1" baseline="-25000" dirty="0">
              <a:solidFill>
                <a:srgbClr val="572314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6512" y="332656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Micromegas residual distributions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inside a row </a:t>
            </a:r>
            <a:r>
              <a:rPr lang="en-US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track position</a:t>
            </a:r>
            <a:endParaRPr lang="fr-FR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4034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Bias before correction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44208" y="51386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Bias after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566124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Bias due to non-uniformity can be easily corrected.</a:t>
            </a:r>
            <a:endParaRPr lang="fr-FR" sz="2400" b="1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700808"/>
            <a:ext cx="396321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7" y="1700808"/>
            <a:ext cx="4392488" cy="375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 rot="16200000">
            <a:off x="4612650" y="238023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±50µm</a:t>
            </a:r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4860429" y="2636514"/>
            <a:ext cx="288032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6200000">
            <a:off x="4783377" y="4360457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±50µm</a:t>
            </a:r>
            <a:endParaRPr lang="fr-FR" dirty="0"/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4932834" y="4508326"/>
            <a:ext cx="2880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5364088" y="14127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Bias after correction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88032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Uniformity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= 0T)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5301208"/>
            <a:ext cx="6300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Total charge by row using cosmic-ray  events</a:t>
            </a:r>
            <a:endParaRPr lang="fr-FR" sz="2400" dirty="0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772816"/>
            <a:ext cx="5017765" cy="339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08920"/>
            <a:ext cx="338183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3528" y="2132856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from cosmic-ray tracks</a:t>
            </a:r>
            <a:endParaRPr lang="fr-FR" sz="2400" b="1" dirty="0">
              <a:solidFill>
                <a:srgbClr val="000099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55776" y="2924944"/>
            <a:ext cx="2376264" cy="432048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699792" y="289532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Preliminary</a:t>
            </a:r>
            <a:endParaRPr lang="fr-FR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323528" y="2708920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23528" y="2617167"/>
            <a:ext cx="172819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Time of pulse max</a:t>
            </a:r>
            <a:endParaRPr lang="fr-F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ZoneTexte 6"/>
          <p:cNvSpPr txBox="1">
            <a:spLocks noChangeArrowheads="1"/>
          </p:cNvSpPr>
          <p:nvPr/>
        </p:nvSpPr>
        <p:spPr bwMode="auto">
          <a:xfrm>
            <a:off x="4860032" y="1700808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Z=5cm</a:t>
            </a:r>
          </a:p>
        </p:txBody>
      </p:sp>
      <p:sp>
        <p:nvSpPr>
          <p:cNvPr id="15365" name="ZoneTexte 7"/>
          <p:cNvSpPr txBox="1">
            <a:spLocks noChangeArrowheads="1"/>
          </p:cNvSpPr>
          <p:nvPr/>
        </p:nvSpPr>
        <p:spPr bwMode="auto">
          <a:xfrm>
            <a:off x="4860032" y="3272444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Z=35cm</a:t>
            </a:r>
          </a:p>
        </p:txBody>
      </p:sp>
      <p:sp>
        <p:nvSpPr>
          <p:cNvPr id="15366" name="ZoneTexte 8"/>
          <p:cNvSpPr txBox="1">
            <a:spLocks noChangeArrowheads="1"/>
          </p:cNvSpPr>
          <p:nvPr/>
        </p:nvSpPr>
        <p:spPr bwMode="auto">
          <a:xfrm>
            <a:off x="4860032" y="5129832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Z=50cm</a:t>
            </a:r>
          </a:p>
        </p:txBody>
      </p:sp>
      <p:sp>
        <p:nvSpPr>
          <p:cNvPr id="15367" name="ZoneTexte 9"/>
          <p:cNvSpPr txBox="1">
            <a:spLocks noChangeArrowheads="1"/>
          </p:cNvSpPr>
          <p:nvPr/>
        </p:nvSpPr>
        <p:spPr bwMode="auto">
          <a:xfrm>
            <a:off x="755576" y="1934830"/>
            <a:ext cx="381642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/>
              <a:t>MEAN RESIDUAL vs ROW </a:t>
            </a:r>
            <a:r>
              <a:rPr lang="fr-FR" sz="2000" dirty="0" err="1"/>
              <a:t>number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/>
              <a:t>Z-</a:t>
            </a:r>
            <a:r>
              <a:rPr lang="fr-FR" sz="2000" dirty="0" err="1"/>
              <a:t>independent</a:t>
            </a:r>
            <a:r>
              <a:rPr lang="fr-FR" sz="2000" dirty="0"/>
              <a:t> </a:t>
            </a:r>
            <a:r>
              <a:rPr lang="fr-FR" sz="2000" dirty="0" err="1"/>
              <a:t>distortions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Distortions</a:t>
            </a:r>
            <a:r>
              <a:rPr lang="fr-FR" sz="2000" dirty="0"/>
              <a:t> up to 50 microns for </a:t>
            </a:r>
            <a:r>
              <a:rPr lang="fr-FR" sz="2000" dirty="0" err="1"/>
              <a:t>resistive</a:t>
            </a:r>
            <a:r>
              <a:rPr lang="fr-FR" sz="2000" dirty="0"/>
              <a:t> </a:t>
            </a:r>
            <a:r>
              <a:rPr lang="fr-FR" sz="2000" dirty="0" err="1" smtClean="0"/>
              <a:t>ink</a:t>
            </a:r>
            <a:r>
              <a:rPr lang="fr-FR" sz="2000" dirty="0" smtClean="0"/>
              <a:t> (</a:t>
            </a:r>
            <a:r>
              <a:rPr lang="fr-FR" sz="2000" dirty="0" err="1" smtClean="0">
                <a:solidFill>
                  <a:srgbClr val="000099"/>
                </a:solidFill>
              </a:rPr>
              <a:t>blue</a:t>
            </a:r>
            <a:r>
              <a:rPr lang="fr-FR" sz="2000" dirty="0" smtClean="0"/>
              <a:t> points)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Rms</a:t>
            </a:r>
            <a:r>
              <a:rPr lang="fr-FR" sz="2000" dirty="0"/>
              <a:t> 7 </a:t>
            </a:r>
            <a:r>
              <a:rPr lang="fr-FR" sz="2000" dirty="0" smtClean="0"/>
              <a:t>microns </a:t>
            </a:r>
            <a:r>
              <a:rPr lang="fr-FR" sz="2000" dirty="0"/>
              <a:t>for </a:t>
            </a:r>
            <a:r>
              <a:rPr lang="fr-FR" sz="2000" dirty="0" smtClean="0"/>
              <a:t>CLK film (</a:t>
            </a:r>
            <a:r>
              <a:rPr lang="fr-FR" sz="2000" dirty="0" err="1" smtClean="0">
                <a:solidFill>
                  <a:srgbClr val="FF0000"/>
                </a:solidFill>
              </a:rPr>
              <a:t>red</a:t>
            </a:r>
            <a:r>
              <a:rPr lang="fr-FR" sz="2000" dirty="0" smtClean="0"/>
              <a:t> points)</a:t>
            </a:r>
            <a:endParaRPr lang="fr-FR" sz="2000" dirty="0"/>
          </a:p>
        </p:txBody>
      </p:sp>
      <p:grpSp>
        <p:nvGrpSpPr>
          <p:cNvPr id="2" name="Group 14"/>
          <p:cNvGrpSpPr/>
          <p:nvPr/>
        </p:nvGrpSpPr>
        <p:grpSpPr>
          <a:xfrm>
            <a:off x="5796136" y="1268760"/>
            <a:ext cx="2877583" cy="5008212"/>
            <a:chOff x="5499487" y="96929"/>
            <a:chExt cx="3244463" cy="6680109"/>
          </a:xfrm>
        </p:grpSpPr>
        <p:pic>
          <p:nvPicPr>
            <p:cNvPr id="15362" name="Picture 3" descr="D:\Paul\ilc\Beijing10\Beijing\1027&amp;1085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0694" y="2382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3" name="Picture 4" descr="D:\Paul\ilc\Beijing10\Beijing\1088&amp;1018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99487" y="4596621"/>
              <a:ext cx="3215887" cy="2180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8" name="Picture 5" descr="D:\Paul\ilc\Beijing10\Beijing\1076&amp;1043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00694" y="96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0" y="476672"/>
            <a:ext cx="9108504" cy="86409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Uniformity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115616" y="5301208"/>
            <a:ext cx="324036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Carbon</a:t>
            </a:r>
            <a:r>
              <a:rPr lang="fr-FR" b="1" dirty="0" smtClean="0"/>
              <a:t> </a:t>
            </a:r>
            <a:r>
              <a:rPr lang="fr-FR" b="1" dirty="0" err="1" smtClean="0"/>
              <a:t>loaded</a:t>
            </a:r>
            <a:r>
              <a:rPr lang="fr-FR" b="1" dirty="0" smtClean="0"/>
              <a:t> </a:t>
            </a:r>
            <a:r>
              <a:rPr lang="fr-FR" b="1" dirty="0" err="1" smtClean="0"/>
              <a:t>kapton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much</a:t>
            </a:r>
            <a:r>
              <a:rPr lang="fr-FR" b="1" dirty="0" smtClean="0"/>
              <a:t> more </a:t>
            </a:r>
            <a:r>
              <a:rPr lang="fr-FR" b="1" dirty="0" err="1" smtClean="0"/>
              <a:t>uniform</a:t>
            </a:r>
            <a:r>
              <a:rPr lang="fr-FR" b="1" dirty="0" smtClean="0"/>
              <a:t> </a:t>
            </a:r>
            <a:r>
              <a:rPr lang="fr-FR" b="1" dirty="0" err="1" smtClean="0"/>
              <a:t>than</a:t>
            </a:r>
            <a:r>
              <a:rPr lang="fr-FR" b="1" dirty="0" smtClean="0"/>
              <a:t> </a:t>
            </a:r>
            <a:r>
              <a:rPr lang="fr-FR" b="1" dirty="0" err="1" smtClean="0"/>
              <a:t>resistive</a:t>
            </a:r>
            <a:r>
              <a:rPr lang="fr-FR" b="1" dirty="0" smtClean="0"/>
              <a:t> </a:t>
            </a:r>
            <a:r>
              <a:rPr lang="fr-FR" b="1" dirty="0" err="1" smtClean="0"/>
              <a:t>ink</a:t>
            </a:r>
            <a:endParaRPr lang="fr-F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704088"/>
            <a:ext cx="7571184" cy="852704"/>
          </a:xfrm>
        </p:spPr>
        <p:txBody>
          <a:bodyPr/>
          <a:lstStyle/>
          <a:p>
            <a:r>
              <a:rPr lang="fr-FR" dirty="0" smtClean="0"/>
              <a:t>A TPC for the LC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735680"/>
            <a:ext cx="8229600" cy="2573640"/>
          </a:xfrm>
        </p:spPr>
        <p:txBody>
          <a:bodyPr/>
          <a:lstStyle/>
          <a:p>
            <a:r>
              <a:rPr lang="fr-FR" dirty="0" smtClean="0"/>
              <a:t>Higgs </a:t>
            </a:r>
            <a:r>
              <a:rPr lang="fr-FR" dirty="0" err="1" smtClean="0"/>
              <a:t>recoil</a:t>
            </a:r>
            <a:r>
              <a:rPr lang="fr-FR" dirty="0" smtClean="0"/>
              <a:t>, jets</a:t>
            </a:r>
          </a:p>
          <a:p>
            <a:r>
              <a:rPr lang="fr-FR" dirty="0" err="1" smtClean="0"/>
              <a:t>Continuous</a:t>
            </a:r>
            <a:r>
              <a:rPr lang="fr-FR" dirty="0" smtClean="0"/>
              <a:t> 3D </a:t>
            </a:r>
            <a:r>
              <a:rPr lang="fr-FR" dirty="0" err="1" smtClean="0"/>
              <a:t>tracking</a:t>
            </a:r>
            <a:endParaRPr lang="fr-FR" dirty="0" smtClean="0"/>
          </a:p>
          <a:p>
            <a:r>
              <a:rPr lang="fr-FR" dirty="0" smtClean="0"/>
              <a:t>High B </a:t>
            </a:r>
            <a:r>
              <a:rPr lang="fr-FR" dirty="0" err="1" smtClean="0"/>
              <a:t>required</a:t>
            </a:r>
            <a:r>
              <a:rPr lang="fr-FR" dirty="0" smtClean="0"/>
              <a:t> for vertex detector -&gt; good for TPC</a:t>
            </a:r>
          </a:p>
          <a:p>
            <a:r>
              <a:rPr lang="fr-FR" dirty="0" err="1" smtClean="0"/>
              <a:t>Wires</a:t>
            </a:r>
            <a:r>
              <a:rPr lang="fr-FR" dirty="0" smtClean="0"/>
              <a:t> have </a:t>
            </a:r>
            <a:r>
              <a:rPr lang="fr-FR" dirty="0" err="1" smtClean="0"/>
              <a:t>disadvantages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B:  </a:t>
            </a:r>
            <a:r>
              <a:rPr lang="fr-FR" dirty="0" err="1" smtClean="0"/>
              <a:t>ExB</a:t>
            </a:r>
            <a:endParaRPr lang="fr-FR" dirty="0" smtClean="0"/>
          </a:p>
          <a:p>
            <a:r>
              <a:rPr lang="fr-FR" dirty="0" err="1" smtClean="0"/>
              <a:t>Wires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tensioned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300192" y="573325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ILD concept</a:t>
            </a:r>
            <a:endParaRPr lang="fr-FR" sz="2400" b="1" dirty="0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771128"/>
            <a:ext cx="45148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module CLK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8024" y="2492896"/>
            <a:ext cx="3672408" cy="2880320"/>
          </a:xfrm>
          <a:prstGeom prst="rect">
            <a:avLst/>
          </a:prstGeom>
        </p:spPr>
      </p:pic>
      <p:pic>
        <p:nvPicPr>
          <p:cNvPr id="4" name="Picture 3" descr="module 4.g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5576" y="2420888"/>
            <a:ext cx="3816424" cy="29523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15816" y="4437112"/>
            <a:ext cx="11521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572314"/>
                </a:solidFill>
                <a:effectLst/>
                <a:ea typeface="宋体" pitchFamily="2" charset="-122"/>
                <a:cs typeface="Times New Roman" pitchFamily="18" charset="0"/>
              </a:rPr>
              <a:t>Module 4 </a:t>
            </a:r>
            <a:endParaRPr lang="fr-FR" sz="1600" b="1" dirty="0">
              <a:solidFill>
                <a:srgbClr val="572314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288032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Micromegas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results 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= 0T &amp; 1T)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Carbon-loaded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kapton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resistive foil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1907704" y="1484784"/>
          <a:ext cx="1727200" cy="750887"/>
        </p:xfrm>
        <a:graphic>
          <a:graphicData uri="http://schemas.openxmlformats.org/presentationml/2006/ole">
            <p:oleObj spid="_x0000_s3074" name="公式" r:id="rId5" imgW="1168200" imgH="507960" progId="Equation.3">
              <p:embed/>
            </p:oleObj>
          </a:graphicData>
        </a:graphic>
      </p:graphicFrame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1359173"/>
            <a:ext cx="3944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683568" y="233958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B=0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3</a:t>
            </a:r>
            <a:r>
              <a:rPr lang="fr-FR" dirty="0" smtClean="0"/>
              <a:t>15.1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6732240" y="4437112"/>
            <a:ext cx="12241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572314"/>
                </a:solidFill>
              </a:rPr>
              <a:t>Module 3</a:t>
            </a:r>
            <a:endParaRPr lang="fr-FR" sz="1600" b="1" dirty="0">
              <a:solidFill>
                <a:srgbClr val="572314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16016" y="234888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B=1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94.2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2718048" y="2708920"/>
            <a:ext cx="1781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lang="en-US" sz="1600" baseline="300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/</a:t>
            </a:r>
            <a:r>
              <a:rPr lang="en-GB" sz="1600" dirty="0" err="1" smtClean="0">
                <a:latin typeface="Calibri" pitchFamily="34" charset="0"/>
                <a:ea typeface="SimSun" pitchFamily="2" charset="-122"/>
                <a:cs typeface="Calibri" pitchFamily="34" charset="0"/>
              </a:rPr>
              <a:t>Ndof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 = 10.6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10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606480" y="2780928"/>
            <a:ext cx="1781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lang="en-US" sz="1600" baseline="300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/</a:t>
            </a:r>
            <a:r>
              <a:rPr lang="en-GB" sz="1600" dirty="0" err="1" smtClean="0">
                <a:latin typeface="Calibri" pitchFamily="34" charset="0"/>
                <a:ea typeface="SimSun" pitchFamily="2" charset="-122"/>
                <a:cs typeface="Calibri" pitchFamily="34" charset="0"/>
              </a:rPr>
              <a:t>Ndof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 = 29.1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11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1249288" y="5373216"/>
            <a:ext cx="8003232" cy="10081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2000" dirty="0" smtClean="0"/>
              <a:t>Averaging B=0T data and B=1T data (excluding ink module):</a:t>
            </a:r>
          </a:p>
          <a:p>
            <a:pPr lvl="1"/>
            <a:r>
              <a:rPr lang="en-US" sz="1800" dirty="0" smtClean="0"/>
              <a:t>N</a:t>
            </a:r>
            <a:r>
              <a:rPr lang="en-US" sz="1800" baseline="-25000" dirty="0" smtClean="0"/>
              <a:t>eff </a:t>
            </a:r>
            <a:r>
              <a:rPr lang="en-US" sz="1800" dirty="0" smtClean="0"/>
              <a:t>= 38.0±0.2(stat) ±0.8 (Cd </a:t>
            </a:r>
            <a:r>
              <a:rPr lang="en-US" sz="1800" dirty="0" err="1" smtClean="0"/>
              <a:t>syst</a:t>
            </a:r>
            <a:r>
              <a:rPr lang="en-US" sz="1800" dirty="0" smtClean="0"/>
              <a:t>)</a:t>
            </a:r>
          </a:p>
          <a:p>
            <a:pPr lvl="1"/>
            <a:r>
              <a:rPr lang="el-GR" sz="1800" dirty="0" smtClean="0"/>
              <a:t>σ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= 59 ± 3 µm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364088" y="5733256"/>
            <a:ext cx="2843808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80 µm </a:t>
            </a:r>
            <a:r>
              <a:rPr lang="fr-FR" b="1" dirty="0" err="1" smtClean="0"/>
              <a:t>resolution</a:t>
            </a:r>
            <a:r>
              <a:rPr lang="fr-FR" b="1" dirty="0" smtClean="0"/>
              <a:t> </a:t>
            </a:r>
            <a:r>
              <a:rPr lang="fr-FR" b="1" dirty="0" err="1" smtClean="0"/>
              <a:t>at</a:t>
            </a:r>
            <a:r>
              <a:rPr lang="fr-FR" b="1" dirty="0" smtClean="0"/>
              <a:t> 2m in B=3.5 T !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792088" y="288032"/>
            <a:ext cx="6228184" cy="69269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Resolu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tion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with GEMs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7496" y="0"/>
            <a:ext cx="4536504" cy="3012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45599"/>
            <a:ext cx="8387755" cy="296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611560" y="1196752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 modules </a:t>
            </a:r>
            <a:r>
              <a:rPr lang="fr-FR" dirty="0" err="1" smtClean="0"/>
              <a:t>allow</a:t>
            </a:r>
            <a:r>
              <a:rPr lang="fr-FR" dirty="0" smtClean="0"/>
              <a:t> a </a:t>
            </a: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: </a:t>
            </a:r>
          </a:p>
          <a:p>
            <a:r>
              <a:rPr lang="fr-FR" dirty="0" smtClean="0"/>
              <a:t>1/P</a:t>
            </a:r>
            <a:r>
              <a:rPr lang="fr-FR" baseline="-25000" dirty="0" smtClean="0"/>
              <a:t>T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extrapolated</a:t>
            </a:r>
            <a:r>
              <a:rPr lang="fr-FR" dirty="0" smtClean="0"/>
              <a:t> to z=0 </a:t>
            </a:r>
            <a:r>
              <a:rPr lang="fr-FR" dirty="0" err="1" smtClean="0"/>
              <a:t>obtained</a:t>
            </a:r>
            <a:r>
              <a:rPr lang="fr-FR" dirty="0" smtClean="0"/>
              <a:t> 0.083 </a:t>
            </a:r>
            <a:r>
              <a:rPr lang="fr-FR" dirty="0" err="1" smtClean="0"/>
              <a:t>GeV</a:t>
            </a:r>
            <a:r>
              <a:rPr lang="fr-FR" baseline="30000" dirty="0" smtClean="0"/>
              <a:t>-1</a:t>
            </a:r>
            <a:r>
              <a:rPr lang="fr-FR" dirty="0" smtClean="0"/>
              <a:t>  (</a:t>
            </a:r>
            <a:r>
              <a:rPr lang="fr-FR" dirty="0" err="1" smtClean="0"/>
              <a:t>expected</a:t>
            </a:r>
            <a:r>
              <a:rPr lang="fr-FR" dirty="0" smtClean="0"/>
              <a:t> 0.081 </a:t>
            </a:r>
            <a:r>
              <a:rPr lang="fr-FR" dirty="0" err="1" smtClean="0"/>
              <a:t>GeV</a:t>
            </a:r>
            <a:r>
              <a:rPr lang="fr-FR" baseline="30000" dirty="0" smtClean="0"/>
              <a:t>-1</a:t>
            </a:r>
            <a:r>
              <a:rPr lang="fr-FR" dirty="0" smtClean="0"/>
              <a:t> )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259632" y="3068960"/>
            <a:ext cx="27363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Using</a:t>
            </a:r>
            <a:r>
              <a:rPr lang="fr-FR" sz="1600" dirty="0" smtClean="0"/>
              <a:t> </a:t>
            </a:r>
            <a:r>
              <a:rPr lang="fr-FR" sz="1600" dirty="0" err="1" smtClean="0"/>
              <a:t>MarlinTPC</a:t>
            </a:r>
            <a:r>
              <a:rPr lang="fr-FR" sz="1600" dirty="0" smtClean="0"/>
              <a:t> software 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Micromegas+pixels, </a:t>
            </a:r>
            <a:r>
              <a:rPr lang="fr-FR" dirty="0" err="1" smtClean="0"/>
              <a:t>GridPix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196752"/>
            <a:ext cx="4104456" cy="2592288"/>
          </a:xfrm>
        </p:spPr>
        <p:txBody>
          <a:bodyPr>
            <a:normAutofit fontScale="92500" lnSpcReduction="10000"/>
          </a:bodyPr>
          <a:lstStyle/>
          <a:p>
            <a:r>
              <a:rPr lang="fr-FR" sz="2400" dirty="0" err="1" smtClean="0"/>
              <a:t>TimePix</a:t>
            </a:r>
            <a:r>
              <a:rPr lang="fr-FR" sz="2400" dirty="0" smtClean="0"/>
              <a:t> chip : 65 000 digital pixels (55 µm x 55 µm) </a:t>
            </a:r>
            <a:r>
              <a:rPr lang="fr-FR" sz="2400" dirty="0" err="1" smtClean="0"/>
              <a:t>with</a:t>
            </a:r>
            <a:r>
              <a:rPr lang="fr-FR" sz="2400" dirty="0" smtClean="0"/>
              <a:t> time and TOT </a:t>
            </a:r>
            <a:r>
              <a:rPr lang="fr-FR" sz="2400" dirty="0" err="1" smtClean="0"/>
              <a:t>measurement</a:t>
            </a:r>
            <a:endParaRPr lang="fr-FR" sz="2400" dirty="0" smtClean="0"/>
          </a:p>
          <a:p>
            <a:r>
              <a:rPr lang="fr-FR" sz="2400" dirty="0" smtClean="0"/>
              <a:t>Single </a:t>
            </a:r>
            <a:r>
              <a:rPr lang="fr-FR" sz="2400" dirty="0" err="1" smtClean="0"/>
              <a:t>electron</a:t>
            </a:r>
            <a:r>
              <a:rPr lang="fr-FR" sz="2400" dirty="0" smtClean="0"/>
              <a:t> </a:t>
            </a:r>
            <a:r>
              <a:rPr lang="fr-FR" sz="2400" dirty="0" err="1" smtClean="0"/>
              <a:t>capability</a:t>
            </a:r>
            <a:endParaRPr lang="fr-FR" sz="2400" dirty="0" smtClean="0"/>
          </a:p>
          <a:p>
            <a:r>
              <a:rPr lang="fr-FR" sz="2400" dirty="0" err="1" smtClean="0"/>
              <a:t>Octopuce</a:t>
            </a:r>
            <a:r>
              <a:rPr lang="fr-FR" sz="2400" dirty="0" smtClean="0"/>
              <a:t> : 8 chips </a:t>
            </a:r>
            <a:r>
              <a:rPr lang="fr-FR" sz="2400" dirty="0" err="1" smtClean="0"/>
              <a:t>bounded</a:t>
            </a: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on a LP panel.</a:t>
            </a:r>
          </a:p>
          <a:p>
            <a:r>
              <a:rPr lang="fr-FR" sz="2400" dirty="0" err="1" smtClean="0"/>
              <a:t>Next</a:t>
            </a:r>
            <a:r>
              <a:rPr lang="fr-FR" sz="2400" dirty="0" smtClean="0"/>
              <a:t> </a:t>
            </a:r>
            <a:r>
              <a:rPr lang="fr-FR" sz="2400" dirty="0" err="1" smtClean="0"/>
              <a:t>steps</a:t>
            </a:r>
            <a:r>
              <a:rPr lang="fr-FR" sz="2400" dirty="0" smtClean="0"/>
              <a:t> </a:t>
            </a:r>
            <a:r>
              <a:rPr lang="fr-FR" sz="2400" dirty="0" err="1" smtClean="0"/>
              <a:t>within</a:t>
            </a:r>
            <a:r>
              <a:rPr lang="fr-FR" sz="2400" dirty="0" smtClean="0"/>
              <a:t> AIDA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268760"/>
            <a:ext cx="246694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5" y="3645024"/>
            <a:ext cx="449933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4355976" y="5589240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Single </a:t>
            </a:r>
            <a:r>
              <a:rPr lang="fr-FR" sz="1600" dirty="0" err="1" smtClean="0"/>
              <a:t>electron</a:t>
            </a:r>
            <a:r>
              <a:rPr lang="fr-FR" sz="1600" dirty="0" smtClean="0"/>
              <a:t> </a:t>
            </a:r>
            <a:r>
              <a:rPr lang="fr-FR" sz="1600" dirty="0" err="1" smtClean="0"/>
              <a:t>efficiency</a:t>
            </a:r>
            <a:r>
              <a:rPr lang="fr-FR" sz="1600" dirty="0" smtClean="0"/>
              <a:t> vs gain </a:t>
            </a:r>
            <a:r>
              <a:rPr lang="fr-FR" sz="1600" dirty="0" err="1" smtClean="0"/>
              <a:t>determined</a:t>
            </a:r>
            <a:r>
              <a:rPr lang="fr-FR" sz="1600" dirty="0" smtClean="0"/>
              <a:t> by </a:t>
            </a:r>
            <a:r>
              <a:rPr lang="fr-FR" sz="1600" dirty="0" err="1" smtClean="0"/>
              <a:t>counting</a:t>
            </a:r>
            <a:r>
              <a:rPr lang="fr-FR" sz="1600" dirty="0" smtClean="0"/>
              <a:t> </a:t>
            </a:r>
            <a:r>
              <a:rPr lang="fr-FR" sz="1600" dirty="0" err="1" smtClean="0"/>
              <a:t>electrons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a source, </a:t>
            </a:r>
            <a:r>
              <a:rPr lang="fr-FR" sz="1600" dirty="0" err="1" smtClean="0"/>
              <a:t>assuming</a:t>
            </a:r>
            <a:r>
              <a:rPr lang="fr-FR" sz="1600" dirty="0" smtClean="0"/>
              <a:t> </a:t>
            </a:r>
            <a:r>
              <a:rPr lang="fr-FR" sz="1600" dirty="0" err="1" smtClean="0"/>
              <a:t>some</a:t>
            </a:r>
            <a:r>
              <a:rPr lang="fr-FR" sz="1600" dirty="0" smtClean="0"/>
              <a:t> </a:t>
            </a:r>
            <a:r>
              <a:rPr lang="fr-FR" sz="1600" dirty="0" err="1" smtClean="0"/>
              <a:t>analytic</a:t>
            </a:r>
            <a:r>
              <a:rPr lang="fr-FR" sz="1600" dirty="0" smtClean="0"/>
              <a:t> </a:t>
            </a:r>
            <a:r>
              <a:rPr lang="fr-FR" sz="1600" dirty="0" err="1" smtClean="0"/>
              <a:t>form</a:t>
            </a:r>
            <a:r>
              <a:rPr lang="fr-FR" sz="1600" dirty="0" smtClean="0"/>
              <a:t> for avalanche fluctuations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7380312" y="60152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7030A0"/>
                </a:solidFill>
              </a:rPr>
              <a:t>Nikhef</a:t>
            </a:r>
            <a:r>
              <a:rPr lang="fr-FR" sz="1400" b="1" dirty="0" smtClean="0">
                <a:solidFill>
                  <a:srgbClr val="7030A0"/>
                </a:solidFill>
              </a:rPr>
              <a:t> Saclay Bonn CERN</a:t>
            </a:r>
          </a:p>
        </p:txBody>
      </p:sp>
      <p:pic>
        <p:nvPicPr>
          <p:cNvPr id="72708" name="Picture 4" descr="D:\Paul\ilc\LCTPC\PRCDESY2010\octopuce_fig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1008"/>
            <a:ext cx="2030239" cy="1933207"/>
          </a:xfrm>
          <a:prstGeom prst="rect">
            <a:avLst/>
          </a:prstGeom>
          <a:noFill/>
        </p:spPr>
      </p:pic>
      <p:pic>
        <p:nvPicPr>
          <p:cNvPr id="72709" name="Picture 5" descr="D:\Paul\ilc\LCTPC\PRCDESY2010\octopuce_fig4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268760"/>
            <a:ext cx="2109850" cy="4176464"/>
          </a:xfrm>
          <a:prstGeom prst="rect">
            <a:avLst/>
          </a:prstGeom>
          <a:noFill/>
        </p:spPr>
      </p:pic>
      <p:pic>
        <p:nvPicPr>
          <p:cNvPr id="13" name="Picture 6" descr="logo_eudet_4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07707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1691680" y="5445224"/>
            <a:ext cx="2252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e- content and </a:t>
            </a:r>
            <a:r>
              <a:rPr lang="fr-FR" dirty="0" err="1" smtClean="0"/>
              <a:t>width</a:t>
            </a:r>
            <a:endParaRPr lang="fr-FR" dirty="0" smtClean="0"/>
          </a:p>
          <a:p>
            <a:r>
              <a:rPr lang="fr-FR" dirty="0" smtClean="0"/>
              <a:t>of the escape </a:t>
            </a:r>
            <a:r>
              <a:rPr lang="fr-FR" dirty="0" err="1" smtClean="0"/>
              <a:t>peak</a:t>
            </a:r>
            <a:endParaRPr lang="fr-FR" dirty="0"/>
          </a:p>
        </p:txBody>
      </p:sp>
      <p:cxnSp>
        <p:nvCxnSpPr>
          <p:cNvPr id="16" name="Connecteur droit avec flèche 15"/>
          <p:cNvCxnSpPr/>
          <p:nvPr/>
        </p:nvCxnSpPr>
        <p:spPr>
          <a:xfrm rot="10800000">
            <a:off x="1331640" y="5517232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fr-FR" dirty="0" smtClean="0"/>
              <a:t>GEM + Pixels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737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16447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356992"/>
            <a:ext cx="4227787" cy="274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4194" y="188640"/>
            <a:ext cx="375427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7956376" y="5877272"/>
            <a:ext cx="5760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/cm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3707904" y="1628800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TimePix</a:t>
            </a:r>
            <a:r>
              <a:rPr lang="fr-FR" dirty="0" smtClean="0"/>
              <a:t> quads </a:t>
            </a:r>
            <a:r>
              <a:rPr lang="fr-FR" dirty="0" err="1" smtClean="0"/>
              <a:t>topped</a:t>
            </a:r>
            <a:r>
              <a:rPr lang="fr-FR" dirty="0" smtClean="0"/>
              <a:t> by 3 </a:t>
            </a:r>
            <a:r>
              <a:rPr lang="fr-FR" dirty="0" err="1" smtClean="0"/>
              <a:t>GEMs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96720"/>
          </a:xfrm>
        </p:spPr>
        <p:txBody>
          <a:bodyPr/>
          <a:lstStyle/>
          <a:p>
            <a:r>
              <a:rPr lang="fr-FR" dirty="0" smtClean="0"/>
              <a:t>SOFTWARE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3184" y="3231624"/>
            <a:ext cx="8579296" cy="3293720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/>
              <a:t>LC TPC </a:t>
            </a:r>
            <a:r>
              <a:rPr lang="fr-FR" dirty="0" err="1" smtClean="0"/>
              <a:t>developped</a:t>
            </a:r>
            <a:r>
              <a:rPr lang="fr-FR" dirty="0" smtClean="0"/>
              <a:t> a </a:t>
            </a:r>
            <a:r>
              <a:rPr lang="fr-FR" dirty="0" err="1" smtClean="0"/>
              <a:t>common</a:t>
            </a:r>
            <a:r>
              <a:rPr lang="fr-FR" dirty="0" smtClean="0"/>
              <a:t> software for reconstruction and simulation of test data: </a:t>
            </a:r>
            <a:r>
              <a:rPr lang="fr-FR" dirty="0" err="1" smtClean="0"/>
              <a:t>MarlinTPC</a:t>
            </a:r>
            <a:r>
              <a:rPr lang="fr-FR" dirty="0" smtClean="0"/>
              <a:t> (</a:t>
            </a:r>
            <a:r>
              <a:rPr lang="fr-FR" dirty="0" err="1" smtClean="0"/>
              <a:t>based</a:t>
            </a:r>
            <a:r>
              <a:rPr lang="fr-FR" dirty="0" smtClean="0"/>
              <a:t> on the ILC software).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provides</a:t>
            </a:r>
            <a:r>
              <a:rPr lang="fr-FR" dirty="0" smtClean="0"/>
              <a:t> input for ILD design and benchmark </a:t>
            </a:r>
            <a:r>
              <a:rPr lang="fr-FR" dirty="0" err="1" smtClean="0"/>
              <a:t>studies</a:t>
            </a:r>
            <a:endParaRPr lang="fr-FR" dirty="0" smtClean="0"/>
          </a:p>
          <a:p>
            <a:r>
              <a:rPr lang="fr-FR" dirty="0" smtClean="0"/>
              <a:t>It </a:t>
            </a:r>
            <a:r>
              <a:rPr lang="fr-FR" dirty="0" err="1" smtClean="0"/>
              <a:t>includes</a:t>
            </a:r>
            <a:r>
              <a:rPr lang="fr-FR" dirty="0" smtClean="0"/>
              <a:t> reconstruction up to hit </a:t>
            </a:r>
            <a:r>
              <a:rPr lang="fr-FR" dirty="0" err="1" smtClean="0"/>
              <a:t>level</a:t>
            </a:r>
            <a:r>
              <a:rPr lang="fr-FR" dirty="0" smtClean="0"/>
              <a:t>  (</a:t>
            </a:r>
            <a:r>
              <a:rPr lang="fr-FR" dirty="0" err="1" smtClean="0"/>
              <a:t>treatment</a:t>
            </a:r>
            <a:r>
              <a:rPr lang="fr-FR" dirty="0" smtClean="0"/>
              <a:t> of charge-</a:t>
            </a:r>
            <a:r>
              <a:rPr lang="fr-FR" dirty="0" err="1" smtClean="0"/>
              <a:t>spreading</a:t>
            </a:r>
            <a:r>
              <a:rPr lang="fr-FR" dirty="0" smtClean="0"/>
              <a:t> by </a:t>
            </a:r>
            <a:r>
              <a:rPr lang="fr-FR" dirty="0" err="1" smtClean="0"/>
              <a:t>resistive</a:t>
            </a:r>
            <a:r>
              <a:rPr lang="fr-FR" dirty="0" smtClean="0"/>
              <a:t> anodes to come)</a:t>
            </a:r>
          </a:p>
          <a:p>
            <a:r>
              <a:rPr lang="fr-FR" dirty="0" smtClean="0"/>
              <a:t>Packages are </a:t>
            </a:r>
            <a:r>
              <a:rPr lang="fr-FR" dirty="0" err="1" smtClean="0"/>
              <a:t>available</a:t>
            </a:r>
            <a:r>
              <a:rPr lang="fr-FR" dirty="0" smtClean="0"/>
              <a:t> for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finding</a:t>
            </a:r>
            <a:r>
              <a:rPr lang="fr-FR" dirty="0" smtClean="0"/>
              <a:t> and </a:t>
            </a:r>
            <a:r>
              <a:rPr lang="fr-FR" dirty="0" err="1" smtClean="0"/>
              <a:t>fitting</a:t>
            </a:r>
            <a:r>
              <a:rPr lang="fr-FR" dirty="0" smtClean="0"/>
              <a:t> (</a:t>
            </a:r>
            <a:r>
              <a:rPr lang="fr-FR" dirty="0" err="1" smtClean="0"/>
              <a:t>Kalman</a:t>
            </a:r>
            <a:r>
              <a:rPr lang="fr-FR" dirty="0" smtClean="0"/>
              <a:t> </a:t>
            </a:r>
            <a:r>
              <a:rPr lang="fr-FR" dirty="0" err="1" smtClean="0"/>
              <a:t>filter</a:t>
            </a:r>
            <a:r>
              <a:rPr lang="fr-FR" dirty="0" smtClean="0"/>
              <a:t>, </a:t>
            </a:r>
            <a:r>
              <a:rPr lang="fr-FR" dirty="0" err="1" smtClean="0"/>
              <a:t>Hough</a:t>
            </a:r>
            <a:r>
              <a:rPr lang="fr-FR" dirty="0" smtClean="0"/>
              <a:t> </a:t>
            </a:r>
            <a:r>
              <a:rPr lang="fr-FR" dirty="0" err="1" smtClean="0"/>
              <a:t>transform</a:t>
            </a:r>
            <a:r>
              <a:rPr lang="fr-FR" dirty="0" smtClean="0"/>
              <a:t>, </a:t>
            </a:r>
            <a:r>
              <a:rPr lang="fr-FR" dirty="0" smtClean="0">
                <a:latin typeface="Symbol" pitchFamily="18" charset="2"/>
              </a:rPr>
              <a:t>c</a:t>
            </a:r>
            <a:r>
              <a:rPr lang="fr-FR" baseline="30000" dirty="0" smtClean="0"/>
              <a:t>2</a:t>
            </a:r>
            <a:r>
              <a:rPr lang="fr-FR" dirty="0" smtClean="0"/>
              <a:t> and </a:t>
            </a:r>
            <a:r>
              <a:rPr lang="fr-FR" dirty="0" err="1" smtClean="0"/>
              <a:t>likelihood</a:t>
            </a:r>
            <a:r>
              <a:rPr lang="fr-FR" dirty="0" smtClean="0"/>
              <a:t>) </a:t>
            </a:r>
          </a:p>
          <a:p>
            <a:r>
              <a:rPr lang="fr-FR" dirty="0" smtClean="0"/>
              <a:t>Calibration and correction </a:t>
            </a:r>
            <a:r>
              <a:rPr lang="fr-FR" dirty="0" err="1" smtClean="0"/>
              <a:t>methods</a:t>
            </a:r>
            <a:r>
              <a:rPr lang="fr-FR" dirty="0" smtClean="0"/>
              <a:t> (</a:t>
            </a:r>
            <a:r>
              <a:rPr lang="fr-FR" dirty="0" err="1" smtClean="0"/>
              <a:t>alignment</a:t>
            </a:r>
            <a:r>
              <a:rPr lang="fr-FR" dirty="0" smtClean="0"/>
              <a:t>, </a:t>
            </a:r>
            <a:r>
              <a:rPr lang="fr-FR" dirty="0" err="1" smtClean="0"/>
              <a:t>inhomogeneous</a:t>
            </a:r>
            <a:r>
              <a:rPr lang="fr-FR" dirty="0" smtClean="0"/>
              <a:t> </a:t>
            </a:r>
            <a:r>
              <a:rPr lang="fr-FR" dirty="0" err="1" smtClean="0"/>
              <a:t>fields</a:t>
            </a:r>
            <a:r>
              <a:rPr lang="fr-FR" dirty="0" smtClean="0"/>
              <a:t>) </a:t>
            </a:r>
            <a:r>
              <a:rPr lang="fr-FR" dirty="0" err="1" smtClean="0"/>
              <a:t>tools</a:t>
            </a:r>
            <a:r>
              <a:rPr lang="fr-FR" dirty="0" smtClean="0"/>
              <a:t> are </a:t>
            </a:r>
            <a:r>
              <a:rPr lang="fr-FR" dirty="0" err="1" smtClean="0"/>
              <a:t>being</a:t>
            </a:r>
            <a:r>
              <a:rPr lang="fr-FR" dirty="0" smtClean="0"/>
              <a:t> set up </a:t>
            </a:r>
            <a:r>
              <a:rPr lang="fr-FR" dirty="0" err="1" smtClean="0"/>
              <a:t>with</a:t>
            </a:r>
            <a:r>
              <a:rPr lang="fr-FR" dirty="0" smtClean="0"/>
              <a:t> the ILD collaboration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95536" y="119675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DESY, KEK, Bonn, </a:t>
            </a:r>
            <a:r>
              <a:rPr lang="fr-FR" sz="1400" b="1" dirty="0" err="1" smtClean="0">
                <a:solidFill>
                  <a:srgbClr val="7030A0"/>
                </a:solidFill>
              </a:rPr>
              <a:t>Tsinghua</a:t>
            </a:r>
            <a:r>
              <a:rPr lang="fr-FR" sz="1400" b="1" dirty="0" smtClean="0">
                <a:solidFill>
                  <a:srgbClr val="7030A0"/>
                </a:solidFill>
              </a:rPr>
              <a:t>, Victoria, Carleton…</a:t>
            </a:r>
            <a:endParaRPr lang="fr-FR" sz="1400" b="1" dirty="0">
              <a:solidFill>
                <a:srgbClr val="7030A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73840"/>
            <a:ext cx="4248472" cy="295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fr-FR" dirty="0" smtClean="0"/>
              <a:t>DESY GEM module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747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84922"/>
            <a:ext cx="3538538" cy="2564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95536" y="1546914"/>
            <a:ext cx="439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improved</a:t>
            </a:r>
            <a:r>
              <a:rPr lang="fr-FR" dirty="0" smtClean="0"/>
              <a:t>  </a:t>
            </a:r>
            <a:r>
              <a:rPr lang="fr-FR" dirty="0" err="1" smtClean="0"/>
              <a:t>flatness</a:t>
            </a:r>
            <a:r>
              <a:rPr lang="fr-FR" dirty="0" smtClean="0"/>
              <a:t>: a design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thin</a:t>
            </a:r>
            <a:r>
              <a:rPr lang="fr-FR" dirty="0" smtClean="0"/>
              <a:t> </a:t>
            </a:r>
            <a:r>
              <a:rPr lang="fr-FR" dirty="0" err="1" smtClean="0"/>
              <a:t>ceramic</a:t>
            </a:r>
            <a:r>
              <a:rPr lang="fr-FR" dirty="0" smtClean="0"/>
              <a:t> support structure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construction.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GEMs</a:t>
            </a:r>
            <a:r>
              <a:rPr lang="fr-FR" dirty="0" smtClean="0"/>
              <a:t> are </a:t>
            </a:r>
            <a:r>
              <a:rPr lang="fr-FR" dirty="0" err="1" smtClean="0"/>
              <a:t>stretchless</a:t>
            </a:r>
            <a:r>
              <a:rPr lang="fr-FR" dirty="0" smtClean="0"/>
              <a:t> in </a:t>
            </a:r>
            <a:r>
              <a:rPr lang="fr-FR" dirty="0" err="1" smtClean="0"/>
              <a:t>this</a:t>
            </a:r>
            <a:r>
              <a:rPr lang="fr-FR" dirty="0" smtClean="0"/>
              <a:t> design, </a:t>
            </a:r>
            <a:r>
              <a:rPr lang="fr-FR" dirty="0" err="1" smtClean="0"/>
              <a:t>minimizing</a:t>
            </a:r>
            <a:r>
              <a:rPr lang="fr-FR" dirty="0" smtClean="0"/>
              <a:t> the </a:t>
            </a:r>
            <a:r>
              <a:rPr lang="fr-FR" dirty="0" err="1" smtClean="0"/>
              <a:t>dead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and </a:t>
            </a:r>
            <a:r>
              <a:rPr lang="fr-FR" dirty="0" err="1" smtClean="0"/>
              <a:t>flattening</a:t>
            </a:r>
            <a:r>
              <a:rPr lang="fr-FR" dirty="0" smtClean="0"/>
              <a:t> the gaps. This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to </a:t>
            </a:r>
            <a:r>
              <a:rPr lang="fr-FR" dirty="0" err="1" smtClean="0"/>
              <a:t>reach</a:t>
            </a:r>
            <a:r>
              <a:rPr lang="fr-FR" dirty="0" smtClean="0"/>
              <a:t> the </a:t>
            </a:r>
            <a:r>
              <a:rPr lang="fr-FR" dirty="0" err="1" smtClean="0"/>
              <a:t>dE</a:t>
            </a:r>
            <a:r>
              <a:rPr lang="fr-FR" dirty="0" smtClean="0"/>
              <a:t>/</a:t>
            </a:r>
            <a:r>
              <a:rPr lang="fr-FR" dirty="0" err="1" smtClean="0"/>
              <a:t>dx</a:t>
            </a:r>
            <a:r>
              <a:rPr lang="fr-FR" dirty="0" smtClean="0"/>
              <a:t> goal and </a:t>
            </a:r>
            <a:r>
              <a:rPr lang="fr-FR" dirty="0" err="1" smtClean="0"/>
              <a:t>provides</a:t>
            </a:r>
            <a:r>
              <a:rPr lang="fr-FR" dirty="0" smtClean="0"/>
              <a:t> </a:t>
            </a:r>
            <a:r>
              <a:rPr lang="fr-FR" dirty="0" err="1" smtClean="0"/>
              <a:t>robustness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MediTPC</a:t>
            </a:r>
            <a:r>
              <a:rPr lang="fr-FR" dirty="0" smtClean="0"/>
              <a:t> </a:t>
            </a:r>
            <a:r>
              <a:rPr lang="fr-FR" dirty="0" err="1" smtClean="0"/>
              <a:t>showed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ceramic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 (1 mm x 1 mm  </a:t>
            </a:r>
            <a:r>
              <a:rPr lang="fr-FR" dirty="0" err="1" smtClean="0"/>
              <a:t>mullions</a:t>
            </a:r>
            <a:r>
              <a:rPr lang="fr-FR" dirty="0" smtClean="0"/>
              <a:t>) has a </a:t>
            </a:r>
            <a:r>
              <a:rPr lang="fr-FR" dirty="0" err="1" smtClean="0"/>
              <a:t>negligeable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 on single-point </a:t>
            </a:r>
            <a:r>
              <a:rPr lang="fr-FR" dirty="0" err="1" smtClean="0"/>
              <a:t>resolution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4618856" cy="381642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Effort to integrate the electronics flat behind the modules : cards with naked wire-bonded chips, special high density flat connectors, tailored protection</a:t>
            </a:r>
          </a:p>
          <a:p>
            <a:r>
              <a:rPr lang="en-US" dirty="0" smtClean="0"/>
              <a:t>Expect noise reduction</a:t>
            </a:r>
          </a:p>
          <a:p>
            <a:r>
              <a:rPr lang="en-US" dirty="0" smtClean="0"/>
              <a:t>Air cooling</a:t>
            </a:r>
          </a:p>
          <a:p>
            <a:r>
              <a:rPr lang="en-US" dirty="0" smtClean="0"/>
              <a:t>“Power-pulsing ready”</a:t>
            </a:r>
          </a:p>
          <a:p>
            <a:r>
              <a:rPr lang="en-US" dirty="0" smtClean="0"/>
              <a:t>Status: Backend and 2 prototype module cards operational, FECs under fabrication.  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26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5381" t="10976" r="24544" b="14391"/>
          <a:stretch>
            <a:fillRect/>
          </a:stretch>
        </p:blipFill>
        <p:spPr bwMode="auto">
          <a:xfrm>
            <a:off x="5273004" y="844525"/>
            <a:ext cx="3547468" cy="330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059832" y="571409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Saclay Carleton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332656"/>
            <a:ext cx="8229600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7-module electronics for Micromegas LP test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012779"/>
            <a:ext cx="3528392" cy="241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3538736" cy="43891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Until now used PCA16 preamp and ALTRO </a:t>
            </a:r>
            <a:r>
              <a:rPr lang="en-US" dirty="0" err="1" smtClean="0"/>
              <a:t>filter+ADC</a:t>
            </a:r>
            <a:endParaRPr lang="en-US" dirty="0" smtClean="0"/>
          </a:p>
          <a:p>
            <a:r>
              <a:rPr lang="en-US" dirty="0" smtClean="0"/>
              <a:t>Full chain new S-ALTRO</a:t>
            </a:r>
            <a:r>
              <a:rPr lang="en-US" dirty="0" smtClean="0"/>
              <a:t>16 chip prototype submitted</a:t>
            </a:r>
          </a:p>
          <a:p>
            <a:r>
              <a:rPr lang="en-US" dirty="0" smtClean="0"/>
              <a:t>Will be mounted on </a:t>
            </a:r>
            <a:r>
              <a:rPr lang="en-US" dirty="0" smtClean="0"/>
              <a:t>M</a:t>
            </a:r>
            <a:r>
              <a:rPr lang="en-US" dirty="0" smtClean="0"/>
              <a:t>ulti-Channel </a:t>
            </a:r>
            <a:r>
              <a:rPr lang="en-US" dirty="0" smtClean="0"/>
              <a:t>M</a:t>
            </a:r>
            <a:r>
              <a:rPr lang="en-US" dirty="0" smtClean="0"/>
              <a:t>odules</a:t>
            </a:r>
            <a:endParaRPr lang="en-US" dirty="0" smtClean="0"/>
          </a:p>
          <a:p>
            <a:r>
              <a:rPr lang="en-US" dirty="0" smtClean="0"/>
              <a:t>Towards new chip 64 </a:t>
            </a:r>
            <a:r>
              <a:rPr lang="en-US" dirty="0" smtClean="0"/>
              <a:t>channels</a:t>
            </a:r>
          </a:p>
          <a:p>
            <a:r>
              <a:rPr lang="en-US" dirty="0" smtClean="0"/>
              <a:t>CO2 Cooling and power pulsing foreseen </a:t>
            </a:r>
            <a:endParaRPr lang="en-US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27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1656" y="1412776"/>
            <a:ext cx="4242792" cy="28893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457200" y="620688"/>
            <a:ext cx="8229600" cy="852704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lvl="0">
              <a:spcBef>
                <a:spcPct val="0"/>
              </a:spcBef>
            </a:pPr>
            <a:r>
              <a:rPr lang="fr-FR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S-</a:t>
            </a:r>
            <a:r>
              <a:rPr lang="fr-FR" sz="5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Altro</a:t>
            </a:r>
            <a:r>
              <a:rPr lang="fr-FR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5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electronics</a:t>
            </a:r>
            <a:endParaRPr kumimoji="0" lang="fr-FR" sz="5400" b="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3104" y="6356350"/>
            <a:ext cx="1905000" cy="365125"/>
          </a:xfrm>
        </p:spPr>
        <p:txBody>
          <a:bodyPr/>
          <a:lstStyle/>
          <a:p>
            <a:r>
              <a:rPr lang="fr-FR" dirty="0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484784"/>
            <a:ext cx="4320480" cy="187325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New Endplate under study at Cornell: hybrid Al (for surfaces) and composite (for rigidity)</a:t>
            </a:r>
          </a:p>
          <a:p>
            <a:pPr algn="r"/>
            <a:endParaRPr lang="fr-FR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429000"/>
            <a:ext cx="3608387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5"/>
            <a:ext cx="3960440" cy="306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499992" y="4869160"/>
            <a:ext cx="4320480" cy="13681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Mechanical studies within AIDA (DESY-Saclay)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fr-F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fr-FR" sz="5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Mechanical</a:t>
            </a:r>
            <a:r>
              <a:rPr lang="fr-FR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5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engineered</a:t>
            </a:r>
            <a:r>
              <a:rPr lang="fr-FR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design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4186808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Mainly due to micro-curlers </a:t>
            </a:r>
            <a:r>
              <a:rPr lang="en-US" dirty="0" smtClean="0"/>
              <a:t>and </a:t>
            </a:r>
            <a:r>
              <a:rPr lang="en-US" dirty="0" smtClean="0"/>
              <a:t>X rays</a:t>
            </a:r>
          </a:p>
          <a:p>
            <a:r>
              <a:rPr lang="en-US" dirty="0" smtClean="0"/>
              <a:t>Study of effects of primary </a:t>
            </a:r>
            <a:r>
              <a:rPr lang="en-US" dirty="0" err="1" smtClean="0"/>
              <a:t>ionisation</a:t>
            </a:r>
            <a:r>
              <a:rPr lang="en-US" dirty="0" smtClean="0"/>
              <a:t> (curlers and ‘snow’) have started</a:t>
            </a:r>
          </a:p>
          <a:p>
            <a:r>
              <a:rPr lang="en-US" dirty="0" smtClean="0"/>
              <a:t>Also effect of the ‘ion disk’ flowing back in the drift volume at each train crossing will be assessed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32656"/>
            <a:ext cx="4293965" cy="359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95536" y="704088"/>
            <a:ext cx="8229600" cy="852704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lvl="0">
              <a:spcBef>
                <a:spcPct val="0"/>
              </a:spcBef>
            </a:pPr>
            <a:r>
              <a:rPr lang="fr-FR" sz="5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Space</a:t>
            </a:r>
            <a:r>
              <a:rPr lang="fr-FR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charge</a:t>
            </a:r>
            <a:endParaRPr kumimoji="0" lang="fr-FR" sz="5400" b="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576064"/>
          </a:xfrm>
        </p:spPr>
        <p:txBody>
          <a:bodyPr>
            <a:noAutofit/>
          </a:bodyPr>
          <a:lstStyle/>
          <a:p>
            <a:r>
              <a:rPr lang="fr-FR" sz="2800" b="1" dirty="0" smtClean="0"/>
              <a:t>LC TPC </a:t>
            </a:r>
            <a:r>
              <a:rPr lang="fr-FR" sz="2800" b="1" dirty="0" err="1" smtClean="0"/>
              <a:t>gathers</a:t>
            </a:r>
            <a:r>
              <a:rPr lang="fr-FR" sz="2800" b="1" dirty="0" smtClean="0"/>
              <a:t> all the </a:t>
            </a:r>
            <a:r>
              <a:rPr lang="fr-FR" sz="2800" b="1" dirty="0" err="1" smtClean="0"/>
              <a:t>actors</a:t>
            </a:r>
            <a:r>
              <a:rPr lang="fr-FR" sz="2800" b="1" dirty="0" smtClean="0"/>
              <a:t> in R&amp;D for a TPC </a:t>
            </a:r>
            <a:r>
              <a:rPr lang="fr-FR" sz="2800" b="1" dirty="0" err="1" smtClean="0"/>
              <a:t>at</a:t>
            </a:r>
            <a:r>
              <a:rPr lang="fr-FR" sz="2800" b="1" dirty="0" smtClean="0"/>
              <a:t> a LC</a:t>
            </a:r>
            <a:endParaRPr lang="fr-FR" sz="2800" b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628130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6804248" y="1700808"/>
            <a:ext cx="20882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 smtClean="0"/>
              <a:t>25/38 institutes </a:t>
            </a:r>
            <a:r>
              <a:rPr lang="fr-FR" sz="2000" b="1" dirty="0" err="1" smtClean="0"/>
              <a:t>from</a:t>
            </a:r>
            <a:r>
              <a:rPr lang="fr-FR" sz="2000" b="1" dirty="0" smtClean="0"/>
              <a:t> 12 countries have </a:t>
            </a:r>
            <a:r>
              <a:rPr lang="fr-FR" sz="2000" b="1" dirty="0" err="1" smtClean="0"/>
              <a:t>signed</a:t>
            </a:r>
            <a:r>
              <a:rPr lang="fr-FR" sz="2000" b="1" dirty="0" smtClean="0"/>
              <a:t> the </a:t>
            </a:r>
            <a:r>
              <a:rPr lang="fr-FR" sz="2000" b="1" dirty="0" err="1" smtClean="0"/>
              <a:t>MoU</a:t>
            </a:r>
            <a:endParaRPr lang="fr-FR" sz="2000" b="1" dirty="0" smtClean="0"/>
          </a:p>
          <a:p>
            <a:pPr algn="r"/>
            <a:r>
              <a:rPr lang="fr-FR" sz="2000" b="1" dirty="0" smtClean="0"/>
              <a:t>7 institutes are observer.</a:t>
            </a:r>
          </a:p>
          <a:p>
            <a:pPr algn="r"/>
            <a:endParaRPr lang="fr-FR" sz="2000" b="1" dirty="0" smtClean="0"/>
          </a:p>
          <a:p>
            <a:pPr algn="r"/>
            <a:r>
              <a:rPr lang="fr-FR" sz="2000" b="1" dirty="0" smtClean="0"/>
              <a:t>Most world </a:t>
            </a:r>
            <a:r>
              <a:rPr lang="fr-FR" sz="2000" b="1" dirty="0" err="1" smtClean="0"/>
              <a:t>specialists</a:t>
            </a:r>
            <a:r>
              <a:rPr lang="fr-FR" sz="2000" b="1" dirty="0" smtClean="0"/>
              <a:t> of </a:t>
            </a:r>
            <a:r>
              <a:rPr lang="fr-FR" sz="2000" b="1" dirty="0" err="1" smtClean="0"/>
              <a:t>TPCs</a:t>
            </a:r>
            <a:r>
              <a:rPr lang="fr-FR" sz="2000" b="1" dirty="0" smtClean="0"/>
              <a:t>, MPGD, front-end </a:t>
            </a:r>
            <a:r>
              <a:rPr lang="fr-FR" sz="2000" b="1" dirty="0" err="1" smtClean="0"/>
              <a:t>electronics</a:t>
            </a:r>
            <a:r>
              <a:rPr lang="fr-FR" sz="2000" b="1" dirty="0" smtClean="0"/>
              <a:t>, </a:t>
            </a:r>
            <a:r>
              <a:rPr lang="fr-FR" sz="2000" b="1" dirty="0" err="1" smtClean="0"/>
              <a:t>cooling</a:t>
            </a:r>
            <a:r>
              <a:rPr lang="fr-FR" sz="2000" b="1" dirty="0" smtClean="0"/>
              <a:t>, </a:t>
            </a:r>
            <a:r>
              <a:rPr lang="fr-FR" sz="2000" b="1" dirty="0" err="1" smtClean="0"/>
              <a:t>etc</a:t>
            </a:r>
            <a:r>
              <a:rPr lang="fr-FR" sz="2000" b="1" dirty="0" smtClean="0"/>
              <a:t>… are 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Towards</a:t>
            </a:r>
            <a:r>
              <a:rPr lang="fr-FR" dirty="0" smtClean="0"/>
              <a:t> the </a:t>
            </a:r>
            <a:r>
              <a:rPr lang="fr-FR" dirty="0" err="1" smtClean="0"/>
              <a:t>Detailed</a:t>
            </a:r>
            <a:r>
              <a:rPr lang="fr-FR" dirty="0" smtClean="0"/>
              <a:t> Baseline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milestone</a:t>
            </a:r>
            <a:r>
              <a:rPr lang="fr-FR" dirty="0" smtClean="0"/>
              <a:t> of LC TPC </a:t>
            </a:r>
            <a:r>
              <a:rPr lang="fr-FR" dirty="0" err="1" smtClean="0"/>
              <a:t>is</a:t>
            </a:r>
            <a:r>
              <a:rPr lang="fr-FR" dirty="0" smtClean="0"/>
              <a:t> to converge </a:t>
            </a:r>
            <a:r>
              <a:rPr lang="fr-FR" dirty="0" err="1" smtClean="0"/>
              <a:t>towards</a:t>
            </a:r>
            <a:r>
              <a:rPr lang="fr-FR" dirty="0" smtClean="0"/>
              <a:t> a </a:t>
            </a:r>
            <a:r>
              <a:rPr lang="fr-FR" dirty="0" err="1" smtClean="0"/>
              <a:t>Detailed</a:t>
            </a:r>
            <a:r>
              <a:rPr lang="fr-FR" dirty="0" smtClean="0"/>
              <a:t> Baseline Document </a:t>
            </a:r>
            <a:r>
              <a:rPr lang="fr-FR" dirty="0" err="1" smtClean="0"/>
              <a:t>answering</a:t>
            </a:r>
            <a:r>
              <a:rPr lang="fr-FR" dirty="0" smtClean="0"/>
              <a:t> all the open questions</a:t>
            </a:r>
          </a:p>
          <a:p>
            <a:r>
              <a:rPr lang="fr-FR" dirty="0" smtClean="0"/>
              <a:t>New </a:t>
            </a:r>
            <a:r>
              <a:rPr lang="fr-FR" dirty="0" err="1" smtClean="0"/>
              <a:t>endplate</a:t>
            </a:r>
            <a:r>
              <a:rPr lang="fr-FR" dirty="0" smtClean="0"/>
              <a:t> and </a:t>
            </a:r>
            <a:r>
              <a:rPr lang="fr-FR" dirty="0" err="1" smtClean="0"/>
              <a:t>field</a:t>
            </a:r>
            <a:r>
              <a:rPr lang="fr-FR" dirty="0" smtClean="0"/>
              <a:t> cage designs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 </a:t>
            </a:r>
            <a:r>
              <a:rPr lang="fr-FR" dirty="0" err="1" smtClean="0"/>
              <a:t>material</a:t>
            </a:r>
            <a:r>
              <a:rPr lang="fr-FR" dirty="0" smtClean="0"/>
              <a:t> budget</a:t>
            </a:r>
          </a:p>
          <a:p>
            <a:r>
              <a:rPr lang="fr-FR" dirty="0" smtClean="0"/>
              <a:t>S-ALTRO 16 chip in production</a:t>
            </a:r>
          </a:p>
          <a:p>
            <a:r>
              <a:rPr lang="fr-FR" dirty="0" err="1" smtClean="0"/>
              <a:t>Cooling</a:t>
            </a:r>
            <a:r>
              <a:rPr lang="fr-FR" dirty="0" smtClean="0"/>
              <a:t> and power </a:t>
            </a:r>
            <a:r>
              <a:rPr lang="fr-FR" dirty="0" err="1" smtClean="0"/>
              <a:t>pulsing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endParaRPr lang="fr-FR" dirty="0" smtClean="0"/>
          </a:p>
          <a:p>
            <a:r>
              <a:rPr lang="fr-FR" dirty="0" smtClean="0"/>
              <a:t>Software </a:t>
            </a:r>
            <a:r>
              <a:rPr lang="fr-FR" dirty="0" err="1" smtClean="0"/>
              <a:t>developments</a:t>
            </a:r>
            <a:r>
              <a:rPr lang="fr-FR" dirty="0" smtClean="0"/>
              <a:t> </a:t>
            </a:r>
            <a:r>
              <a:rPr lang="fr-FR" dirty="0" err="1" smtClean="0"/>
              <a:t>towards</a:t>
            </a:r>
            <a:r>
              <a:rPr lang="fr-FR" dirty="0" smtClean="0"/>
              <a:t> corrections for </a:t>
            </a:r>
            <a:r>
              <a:rPr lang="fr-FR" dirty="0" err="1" smtClean="0"/>
              <a:t>space</a:t>
            </a:r>
            <a:r>
              <a:rPr lang="fr-FR" dirty="0" smtClean="0"/>
              <a:t> charge and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inhomogeneity</a:t>
            </a:r>
            <a:endParaRPr lang="fr-FR" dirty="0" smtClean="0"/>
          </a:p>
          <a:p>
            <a:r>
              <a:rPr lang="fr-FR" dirty="0" err="1" smtClean="0"/>
              <a:t>TimePix</a:t>
            </a:r>
            <a:r>
              <a:rPr lang="fr-FR" dirty="0" smtClean="0"/>
              <a:t> 2 and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195736" y="2204864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 smtClean="0"/>
              <a:t>BACK-UP SLIDES</a:t>
            </a:r>
            <a:endParaRPr lang="fr-F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99592" y="1535594"/>
            <a:ext cx="756084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/>
              <a:t>      </a:t>
            </a:r>
            <a:r>
              <a:rPr lang="fr-FR" sz="2400" b="1" dirty="0" smtClean="0">
                <a:solidFill>
                  <a:srgbClr val="572314"/>
                </a:solidFill>
              </a:rPr>
              <a:t>PRF : Pad </a:t>
            </a:r>
            <a:r>
              <a:rPr lang="fr-FR" sz="2400" b="1" dirty="0" err="1" smtClean="0">
                <a:solidFill>
                  <a:srgbClr val="572314"/>
                </a:solidFill>
              </a:rPr>
              <a:t>Response</a:t>
            </a:r>
            <a:r>
              <a:rPr lang="fr-FR" sz="2400" b="1" dirty="0" smtClean="0">
                <a:solidFill>
                  <a:srgbClr val="572314"/>
                </a:solidFill>
              </a:rPr>
              <a:t> </a:t>
            </a:r>
            <a:r>
              <a:rPr lang="fr-FR" sz="2400" b="1" dirty="0" err="1" smtClean="0">
                <a:solidFill>
                  <a:srgbClr val="572314"/>
                </a:solidFill>
              </a:rPr>
              <a:t>Function</a:t>
            </a:r>
            <a:endParaRPr lang="fr-FR" sz="2400" b="1" dirty="0" smtClean="0">
              <a:solidFill>
                <a:srgbClr val="572314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2000" dirty="0" smtClean="0"/>
              <a:t> a measure of signal size as a function of track position relative to the centre of the pad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011" y="2869186"/>
            <a:ext cx="3867912" cy="84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043608" y="3989382"/>
            <a:ext cx="3714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</a:t>
            </a:r>
            <a:r>
              <a:rPr lang="en-US" sz="2400" b="1" dirty="0" smtClean="0">
                <a:solidFill>
                  <a:srgbClr val="572314"/>
                </a:solidFill>
              </a:rPr>
              <a:t>The PRF: </a:t>
            </a:r>
          </a:p>
          <a:p>
            <a:endParaRPr lang="en-US" sz="800" b="1" dirty="0" smtClean="0">
              <a:solidFill>
                <a:srgbClr val="000099"/>
              </a:solidFill>
            </a:endParaRPr>
          </a:p>
          <a:p>
            <a:pPr>
              <a:buFont typeface="Calibri" pitchFamily="34" charset="0"/>
              <a:buChar char="→"/>
            </a:pPr>
            <a:r>
              <a:rPr lang="en-US" sz="2000" dirty="0" smtClean="0">
                <a:solidFill>
                  <a:srgbClr val="000099"/>
                </a:solidFill>
              </a:rPr>
              <a:t>    is not Gaussian.</a:t>
            </a:r>
          </a:p>
          <a:p>
            <a:pPr>
              <a:buFont typeface="Calibri" pitchFamily="34" charset="0"/>
              <a:buChar char="→"/>
            </a:pPr>
            <a:r>
              <a:rPr lang="en-US" sz="2000" dirty="0" smtClean="0">
                <a:solidFill>
                  <a:srgbClr val="000099"/>
                </a:solidFill>
              </a:rPr>
              <a:t>    can be characterized by its FWHM </a:t>
            </a:r>
            <a:r>
              <a:rPr lang="en-US" sz="2000" dirty="0" smtClean="0">
                <a:solidFill>
                  <a:srgbClr val="000099"/>
                </a:solidFill>
                <a:sym typeface="Symbol"/>
              </a:rPr>
              <a:t></a:t>
            </a:r>
            <a:r>
              <a:rPr lang="en-US" sz="2000" dirty="0" smtClean="0">
                <a:solidFill>
                  <a:srgbClr val="000099"/>
                </a:solidFill>
              </a:rPr>
              <a:t>(z) &amp; base </a:t>
            </a:r>
            <a:r>
              <a:rPr lang="fr-FR" sz="2000" dirty="0" err="1" smtClean="0">
                <a:solidFill>
                  <a:srgbClr val="000099"/>
                </a:solidFill>
              </a:rPr>
              <a:t>Width</a:t>
            </a:r>
            <a:r>
              <a:rPr lang="fr-FR" sz="2000" dirty="0" smtClean="0">
                <a:solidFill>
                  <a:srgbClr val="000099"/>
                </a:solidFill>
              </a:rPr>
              <a:t> </a:t>
            </a:r>
            <a:r>
              <a:rPr lang="fr-FR" sz="2000" dirty="0" smtClean="0">
                <a:solidFill>
                  <a:srgbClr val="000099"/>
                </a:solidFill>
                <a:sym typeface="Symbol"/>
              </a:rPr>
              <a:t></a:t>
            </a:r>
            <a:r>
              <a:rPr lang="fr-FR" sz="2000" dirty="0" smtClean="0">
                <a:solidFill>
                  <a:srgbClr val="000099"/>
                </a:solidFill>
              </a:rPr>
              <a:t>(z), plus </a:t>
            </a:r>
            <a:r>
              <a:rPr lang="fr-FR" sz="2000" dirty="0" err="1" smtClean="0">
                <a:solidFill>
                  <a:srgbClr val="000099"/>
                </a:solidFill>
              </a:rPr>
              <a:t>another</a:t>
            </a:r>
            <a:r>
              <a:rPr lang="fr-FR" sz="2000" dirty="0" smtClean="0">
                <a:solidFill>
                  <a:srgbClr val="000099"/>
                </a:solidFill>
              </a:rPr>
              <a:t> </a:t>
            </a:r>
            <a:r>
              <a:rPr lang="fr-FR" sz="2000" dirty="0" err="1" smtClean="0">
                <a:solidFill>
                  <a:srgbClr val="000099"/>
                </a:solidFill>
              </a:rPr>
              <a:t>shape</a:t>
            </a:r>
            <a:r>
              <a:rPr lang="fr-FR" sz="2000" dirty="0" smtClean="0">
                <a:solidFill>
                  <a:srgbClr val="000099"/>
                </a:solidFill>
              </a:rPr>
              <a:t> </a:t>
            </a:r>
            <a:r>
              <a:rPr lang="fr-FR" sz="2000" dirty="0" err="1" smtClean="0">
                <a:solidFill>
                  <a:srgbClr val="000099"/>
                </a:solidFill>
              </a:rPr>
              <a:t>parameter</a:t>
            </a:r>
            <a:r>
              <a:rPr lang="fr-FR" sz="2000" dirty="0" smtClean="0">
                <a:solidFill>
                  <a:srgbClr val="000099"/>
                </a:solidFill>
              </a:rPr>
              <a:t>.</a:t>
            </a:r>
            <a:endParaRPr lang="fr-FR" sz="2000" dirty="0">
              <a:solidFill>
                <a:srgbClr val="000099"/>
              </a:solidFill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5868144" y="4005064"/>
            <a:ext cx="2236808" cy="2091652"/>
            <a:chOff x="5429256" y="4071942"/>
            <a:chExt cx="2371725" cy="1998056"/>
          </a:xfrm>
        </p:grpSpPr>
        <p:pic>
          <p:nvPicPr>
            <p:cNvPr id="62465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29256" y="4071942"/>
              <a:ext cx="2371725" cy="170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Straight Arrow Connector 17"/>
            <p:cNvCxnSpPr/>
            <p:nvPr/>
          </p:nvCxnSpPr>
          <p:spPr>
            <a:xfrm>
              <a:off x="6286512" y="4929198"/>
              <a:ext cx="571504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389240" y="5651884"/>
              <a:ext cx="500066" cy="418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ym typeface="Symbol"/>
                </a:rPr>
                <a:t> </a:t>
              </a:r>
              <a:r>
                <a:rPr lang="fr-FR" sz="2800" dirty="0" smtClean="0">
                  <a:sym typeface="Symbol"/>
                </a:rPr>
                <a:t></a:t>
              </a:r>
              <a:endParaRPr lang="fr-FR" sz="2800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6643704" y="5896476"/>
              <a:ext cx="980141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0800000">
              <a:off x="5572132" y="5896476"/>
              <a:ext cx="928694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429388" y="464344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ym typeface="Symbol"/>
                </a:rPr>
                <a:t></a:t>
              </a:r>
              <a:endParaRPr lang="fr-FR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2483768" y="2957444"/>
            <a:ext cx="3992683" cy="73767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Titre 2"/>
          <p:cNvSpPr>
            <a:spLocks noGrp="1"/>
          </p:cNvSpPr>
          <p:nvPr>
            <p:ph type="title"/>
          </p:nvPr>
        </p:nvSpPr>
        <p:spPr>
          <a:xfrm>
            <a:off x="1979712" y="5947940"/>
            <a:ext cx="5328592" cy="433388"/>
          </a:xfrm>
        </p:spPr>
        <p:txBody>
          <a:bodyPr>
            <a:normAutofit/>
          </a:bodyPr>
          <a:lstStyle/>
          <a:p>
            <a:r>
              <a:rPr lang="fr-FR" sz="2000" b="1" dirty="0" smtClean="0">
                <a:solidFill>
                  <a:srgbClr val="000099"/>
                </a:solidFill>
              </a:rPr>
              <a:t>PRF(Pad </a:t>
            </a:r>
            <a:r>
              <a:rPr lang="fr-FR" sz="2000" b="1" dirty="0" err="1" smtClean="0">
                <a:solidFill>
                  <a:srgbClr val="000099"/>
                </a:solidFill>
              </a:rPr>
              <a:t>Response</a:t>
            </a:r>
            <a:r>
              <a:rPr lang="fr-FR" sz="2000" b="1" dirty="0" smtClean="0">
                <a:solidFill>
                  <a:srgbClr val="000099"/>
                </a:solidFill>
              </a:rPr>
              <a:t> </a:t>
            </a:r>
            <a:r>
              <a:rPr lang="fr-FR" sz="2000" b="1" dirty="0" err="1" smtClean="0">
                <a:solidFill>
                  <a:srgbClr val="000099"/>
                </a:solidFill>
              </a:rPr>
              <a:t>Functions</a:t>
            </a:r>
            <a:r>
              <a:rPr lang="fr-FR" sz="2000" b="1" dirty="0" smtClean="0">
                <a:solidFill>
                  <a:srgbClr val="000099"/>
                </a:solidFill>
              </a:rPr>
              <a:t>) </a:t>
            </a:r>
            <a:r>
              <a:rPr lang="fr-FR" sz="2000" b="1" dirty="0" err="1" smtClean="0">
                <a:solidFill>
                  <a:srgbClr val="000099"/>
                </a:solidFill>
              </a:rPr>
              <a:t>fits</a:t>
            </a:r>
            <a:r>
              <a:rPr lang="fr-FR" sz="2000" b="1" dirty="0" smtClean="0">
                <a:solidFill>
                  <a:srgbClr val="000099"/>
                </a:solidFill>
              </a:rPr>
              <a:t>, z ~ 5 cm</a:t>
            </a:r>
          </a:p>
        </p:txBody>
      </p:sp>
      <p:sp>
        <p:nvSpPr>
          <p:cNvPr id="12298" name="Rectangle 24"/>
          <p:cNvSpPr>
            <a:spLocks noChangeArrowheads="1"/>
          </p:cNvSpPr>
          <p:nvPr/>
        </p:nvSpPr>
        <p:spPr bwMode="auto">
          <a:xfrm>
            <a:off x="1043608" y="5723964"/>
            <a:ext cx="6953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>
                <a:latin typeface="Times New Roman" pitchFamily="18" charset="0"/>
                <a:cs typeface="Times New Roman" pitchFamily="18" charset="0"/>
              </a:rPr>
              <a:t>B=1T data :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comparison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fr-FR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resistive</a:t>
            </a:r>
            <a:r>
              <a:rPr lang="fr-F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ink</a:t>
            </a:r>
            <a:r>
              <a:rPr lang="fr-F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fr-FR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Carbon</a:t>
            </a:r>
            <a:r>
              <a:rPr lang="fr-F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loaded</a:t>
            </a:r>
            <a:r>
              <a:rPr lang="fr-F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Kapton</a:t>
            </a:r>
            <a:endParaRPr lang="fr-FR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971600" y="1268760"/>
            <a:ext cx="7196859" cy="4392488"/>
            <a:chOff x="571472" y="928670"/>
            <a:chExt cx="8101043" cy="4762500"/>
          </a:xfrm>
        </p:grpSpPr>
        <p:cxnSp>
          <p:nvCxnSpPr>
            <p:cNvPr id="19" name="Straight Connector 18"/>
            <p:cNvCxnSpPr/>
            <p:nvPr/>
          </p:nvCxnSpPr>
          <p:spPr>
            <a:xfrm rot="5400000">
              <a:off x="2214546" y="3357562"/>
              <a:ext cx="4572032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2465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472" y="928670"/>
              <a:ext cx="3533775" cy="472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6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29190" y="928670"/>
              <a:ext cx="3743325" cy="4762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0" y="332656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265512" y="4434260"/>
            <a:ext cx="578296" cy="28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547664" y="5157192"/>
            <a:ext cx="2016224" cy="1588"/>
          </a:xfrm>
          <a:prstGeom prst="straightConnector1">
            <a:avLst/>
          </a:prstGeom>
          <a:ln w="15875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9"/>
          <p:cNvSpPr txBox="1">
            <a:spLocks noChangeArrowheads="1"/>
          </p:cNvSpPr>
          <p:nvPr/>
        </p:nvSpPr>
        <p:spPr bwMode="auto">
          <a:xfrm>
            <a:off x="2915816" y="4242574"/>
            <a:ext cx="10118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dirty="0">
                <a:solidFill>
                  <a:srgbClr val="FF0000"/>
                </a:solidFill>
              </a:rPr>
              <a:t>Γ</a:t>
            </a:r>
            <a:r>
              <a:rPr lang="fr-FR" sz="1600" dirty="0">
                <a:solidFill>
                  <a:srgbClr val="FF0000"/>
                </a:solidFill>
                <a:latin typeface="Bell MT" pitchFamily="18" charset="0"/>
              </a:rPr>
              <a:t> ~ 4 mm</a:t>
            </a:r>
          </a:p>
        </p:txBody>
      </p:sp>
      <p:sp>
        <p:nvSpPr>
          <p:cNvPr id="20" name="ZoneTexte 20"/>
          <p:cNvSpPr txBox="1">
            <a:spLocks noChangeArrowheads="1"/>
          </p:cNvSpPr>
          <p:nvPr/>
        </p:nvSpPr>
        <p:spPr bwMode="auto">
          <a:xfrm>
            <a:off x="2915816" y="4530606"/>
            <a:ext cx="11144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dirty="0">
                <a:solidFill>
                  <a:srgbClr val="009900"/>
                </a:solidFill>
              </a:rPr>
              <a:t>δ</a:t>
            </a:r>
            <a:r>
              <a:rPr lang="fr-FR" sz="1600" dirty="0">
                <a:solidFill>
                  <a:srgbClr val="009900"/>
                </a:solidFill>
                <a:latin typeface="Bell MT" pitchFamily="18" charset="0"/>
              </a:rPr>
              <a:t> ~ 14 mm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436096" y="5157192"/>
            <a:ext cx="2088232" cy="1588"/>
          </a:xfrm>
          <a:prstGeom prst="straightConnector1">
            <a:avLst/>
          </a:prstGeom>
          <a:ln w="15875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6156176" y="4365104"/>
            <a:ext cx="57606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19"/>
          <p:cNvSpPr txBox="1">
            <a:spLocks noChangeArrowheads="1"/>
          </p:cNvSpPr>
          <p:nvPr/>
        </p:nvSpPr>
        <p:spPr bwMode="auto">
          <a:xfrm>
            <a:off x="6732240" y="4149080"/>
            <a:ext cx="11592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dirty="0">
                <a:solidFill>
                  <a:srgbClr val="FF0000"/>
                </a:solidFill>
              </a:rPr>
              <a:t>Γ</a:t>
            </a:r>
            <a:r>
              <a:rPr lang="fr-FR" sz="1600" dirty="0">
                <a:solidFill>
                  <a:srgbClr val="FF0000"/>
                </a:solidFill>
                <a:latin typeface="Bell MT" pitchFamily="18" charset="0"/>
              </a:rPr>
              <a:t> ~ 2.6 mm</a:t>
            </a:r>
          </a:p>
        </p:txBody>
      </p:sp>
      <p:sp>
        <p:nvSpPr>
          <p:cNvPr id="54" name="ZoneTexte 20"/>
          <p:cNvSpPr txBox="1">
            <a:spLocks noChangeArrowheads="1"/>
          </p:cNvSpPr>
          <p:nvPr/>
        </p:nvSpPr>
        <p:spPr bwMode="auto">
          <a:xfrm>
            <a:off x="6732240" y="4430067"/>
            <a:ext cx="11144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dirty="0">
                <a:solidFill>
                  <a:srgbClr val="009900"/>
                </a:solidFill>
              </a:rPr>
              <a:t>δ</a:t>
            </a:r>
            <a:r>
              <a:rPr lang="fr-FR" sz="1600" dirty="0">
                <a:solidFill>
                  <a:srgbClr val="009900"/>
                </a:solidFill>
                <a:latin typeface="Bell MT" pitchFamily="18" charset="0"/>
              </a:rPr>
              <a:t> ~ 10 mm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N</a:t>
            </a:r>
            <a:r>
              <a:rPr lang="en-US" sz="4000" b="1" baseline="-25000" dirty="0" smtClean="0">
                <a:solidFill>
                  <a:schemeClr val="tx1"/>
                </a:solidFill>
              </a:rPr>
              <a:t>eff</a:t>
            </a:r>
            <a:r>
              <a:rPr lang="en-US" sz="4000" b="1" dirty="0" smtClean="0">
                <a:solidFill>
                  <a:schemeClr val="tx1"/>
                </a:solidFill>
              </a:rPr>
              <a:t> measurement</a:t>
            </a:r>
            <a:r>
              <a:rPr lang="fr-FR" sz="4000" b="1" dirty="0" smtClean="0">
                <a:solidFill>
                  <a:schemeClr val="tx1"/>
                </a:solidFill>
              </a:rPr>
              <a:t> </a:t>
            </a:r>
            <a:r>
              <a:rPr lang="fr-FR" sz="4000" b="1" dirty="0" err="1" smtClean="0">
                <a:solidFill>
                  <a:schemeClr val="tx1"/>
                </a:solidFill>
              </a:rPr>
              <a:t>with</a:t>
            </a:r>
            <a:r>
              <a:rPr lang="fr-FR" sz="4000" b="1" dirty="0" smtClean="0">
                <a:solidFill>
                  <a:schemeClr val="tx1"/>
                </a:solidFill>
              </a:rPr>
              <a:t> </a:t>
            </a:r>
            <a:r>
              <a:rPr lang="fr-FR" sz="4000" b="1" dirty="0" err="1" smtClean="0">
                <a:solidFill>
                  <a:schemeClr val="tx1"/>
                </a:solidFill>
              </a:rPr>
              <a:t>Micromegas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003232" cy="192556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Averaging B=0T data and B=1T data (excluding ink module):</a:t>
            </a: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eff </a:t>
            </a:r>
            <a:r>
              <a:rPr lang="en-US" dirty="0" smtClean="0"/>
              <a:t>= 38.0±0.2(stat) ±0.8 (Cd </a:t>
            </a:r>
            <a:r>
              <a:rPr lang="en-US" dirty="0" err="1" smtClean="0"/>
              <a:t>syst</a:t>
            </a:r>
            <a:r>
              <a:rPr lang="en-US" dirty="0" smtClean="0"/>
              <a:t>)</a:t>
            </a:r>
          </a:p>
          <a:p>
            <a:pPr lvl="1"/>
            <a:r>
              <a:rPr lang="el-GR" dirty="0" smtClean="0"/>
              <a:t>σ</a:t>
            </a:r>
            <a:r>
              <a:rPr lang="en-US" baseline="-25000" dirty="0" smtClean="0"/>
              <a:t>0</a:t>
            </a:r>
            <a:r>
              <a:rPr lang="en-US" dirty="0" smtClean="0"/>
              <a:t>= 59 ± 3 µm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23528" y="3645024"/>
            <a:ext cx="806489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5000"/>
              </a:lnSpc>
              <a:buNone/>
            </a:pPr>
            <a:r>
              <a:rPr lang="en-US" sz="2400" dirty="0" smtClean="0"/>
              <a:t>Note that  1/&lt;1/N&gt; = 47.1 from Heed for 5 </a:t>
            </a:r>
            <a:r>
              <a:rPr lang="en-US" sz="2400" dirty="0" err="1" smtClean="0"/>
              <a:t>Gev</a:t>
            </a:r>
            <a:r>
              <a:rPr lang="en-US" sz="2400" dirty="0" smtClean="0"/>
              <a:t> electrons on 6.84 mm long pads.</a:t>
            </a:r>
          </a:p>
          <a:p>
            <a:pPr lvl="1">
              <a:lnSpc>
                <a:spcPct val="125000"/>
              </a:lnSpc>
              <a:buNone/>
            </a:pPr>
            <a:r>
              <a:rPr lang="en-US" sz="2400" dirty="0" smtClean="0"/>
              <a:t>This demonstrates that gain fluctuations are not exponential (Neff would be 23) but smaller.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/>
              <a:t>                 1/&lt;1/N&gt; = 34.9 for 5.4 mm pads (GEM case).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88032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Distortions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with GEMs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8" name="グループ化 13"/>
          <p:cNvGrpSpPr>
            <a:grpSpLocks/>
          </p:cNvGrpSpPr>
          <p:nvPr/>
        </p:nvGrpSpPr>
        <p:grpSpPr bwMode="auto">
          <a:xfrm>
            <a:off x="522288" y="1268760"/>
            <a:ext cx="8086725" cy="3241675"/>
            <a:chOff x="638628" y="2235199"/>
            <a:chExt cx="8086454" cy="3240619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8628" y="2235199"/>
              <a:ext cx="8086454" cy="324061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0" name="Rectangle 8"/>
            <p:cNvSpPr>
              <a:spLocks/>
            </p:cNvSpPr>
            <p:nvPr/>
          </p:nvSpPr>
          <p:spPr bwMode="auto">
            <a:xfrm rot="19951534">
              <a:off x="1133911" y="3780920"/>
              <a:ext cx="4455963" cy="36976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ja-JP" sz="2400" dirty="0">
                  <a:solidFill>
                    <a:srgbClr val="FF0906"/>
                  </a:solidFill>
                  <a:latin typeface="+mn-lt"/>
                  <a:sym typeface="ヒラギノ角ゴ Pro W6" charset="0"/>
                </a:rPr>
                <a:t>Very preliminary</a:t>
              </a:r>
            </a:p>
          </p:txBody>
        </p:sp>
        <p:grpSp>
          <p:nvGrpSpPr>
            <p:cNvPr id="11" name="グループ化 7"/>
            <p:cNvGrpSpPr>
              <a:grpSpLocks/>
            </p:cNvGrpSpPr>
            <p:nvPr/>
          </p:nvGrpSpPr>
          <p:grpSpPr bwMode="auto">
            <a:xfrm>
              <a:off x="7808690" y="2252656"/>
              <a:ext cx="889410" cy="428486"/>
              <a:chOff x="9385300" y="363163"/>
              <a:chExt cx="2971133" cy="1431385"/>
            </a:xfrm>
          </p:grpSpPr>
          <p:sp>
            <p:nvSpPr>
              <p:cNvPr id="12" name="Oval 4"/>
              <p:cNvSpPr>
                <a:spLocks/>
              </p:cNvSpPr>
              <p:nvPr/>
            </p:nvSpPr>
            <p:spPr bwMode="auto">
              <a:xfrm>
                <a:off x="9385300" y="508000"/>
                <a:ext cx="508000" cy="508000"/>
              </a:xfrm>
              <a:prstGeom prst="ellipse">
                <a:avLst/>
              </a:prstGeom>
              <a:solidFill>
                <a:srgbClr val="22FF26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Rectangle 5"/>
              <p:cNvSpPr>
                <a:spLocks/>
              </p:cNvSpPr>
              <p:nvPr/>
            </p:nvSpPr>
            <p:spPr bwMode="auto">
              <a:xfrm>
                <a:off x="9901157" y="363163"/>
                <a:ext cx="2455276" cy="72099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>
                  <a:defRPr/>
                </a:pPr>
                <a:r>
                  <a:rPr lang="en-US" altLang="ja-JP" sz="1400" b="1" dirty="0">
                    <a:solidFill>
                      <a:schemeClr val="bg1">
                        <a:lumMod val="50000"/>
                      </a:schemeClr>
                    </a:solidFill>
                  </a:rPr>
                  <a:t>z=50cm</a:t>
                </a:r>
              </a:p>
            </p:txBody>
          </p:sp>
          <p:sp>
            <p:nvSpPr>
              <p:cNvPr id="14" name="Rectangle 6"/>
              <p:cNvSpPr>
                <a:spLocks/>
              </p:cNvSpPr>
              <p:nvPr/>
            </p:nvSpPr>
            <p:spPr bwMode="auto">
              <a:xfrm>
                <a:off x="9423400" y="1282700"/>
                <a:ext cx="406400" cy="406400"/>
              </a:xfrm>
              <a:prstGeom prst="rect">
                <a:avLst/>
              </a:prstGeom>
              <a:solidFill>
                <a:srgbClr val="000000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Rectangle 7"/>
              <p:cNvSpPr>
                <a:spLocks/>
              </p:cNvSpPr>
              <p:nvPr/>
            </p:nvSpPr>
            <p:spPr bwMode="auto">
              <a:xfrm>
                <a:off x="9848127" y="1073554"/>
                <a:ext cx="2253763" cy="72099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>
                  <a:defRPr/>
                </a:pPr>
                <a:r>
                  <a:rPr lang="en-US" altLang="ja-JP" sz="1400" b="1" dirty="0">
                    <a:solidFill>
                      <a:schemeClr val="bg1">
                        <a:lumMod val="50000"/>
                      </a:schemeClr>
                    </a:solidFill>
                  </a:rPr>
                  <a:t>z= 5cm</a:t>
                </a:r>
              </a:p>
            </p:txBody>
          </p:sp>
        </p:grpSp>
      </p:grpSp>
      <p:grpSp>
        <p:nvGrpSpPr>
          <p:cNvPr id="16" name="コンテンツ プレースホルダ 4"/>
          <p:cNvGrpSpPr>
            <a:grpSpLocks noGrp="1"/>
          </p:cNvGrpSpPr>
          <p:nvPr>
            <p:ph idx="1"/>
          </p:nvPr>
        </p:nvGrpSpPr>
        <p:grpSpPr bwMode="auto">
          <a:xfrm>
            <a:off x="1187624" y="4941168"/>
            <a:ext cx="2792239" cy="1512168"/>
            <a:chOff x="2209800" y="2358251"/>
            <a:chExt cx="8559800" cy="3458349"/>
          </a:xfrm>
        </p:grpSpPr>
        <p:grpSp>
          <p:nvGrpSpPr>
            <p:cNvPr id="17" name="Group 3"/>
            <p:cNvGrpSpPr>
              <a:grpSpLocks/>
            </p:cNvGrpSpPr>
            <p:nvPr/>
          </p:nvGrpSpPr>
          <p:grpSpPr bwMode="auto">
            <a:xfrm>
              <a:off x="2209800" y="4076700"/>
              <a:ext cx="8559800" cy="1739900"/>
              <a:chOff x="0" y="0"/>
              <a:chExt cx="5392" cy="1096"/>
            </a:xfrm>
          </p:grpSpPr>
          <p:pic>
            <p:nvPicPr>
              <p:cNvPr id="30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64"/>
                <a:ext cx="2556" cy="61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sp>
            <p:nvSpPr>
              <p:cNvPr id="31" name="Rectangle 5"/>
              <p:cNvSpPr>
                <a:spLocks/>
              </p:cNvSpPr>
              <p:nvPr/>
            </p:nvSpPr>
            <p:spPr bwMode="auto">
              <a:xfrm>
                <a:off x="2224" y="88"/>
                <a:ext cx="104" cy="912"/>
              </a:xfrm>
              <a:prstGeom prst="rect">
                <a:avLst/>
              </a:prstGeom>
              <a:solidFill>
                <a:srgbClr val="FF0000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Rectangle 6"/>
              <p:cNvSpPr>
                <a:spLocks/>
              </p:cNvSpPr>
              <p:nvPr/>
            </p:nvSpPr>
            <p:spPr bwMode="auto">
              <a:xfrm>
                <a:off x="1976" y="0"/>
                <a:ext cx="560" cy="464"/>
              </a:xfrm>
              <a:prstGeom prst="rect">
                <a:avLst/>
              </a:prstGeom>
              <a:solidFill>
                <a:srgbClr val="66FFFF">
                  <a:alpha val="69019"/>
                </a:srgbClr>
              </a:solidFill>
              <a:ln w="9525">
                <a:solidFill>
                  <a:schemeClr val="tx1">
                    <a:alpha val="69019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Rectangle 7"/>
              <p:cNvSpPr>
                <a:spLocks/>
              </p:cNvSpPr>
              <p:nvPr/>
            </p:nvSpPr>
            <p:spPr bwMode="auto">
              <a:xfrm>
                <a:off x="1984" y="0"/>
                <a:ext cx="560" cy="56"/>
              </a:xfrm>
              <a:prstGeom prst="rect">
                <a:avLst/>
              </a:prstGeom>
              <a:solidFill>
                <a:srgbClr val="B6613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" name="Group 8"/>
              <p:cNvGrpSpPr>
                <a:grpSpLocks/>
              </p:cNvGrpSpPr>
              <p:nvPr/>
            </p:nvGrpSpPr>
            <p:grpSpPr bwMode="auto">
              <a:xfrm>
                <a:off x="1976" y="80"/>
                <a:ext cx="56" cy="360"/>
                <a:chOff x="0" y="0"/>
                <a:chExt cx="56" cy="360"/>
              </a:xfrm>
            </p:grpSpPr>
            <p:sp>
              <p:nvSpPr>
                <p:cNvPr id="38" name="Rectangle 9"/>
                <p:cNvSpPr>
                  <a:spLocks/>
                </p:cNvSpPr>
                <p:nvPr/>
              </p:nvSpPr>
              <p:spPr bwMode="auto">
                <a:xfrm>
                  <a:off x="8" y="0"/>
                  <a:ext cx="48" cy="96"/>
                </a:xfrm>
                <a:prstGeom prst="rect">
                  <a:avLst/>
                </a:prstGeom>
                <a:solidFill>
                  <a:srgbClr val="B6613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Rectangle 10"/>
                <p:cNvSpPr>
                  <a:spLocks/>
                </p:cNvSpPr>
                <p:nvPr/>
              </p:nvSpPr>
              <p:spPr bwMode="auto">
                <a:xfrm>
                  <a:off x="0" y="128"/>
                  <a:ext cx="48" cy="96"/>
                </a:xfrm>
                <a:prstGeom prst="rect">
                  <a:avLst/>
                </a:prstGeom>
                <a:solidFill>
                  <a:srgbClr val="B6613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Rectangle 11"/>
                <p:cNvSpPr>
                  <a:spLocks/>
                </p:cNvSpPr>
                <p:nvPr/>
              </p:nvSpPr>
              <p:spPr bwMode="auto">
                <a:xfrm>
                  <a:off x="8" y="264"/>
                  <a:ext cx="48" cy="96"/>
                </a:xfrm>
                <a:prstGeom prst="rect">
                  <a:avLst/>
                </a:prstGeom>
                <a:solidFill>
                  <a:srgbClr val="B6613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" name="Rectangle 12"/>
              <p:cNvSpPr>
                <a:spLocks/>
              </p:cNvSpPr>
              <p:nvPr/>
            </p:nvSpPr>
            <p:spPr bwMode="auto">
              <a:xfrm>
                <a:off x="2656" y="0"/>
                <a:ext cx="2736" cy="56"/>
              </a:xfrm>
              <a:prstGeom prst="rect">
                <a:avLst/>
              </a:prstGeom>
              <a:solidFill>
                <a:srgbClr val="B6613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Rectangle 13"/>
              <p:cNvSpPr>
                <a:spLocks/>
              </p:cNvSpPr>
              <p:nvPr/>
            </p:nvSpPr>
            <p:spPr bwMode="auto">
              <a:xfrm>
                <a:off x="2656" y="72"/>
                <a:ext cx="2728" cy="1024"/>
              </a:xfrm>
              <a:prstGeom prst="rect">
                <a:avLst/>
              </a:prstGeom>
              <a:solidFill>
                <a:srgbClr val="66FFFF">
                  <a:alpha val="69019"/>
                </a:srgbClr>
              </a:solidFill>
              <a:ln w="9525">
                <a:solidFill>
                  <a:schemeClr val="tx1">
                    <a:alpha val="69019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Rectangle 14"/>
              <p:cNvSpPr>
                <a:spLocks/>
              </p:cNvSpPr>
              <p:nvPr/>
            </p:nvSpPr>
            <p:spPr bwMode="auto">
              <a:xfrm>
                <a:off x="2791" y="220"/>
                <a:ext cx="2452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>
                  <a:lnSpc>
                    <a:spcPct val="50000"/>
                  </a:lnSpc>
                </a:pPr>
                <a:r>
                  <a:rPr lang="en-US" altLang="ja-JP" sz="1200" b="1" dirty="0"/>
                  <a:t>Dummy modules</a:t>
                </a:r>
              </a:p>
              <a:p>
                <a:pPr algn="ctr">
                  <a:lnSpc>
                    <a:spcPct val="50000"/>
                  </a:lnSpc>
                </a:pPr>
                <a:r>
                  <a:rPr lang="en-US" altLang="ja-JP" sz="1200" b="1" dirty="0" smtClean="0"/>
                  <a:t>or</a:t>
                </a:r>
                <a:endParaRPr lang="en-US" altLang="ja-JP" sz="1200" b="1" dirty="0"/>
              </a:p>
              <a:p>
                <a:pPr algn="ctr">
                  <a:lnSpc>
                    <a:spcPct val="50000"/>
                  </a:lnSpc>
                </a:pPr>
                <a:endParaRPr lang="en-US" altLang="ja-JP" sz="1200" b="1" dirty="0"/>
              </a:p>
              <a:p>
                <a:pPr algn="ctr">
                  <a:lnSpc>
                    <a:spcPct val="50000"/>
                  </a:lnSpc>
                </a:pPr>
                <a:r>
                  <a:rPr lang="en-US" altLang="ja-JP" sz="1200" b="1" dirty="0" smtClean="0"/>
                  <a:t>Termination</a:t>
                </a:r>
                <a:endParaRPr lang="en-US" altLang="ja-JP" sz="1200" b="1" dirty="0"/>
              </a:p>
              <a:p>
                <a:pPr algn="ctr">
                  <a:lnSpc>
                    <a:spcPct val="50000"/>
                  </a:lnSpc>
                </a:pPr>
                <a:r>
                  <a:rPr lang="en-US" altLang="ja-JP" sz="1200" b="1" dirty="0"/>
                  <a:t> plates</a:t>
                </a:r>
              </a:p>
            </p:txBody>
          </p:sp>
        </p:grpSp>
        <p:sp>
          <p:nvSpPr>
            <p:cNvPr id="18" name="Line 27"/>
            <p:cNvSpPr>
              <a:spLocks noChangeShapeType="1"/>
            </p:cNvSpPr>
            <p:nvPr/>
          </p:nvSpPr>
          <p:spPr bwMode="auto">
            <a:xfrm rot="10800000" flipH="1">
              <a:off x="2768600" y="2725738"/>
              <a:ext cx="7938" cy="22780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Line 28"/>
            <p:cNvSpPr>
              <a:spLocks noChangeShapeType="1"/>
            </p:cNvSpPr>
            <p:nvPr/>
          </p:nvSpPr>
          <p:spPr bwMode="auto">
            <a:xfrm rot="10800000" flipH="1">
              <a:off x="3289300" y="2743200"/>
              <a:ext cx="7938" cy="22764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Line 29"/>
            <p:cNvSpPr>
              <a:spLocks noChangeShapeType="1"/>
            </p:cNvSpPr>
            <p:nvPr/>
          </p:nvSpPr>
          <p:spPr bwMode="auto">
            <a:xfrm rot="10800000" flipH="1">
              <a:off x="3822700" y="2755900"/>
              <a:ext cx="7938" cy="22764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Line 30"/>
            <p:cNvSpPr>
              <a:spLocks noChangeShapeType="1"/>
            </p:cNvSpPr>
            <p:nvPr/>
          </p:nvSpPr>
          <p:spPr bwMode="auto">
            <a:xfrm rot="10800000" flipH="1">
              <a:off x="4343400" y="2768600"/>
              <a:ext cx="7938" cy="22764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2" name="Line 31"/>
            <p:cNvSpPr>
              <a:spLocks noChangeShapeType="1"/>
            </p:cNvSpPr>
            <p:nvPr/>
          </p:nvSpPr>
          <p:spPr bwMode="auto">
            <a:xfrm rot="10800000">
              <a:off x="5367338" y="2768600"/>
              <a:ext cx="15875" cy="134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3" name="Line 32"/>
            <p:cNvSpPr>
              <a:spLocks noChangeShapeType="1"/>
            </p:cNvSpPr>
            <p:nvPr/>
          </p:nvSpPr>
          <p:spPr bwMode="auto">
            <a:xfrm rot="10800000">
              <a:off x="5900738" y="2779713"/>
              <a:ext cx="7937" cy="13176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4" name="Line 33"/>
            <p:cNvSpPr>
              <a:spLocks noChangeShapeType="1"/>
            </p:cNvSpPr>
            <p:nvPr/>
          </p:nvSpPr>
          <p:spPr bwMode="auto">
            <a:xfrm rot="10800000" flipH="1">
              <a:off x="6416675" y="2792413"/>
              <a:ext cx="4763" cy="1304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 rot="10800000" flipH="1">
              <a:off x="4838700" y="2755900"/>
              <a:ext cx="7938" cy="22764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6" name="Line 35"/>
            <p:cNvSpPr>
              <a:spLocks noChangeShapeType="1"/>
            </p:cNvSpPr>
            <p:nvPr/>
          </p:nvSpPr>
          <p:spPr bwMode="auto">
            <a:xfrm rot="10800000">
              <a:off x="6908800" y="2755900"/>
              <a:ext cx="15875" cy="134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7" name="Line 36"/>
            <p:cNvSpPr>
              <a:spLocks noChangeShapeType="1"/>
            </p:cNvSpPr>
            <p:nvPr/>
          </p:nvSpPr>
          <p:spPr bwMode="auto">
            <a:xfrm rot="10800000">
              <a:off x="7442200" y="2767013"/>
              <a:ext cx="7938" cy="13176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8" name="Line 37"/>
            <p:cNvSpPr>
              <a:spLocks noChangeShapeType="1"/>
            </p:cNvSpPr>
            <p:nvPr/>
          </p:nvSpPr>
          <p:spPr bwMode="auto">
            <a:xfrm rot="10800000" flipH="1">
              <a:off x="7950200" y="2779713"/>
              <a:ext cx="3175" cy="1304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9" name="Rectangle 38"/>
            <p:cNvSpPr>
              <a:spLocks/>
            </p:cNvSpPr>
            <p:nvPr/>
          </p:nvSpPr>
          <p:spPr bwMode="auto">
            <a:xfrm>
              <a:off x="3547400" y="2358251"/>
              <a:ext cx="3556198" cy="3256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altLang="ja-JP" sz="1600" b="1"/>
                <a:t>E=230[V/cm]</a:t>
              </a:r>
            </a:p>
          </p:txBody>
        </p:sp>
      </p:grpSp>
      <p:grpSp>
        <p:nvGrpSpPr>
          <p:cNvPr id="41" name="グループ化 29"/>
          <p:cNvGrpSpPr>
            <a:grpSpLocks/>
          </p:cNvGrpSpPr>
          <p:nvPr/>
        </p:nvGrpSpPr>
        <p:grpSpPr bwMode="auto">
          <a:xfrm>
            <a:off x="5405717" y="4857527"/>
            <a:ext cx="2754033" cy="1508496"/>
            <a:chOff x="1253902" y="6076782"/>
            <a:chExt cx="9502998" cy="3613319"/>
          </a:xfrm>
        </p:grpSpPr>
        <p:grpSp>
          <p:nvGrpSpPr>
            <p:cNvPr id="42" name="Group 15"/>
            <p:cNvGrpSpPr>
              <a:grpSpLocks/>
            </p:cNvGrpSpPr>
            <p:nvPr/>
          </p:nvGrpSpPr>
          <p:grpSpPr bwMode="auto">
            <a:xfrm>
              <a:off x="2197100" y="7950200"/>
              <a:ext cx="8559800" cy="1739901"/>
              <a:chOff x="0" y="0"/>
              <a:chExt cx="5392" cy="1096"/>
            </a:xfrm>
          </p:grpSpPr>
          <p:pic>
            <p:nvPicPr>
              <p:cNvPr id="57" name="Picture 1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63"/>
                <a:ext cx="2556" cy="61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sp>
            <p:nvSpPr>
              <p:cNvPr id="58" name="Rectangle 17"/>
              <p:cNvSpPr>
                <a:spLocks/>
              </p:cNvSpPr>
              <p:nvPr/>
            </p:nvSpPr>
            <p:spPr bwMode="auto">
              <a:xfrm>
                <a:off x="2224" y="88"/>
                <a:ext cx="104" cy="912"/>
              </a:xfrm>
              <a:prstGeom prst="rect">
                <a:avLst/>
              </a:prstGeom>
              <a:solidFill>
                <a:srgbClr val="FF0000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Rectangle 18"/>
              <p:cNvSpPr>
                <a:spLocks/>
              </p:cNvSpPr>
              <p:nvPr/>
            </p:nvSpPr>
            <p:spPr bwMode="auto">
              <a:xfrm>
                <a:off x="1976" y="0"/>
                <a:ext cx="560" cy="464"/>
              </a:xfrm>
              <a:prstGeom prst="rect">
                <a:avLst/>
              </a:prstGeom>
              <a:solidFill>
                <a:srgbClr val="66FFFF">
                  <a:alpha val="69019"/>
                </a:srgbClr>
              </a:solidFill>
              <a:ln w="9525">
                <a:solidFill>
                  <a:schemeClr val="tx1">
                    <a:alpha val="69019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Rectangle 19"/>
              <p:cNvSpPr>
                <a:spLocks/>
              </p:cNvSpPr>
              <p:nvPr/>
            </p:nvSpPr>
            <p:spPr bwMode="auto">
              <a:xfrm>
                <a:off x="1984" y="0"/>
                <a:ext cx="560" cy="56"/>
              </a:xfrm>
              <a:prstGeom prst="rect">
                <a:avLst/>
              </a:prstGeom>
              <a:solidFill>
                <a:srgbClr val="B6613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Group 20"/>
              <p:cNvGrpSpPr>
                <a:grpSpLocks/>
              </p:cNvGrpSpPr>
              <p:nvPr/>
            </p:nvGrpSpPr>
            <p:grpSpPr bwMode="auto">
              <a:xfrm>
                <a:off x="1976" y="80"/>
                <a:ext cx="56" cy="360"/>
                <a:chOff x="0" y="0"/>
                <a:chExt cx="56" cy="360"/>
              </a:xfrm>
            </p:grpSpPr>
            <p:sp>
              <p:nvSpPr>
                <p:cNvPr id="65" name="Rectangle 21"/>
                <p:cNvSpPr>
                  <a:spLocks/>
                </p:cNvSpPr>
                <p:nvPr/>
              </p:nvSpPr>
              <p:spPr bwMode="auto">
                <a:xfrm>
                  <a:off x="8" y="0"/>
                  <a:ext cx="48" cy="96"/>
                </a:xfrm>
                <a:prstGeom prst="rect">
                  <a:avLst/>
                </a:prstGeom>
                <a:solidFill>
                  <a:srgbClr val="B6613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Rectangle 22"/>
                <p:cNvSpPr>
                  <a:spLocks/>
                </p:cNvSpPr>
                <p:nvPr/>
              </p:nvSpPr>
              <p:spPr bwMode="auto">
                <a:xfrm>
                  <a:off x="0" y="128"/>
                  <a:ext cx="48" cy="96"/>
                </a:xfrm>
                <a:prstGeom prst="rect">
                  <a:avLst/>
                </a:prstGeom>
                <a:solidFill>
                  <a:srgbClr val="B6613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Rectangle 23"/>
                <p:cNvSpPr>
                  <a:spLocks/>
                </p:cNvSpPr>
                <p:nvPr/>
              </p:nvSpPr>
              <p:spPr bwMode="auto">
                <a:xfrm>
                  <a:off x="8" y="264"/>
                  <a:ext cx="48" cy="96"/>
                </a:xfrm>
                <a:prstGeom prst="rect">
                  <a:avLst/>
                </a:prstGeom>
                <a:solidFill>
                  <a:srgbClr val="B6613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Rectangle 24"/>
              <p:cNvSpPr>
                <a:spLocks/>
              </p:cNvSpPr>
              <p:nvPr/>
            </p:nvSpPr>
            <p:spPr bwMode="auto">
              <a:xfrm>
                <a:off x="2656" y="0"/>
                <a:ext cx="2736" cy="56"/>
              </a:xfrm>
              <a:prstGeom prst="rect">
                <a:avLst/>
              </a:prstGeom>
              <a:solidFill>
                <a:srgbClr val="B6613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Rectangle 25"/>
              <p:cNvSpPr>
                <a:spLocks/>
              </p:cNvSpPr>
              <p:nvPr/>
            </p:nvSpPr>
            <p:spPr bwMode="auto">
              <a:xfrm>
                <a:off x="2656" y="72"/>
                <a:ext cx="2728" cy="1024"/>
              </a:xfrm>
              <a:prstGeom prst="rect">
                <a:avLst/>
              </a:prstGeom>
              <a:solidFill>
                <a:srgbClr val="66FFFF">
                  <a:alpha val="69019"/>
                </a:srgbClr>
              </a:solidFill>
              <a:ln w="9525">
                <a:solidFill>
                  <a:schemeClr val="tx1">
                    <a:alpha val="69019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Rectangle 26"/>
              <p:cNvSpPr>
                <a:spLocks/>
              </p:cNvSpPr>
              <p:nvPr/>
            </p:nvSpPr>
            <p:spPr bwMode="auto">
              <a:xfrm>
                <a:off x="2772" y="233"/>
                <a:ext cx="2491" cy="63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>
                  <a:lnSpc>
                    <a:spcPct val="50000"/>
                  </a:lnSpc>
                </a:pPr>
                <a:r>
                  <a:rPr lang="en-US" altLang="ja-JP" sz="1100" b="1" dirty="0"/>
                  <a:t>Dummy </a:t>
                </a:r>
                <a:r>
                  <a:rPr lang="en-US" altLang="ja-JP" sz="1100" b="1" dirty="0" smtClean="0"/>
                  <a:t>modules</a:t>
                </a:r>
                <a:endParaRPr lang="en-US" altLang="ja-JP" sz="1100" b="1" dirty="0"/>
              </a:p>
              <a:p>
                <a:pPr algn="ctr">
                  <a:lnSpc>
                    <a:spcPct val="50000"/>
                  </a:lnSpc>
                </a:pPr>
                <a:r>
                  <a:rPr lang="en-US" altLang="ja-JP" sz="1100" b="1" dirty="0" smtClean="0"/>
                  <a:t>Or</a:t>
                </a:r>
              </a:p>
              <a:p>
                <a:pPr algn="ctr">
                  <a:lnSpc>
                    <a:spcPct val="50000"/>
                  </a:lnSpc>
                </a:pPr>
                <a:endParaRPr lang="en-US" altLang="ja-JP" sz="1100" b="1" dirty="0"/>
              </a:p>
              <a:p>
                <a:pPr algn="ctr">
                  <a:lnSpc>
                    <a:spcPct val="50000"/>
                  </a:lnSpc>
                </a:pPr>
                <a:r>
                  <a:rPr lang="en-US" altLang="ja-JP" sz="1100" b="1" dirty="0" smtClean="0"/>
                  <a:t>Termination</a:t>
                </a:r>
                <a:endParaRPr lang="en-US" altLang="ja-JP" sz="1100" b="1" dirty="0"/>
              </a:p>
              <a:p>
                <a:pPr algn="ctr">
                  <a:lnSpc>
                    <a:spcPct val="50000"/>
                  </a:lnSpc>
                </a:pPr>
                <a:r>
                  <a:rPr lang="en-US" altLang="ja-JP" sz="1100" b="1" dirty="0"/>
                  <a:t>plates</a:t>
                </a:r>
              </a:p>
            </p:txBody>
          </p:sp>
        </p:grpSp>
        <p:grpSp>
          <p:nvGrpSpPr>
            <p:cNvPr id="43" name="グループ化 55"/>
            <p:cNvGrpSpPr>
              <a:grpSpLocks/>
            </p:cNvGrpSpPr>
            <p:nvPr/>
          </p:nvGrpSpPr>
          <p:grpSpPr bwMode="auto">
            <a:xfrm>
              <a:off x="1253902" y="6076782"/>
              <a:ext cx="6674073" cy="2795756"/>
              <a:chOff x="1253902" y="6076782"/>
              <a:chExt cx="6674073" cy="2795756"/>
            </a:xfrm>
          </p:grpSpPr>
          <p:sp>
            <p:nvSpPr>
              <p:cNvPr id="44" name="Line 39"/>
              <p:cNvSpPr>
                <a:spLocks noChangeShapeType="1"/>
              </p:cNvSpPr>
              <p:nvPr/>
            </p:nvSpPr>
            <p:spPr bwMode="auto">
              <a:xfrm rot="10800000" flipH="1">
                <a:off x="3263900" y="6565900"/>
                <a:ext cx="7938" cy="22764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 rot="10800000">
                <a:off x="5880100" y="6604000"/>
                <a:ext cx="7938" cy="131603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46" name="Line 41"/>
              <p:cNvSpPr>
                <a:spLocks noChangeShapeType="1"/>
              </p:cNvSpPr>
              <p:nvPr/>
            </p:nvSpPr>
            <p:spPr bwMode="auto">
              <a:xfrm rot="10800000" flipH="1">
                <a:off x="6388100" y="6616700"/>
                <a:ext cx="3175" cy="130333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47" name="Line 42"/>
              <p:cNvSpPr>
                <a:spLocks noChangeShapeType="1"/>
              </p:cNvSpPr>
              <p:nvPr/>
            </p:nvSpPr>
            <p:spPr bwMode="auto">
              <a:xfrm rot="10800000">
                <a:off x="6883400" y="6578600"/>
                <a:ext cx="15875" cy="1346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48" name="Line 43"/>
              <p:cNvSpPr>
                <a:spLocks noChangeShapeType="1"/>
              </p:cNvSpPr>
              <p:nvPr/>
            </p:nvSpPr>
            <p:spPr bwMode="auto">
              <a:xfrm rot="10800000">
                <a:off x="7416800" y="6591300"/>
                <a:ext cx="7938" cy="131603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49" name="Line 44"/>
              <p:cNvSpPr>
                <a:spLocks noChangeShapeType="1"/>
              </p:cNvSpPr>
              <p:nvPr/>
            </p:nvSpPr>
            <p:spPr bwMode="auto">
              <a:xfrm rot="10800000" flipH="1">
                <a:off x="7924800" y="6604000"/>
                <a:ext cx="3175" cy="130333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4826000" y="6637338"/>
                <a:ext cx="457200" cy="1592262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1600 h 21600"/>
                  <a:gd name="T4" fmla="*/ 0 60000 65536"/>
                  <a:gd name="T5" fmla="*/ 0 60000 65536"/>
                  <a:gd name="T6" fmla="*/ 0 w 21600"/>
                  <a:gd name="T7" fmla="*/ 0 h 21600"/>
                  <a:gd name="T8" fmla="*/ 21600 w 21600"/>
                  <a:gd name="T9" fmla="*/ 21600 h 216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600" h="21600">
                    <a:moveTo>
                      <a:pt x="0" y="0"/>
                    </a:moveTo>
                    <a:cubicBezTo>
                      <a:pt x="0" y="0"/>
                      <a:pt x="1600" y="20451"/>
                      <a:pt x="21600" y="21600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51" name="Freeform 46"/>
              <p:cNvSpPr>
                <a:spLocks/>
              </p:cNvSpPr>
              <p:nvPr/>
            </p:nvSpPr>
            <p:spPr bwMode="auto">
              <a:xfrm>
                <a:off x="5334000" y="6670675"/>
                <a:ext cx="117475" cy="1219200"/>
              </a:xfrm>
              <a:custGeom>
                <a:avLst/>
                <a:gdLst>
                  <a:gd name="T0" fmla="*/ 21600 w 21600"/>
                  <a:gd name="T1" fmla="*/ 21600 h 21600"/>
                  <a:gd name="T2" fmla="*/ 0 w 21600"/>
                  <a:gd name="T3" fmla="*/ 0 h 21600"/>
                  <a:gd name="T4" fmla="*/ 0 60000 65536"/>
                  <a:gd name="T5" fmla="*/ 0 60000 65536"/>
                  <a:gd name="T6" fmla="*/ 0 w 21600"/>
                  <a:gd name="T7" fmla="*/ 0 h 21600"/>
                  <a:gd name="T8" fmla="*/ 21600 w 21600"/>
                  <a:gd name="T9" fmla="*/ 21600 h 216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600" h="21600">
                    <a:moveTo>
                      <a:pt x="21600" y="21600"/>
                    </a:moveTo>
                    <a:cubicBezTo>
                      <a:pt x="21600" y="13200"/>
                      <a:pt x="0" y="15900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52" name="Freeform 47"/>
              <p:cNvSpPr>
                <a:spLocks/>
              </p:cNvSpPr>
              <p:nvPr/>
            </p:nvSpPr>
            <p:spPr bwMode="auto">
              <a:xfrm>
                <a:off x="4333875" y="6637338"/>
                <a:ext cx="457200" cy="2235200"/>
              </a:xfrm>
              <a:custGeom>
                <a:avLst/>
                <a:gdLst>
                  <a:gd name="T0" fmla="*/ 21600 w 21600"/>
                  <a:gd name="T1" fmla="*/ 21600 h 21600"/>
                  <a:gd name="T2" fmla="*/ 0 w 21600"/>
                  <a:gd name="T3" fmla="*/ 0 h 21600"/>
                  <a:gd name="T4" fmla="*/ 0 60000 65536"/>
                  <a:gd name="T5" fmla="*/ 0 60000 65536"/>
                  <a:gd name="T6" fmla="*/ 0 w 21600"/>
                  <a:gd name="T7" fmla="*/ 0 h 21600"/>
                  <a:gd name="T8" fmla="*/ 21600 w 21600"/>
                  <a:gd name="T9" fmla="*/ 21600 h 216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600" h="21600">
                    <a:moveTo>
                      <a:pt x="21600" y="21600"/>
                    </a:moveTo>
                    <a:cubicBezTo>
                      <a:pt x="21600" y="15873"/>
                      <a:pt x="1600" y="14727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53" name="Freeform 48"/>
              <p:cNvSpPr>
                <a:spLocks/>
              </p:cNvSpPr>
              <p:nvPr/>
            </p:nvSpPr>
            <p:spPr bwMode="auto">
              <a:xfrm>
                <a:off x="3810000" y="6654800"/>
                <a:ext cx="236538" cy="2149475"/>
              </a:xfrm>
              <a:custGeom>
                <a:avLst/>
                <a:gdLst>
                  <a:gd name="T0" fmla="*/ 20160 w 20239"/>
                  <a:gd name="T1" fmla="*/ 21600 h 21600"/>
                  <a:gd name="T2" fmla="*/ 0 w 20239"/>
                  <a:gd name="T3" fmla="*/ 0 h 21600"/>
                  <a:gd name="T4" fmla="*/ 0 60000 65536"/>
                  <a:gd name="T5" fmla="*/ 0 60000 65536"/>
                  <a:gd name="T6" fmla="*/ 0 w 20239"/>
                  <a:gd name="T7" fmla="*/ 0 h 21600"/>
                  <a:gd name="T8" fmla="*/ 20239 w 20239"/>
                  <a:gd name="T9" fmla="*/ 21600 h 216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0239" h="21600">
                    <a:moveTo>
                      <a:pt x="20160" y="21600"/>
                    </a:moveTo>
                    <a:cubicBezTo>
                      <a:pt x="21600" y="12586"/>
                      <a:pt x="2880" y="13606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54" name="Rectangle 49"/>
              <p:cNvSpPr>
                <a:spLocks/>
              </p:cNvSpPr>
              <p:nvPr/>
            </p:nvSpPr>
            <p:spPr bwMode="auto">
              <a:xfrm>
                <a:off x="2992117" y="6076782"/>
                <a:ext cx="4001854" cy="34111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lang="en-US" altLang="ja-JP" sz="1600" b="1"/>
                  <a:t>E=230[V/cm]</a:t>
                </a:r>
              </a:p>
            </p:txBody>
          </p:sp>
          <p:sp>
            <p:nvSpPr>
              <p:cNvPr id="55" name="Rectangle 50"/>
              <p:cNvSpPr>
                <a:spLocks/>
              </p:cNvSpPr>
              <p:nvPr/>
            </p:nvSpPr>
            <p:spPr bwMode="auto">
              <a:xfrm>
                <a:off x="1253902" y="8110395"/>
                <a:ext cx="4242497" cy="58977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lang="en-US" altLang="ja-JP" sz="1600" b="1" dirty="0">
                    <a:solidFill>
                      <a:srgbClr val="FF0000"/>
                    </a:solidFill>
                  </a:rPr>
                  <a:t>E~200[V/cm</a:t>
                </a:r>
                <a:r>
                  <a:rPr lang="en-US" altLang="ja-JP" sz="1600" b="1" dirty="0">
                    <a:solidFill>
                      <a:srgbClr val="FFFF00"/>
                    </a:solidFill>
                  </a:rPr>
                  <a:t>]</a:t>
                </a:r>
              </a:p>
            </p:txBody>
          </p:sp>
          <p:sp>
            <p:nvSpPr>
              <p:cNvPr id="56" name="Line 53"/>
              <p:cNvSpPr>
                <a:spLocks noChangeShapeType="1"/>
              </p:cNvSpPr>
              <p:nvPr/>
            </p:nvSpPr>
            <p:spPr bwMode="auto">
              <a:xfrm rot="10800000" flipH="1">
                <a:off x="2667000" y="6553200"/>
                <a:ext cx="7938" cy="22764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</p:grpSp>
      </p:grpSp>
      <p:sp>
        <p:nvSpPr>
          <p:cNvPr id="68" name="右矢印 56"/>
          <p:cNvSpPr>
            <a:spLocks noChangeArrowheads="1"/>
          </p:cNvSpPr>
          <p:nvPr/>
        </p:nvSpPr>
        <p:spPr bwMode="auto">
          <a:xfrm>
            <a:off x="4439744" y="5597241"/>
            <a:ext cx="492296" cy="280031"/>
          </a:xfrm>
          <a:prstGeom prst="rightArrow">
            <a:avLst>
              <a:gd name="adj1" fmla="val 50000"/>
              <a:gd name="adj2" fmla="val 50046"/>
            </a:avLst>
          </a:prstGeom>
          <a:solidFill>
            <a:srgbClr val="FF5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69" name="ZoneTexte 68"/>
          <p:cNvSpPr txBox="1"/>
          <p:nvPr/>
        </p:nvSpPr>
        <p:spPr>
          <a:xfrm>
            <a:off x="3563888" y="4869160"/>
            <a:ext cx="187220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Due to </a:t>
            </a:r>
            <a:r>
              <a:rPr lang="fr-FR" dirty="0" err="1" smtClean="0"/>
              <a:t>wrong</a:t>
            </a:r>
            <a:r>
              <a:rPr lang="fr-FR" dirty="0" smtClean="0"/>
              <a:t> HV setting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dirty="0" err="1" smtClean="0"/>
              <a:t>After</a:t>
            </a:r>
            <a:r>
              <a:rPr lang="fr-FR" dirty="0" smtClean="0"/>
              <a:t> a </a:t>
            </a:r>
            <a:r>
              <a:rPr lang="fr-FR" dirty="0" err="1" smtClean="0"/>
              <a:t>decade</a:t>
            </a:r>
            <a:r>
              <a:rPr lang="fr-FR" dirty="0" smtClean="0"/>
              <a:t> of </a:t>
            </a:r>
            <a:r>
              <a:rPr lang="fr-FR" dirty="0" err="1" smtClean="0"/>
              <a:t>small</a:t>
            </a:r>
            <a:r>
              <a:rPr lang="fr-FR" dirty="0" smtClean="0"/>
              <a:t> prototype tests in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labs</a:t>
            </a:r>
            <a:r>
              <a:rPr lang="fr-FR" dirty="0" smtClean="0"/>
              <a:t>, all the </a:t>
            </a:r>
            <a:r>
              <a:rPr lang="fr-FR" dirty="0" err="1" smtClean="0"/>
              <a:t>member</a:t>
            </a:r>
            <a:r>
              <a:rPr lang="fr-FR" dirty="0" smtClean="0"/>
              <a:t> </a:t>
            </a:r>
            <a:r>
              <a:rPr lang="fr-FR" dirty="0" smtClean="0"/>
              <a:t>institutes </a:t>
            </a:r>
            <a:r>
              <a:rPr lang="fr-FR" dirty="0" err="1" smtClean="0"/>
              <a:t>joined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efforts and </a:t>
            </a:r>
            <a:r>
              <a:rPr lang="fr-FR" dirty="0" err="1" smtClean="0"/>
              <a:t>resources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construction and exploitation of a </a:t>
            </a:r>
            <a:r>
              <a:rPr lang="fr-FR" dirty="0" err="1" smtClean="0"/>
              <a:t>beam</a:t>
            </a:r>
            <a:r>
              <a:rPr lang="fr-FR" dirty="0" smtClean="0"/>
              <a:t> test infrastructure in DESY, </a:t>
            </a:r>
            <a:r>
              <a:rPr lang="fr-FR" dirty="0" err="1" smtClean="0"/>
              <a:t>supported</a:t>
            </a:r>
            <a:r>
              <a:rPr lang="fr-FR" dirty="0" smtClean="0"/>
              <a:t> by the FP6 program EUDET. </a:t>
            </a:r>
          </a:p>
          <a:p>
            <a:pPr>
              <a:buNone/>
            </a:pPr>
            <a:r>
              <a:rPr lang="fr-FR" dirty="0" smtClean="0"/>
              <a:t>LC TPC </a:t>
            </a:r>
            <a:r>
              <a:rPr lang="fr-FR" dirty="0" err="1" smtClean="0"/>
              <a:t>created</a:t>
            </a:r>
            <a:r>
              <a:rPr lang="fr-FR" dirty="0" smtClean="0"/>
              <a:t> a </a:t>
            </a:r>
            <a:r>
              <a:rPr lang="fr-FR" dirty="0" err="1" smtClean="0"/>
              <a:t>speaker’s</a:t>
            </a:r>
            <a:r>
              <a:rPr lang="fr-FR" dirty="0" smtClean="0"/>
              <a:t> bureau in 2009 and </a:t>
            </a:r>
            <a:r>
              <a:rPr lang="fr-FR" dirty="0" err="1" smtClean="0"/>
              <a:t>started</a:t>
            </a:r>
            <a:r>
              <a:rPr lang="fr-FR" dirty="0" smtClean="0"/>
              <a:t> a new </a:t>
            </a:r>
            <a:r>
              <a:rPr lang="fr-FR" dirty="0" err="1" smtClean="0"/>
              <a:t>working</a:t>
            </a:r>
            <a:r>
              <a:rPr lang="fr-FR" dirty="0" smtClean="0"/>
              <a:t> group for TPC engineering and </a:t>
            </a:r>
            <a:r>
              <a:rPr lang="fr-FR" dirty="0" err="1" smtClean="0"/>
              <a:t>integration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err="1" smtClean="0"/>
              <a:t>Outline</a:t>
            </a:r>
            <a:r>
              <a:rPr lang="fr-FR" dirty="0" smtClean="0"/>
              <a:t>:</a:t>
            </a:r>
          </a:p>
          <a:p>
            <a:pPr>
              <a:buFontTx/>
              <a:buChar char="-"/>
            </a:pPr>
            <a:r>
              <a:rPr lang="fr-FR" dirty="0" smtClean="0"/>
              <a:t>The EUDET infrastructure </a:t>
            </a:r>
            <a:r>
              <a:rPr lang="fr-FR" dirty="0" err="1" smtClean="0"/>
              <a:t>at</a:t>
            </a:r>
            <a:r>
              <a:rPr lang="fr-FR" dirty="0" smtClean="0"/>
              <a:t> DESY </a:t>
            </a:r>
            <a:r>
              <a:rPr lang="fr-FR" dirty="0" err="1" smtClean="0"/>
              <a:t>Hamburg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The prototypes</a:t>
            </a:r>
          </a:p>
          <a:p>
            <a:pPr>
              <a:buFontTx/>
              <a:buChar char="-"/>
            </a:pPr>
            <a:r>
              <a:rPr lang="fr-FR" dirty="0" err="1" smtClean="0"/>
              <a:t>R</a:t>
            </a:r>
            <a:r>
              <a:rPr lang="fr-FR" dirty="0" err="1" smtClean="0"/>
              <a:t>esults</a:t>
            </a:r>
            <a:r>
              <a:rPr lang="fr-FR" dirty="0" smtClean="0"/>
              <a:t> </a:t>
            </a:r>
            <a:r>
              <a:rPr lang="fr-FR" dirty="0" smtClean="0"/>
              <a:t>of </a:t>
            </a:r>
            <a:r>
              <a:rPr lang="fr-FR" dirty="0" err="1" smtClean="0"/>
              <a:t>operation</a:t>
            </a:r>
            <a:r>
              <a:rPr lang="fr-FR" dirty="0" smtClean="0"/>
              <a:t> in 2008-2010</a:t>
            </a:r>
          </a:p>
          <a:p>
            <a:pPr>
              <a:buFontTx/>
              <a:buChar char="-"/>
            </a:pPr>
            <a:r>
              <a:rPr lang="fr-FR" dirty="0" smtClean="0"/>
              <a:t>Future</a:t>
            </a:r>
          </a:p>
          <a:p>
            <a:pPr>
              <a:buFontTx/>
              <a:buChar char="-"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0"/>
            <a:ext cx="8712968" cy="83671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The EUDET </a:t>
            </a:r>
            <a:r>
              <a:rPr lang="fr-FR" dirty="0" err="1" smtClean="0"/>
              <a:t>facility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DESY </a:t>
            </a:r>
            <a:r>
              <a:rPr lang="fr-FR" dirty="0" err="1" smtClean="0"/>
              <a:t>Hamburg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795" y="3597835"/>
            <a:ext cx="3847157" cy="27114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828675"/>
            <a:ext cx="2998440" cy="26524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114800" y="1143000"/>
            <a:ext cx="457200" cy="2286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708400" y="3382963"/>
            <a:ext cx="1728788" cy="603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err="1" smtClean="0">
                <a:solidFill>
                  <a:srgbClr val="000000"/>
                </a:solidFill>
              </a:rPr>
              <a:t>SiPM</a:t>
            </a:r>
            <a:r>
              <a:rPr lang="en-US" sz="1800" dirty="0" smtClean="0">
                <a:solidFill>
                  <a:srgbClr val="000000"/>
                </a:solidFill>
              </a:rPr>
              <a:t> Cosmic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Trigger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Setup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1443038" y="2971800"/>
            <a:ext cx="1587" cy="3429000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print"/>
          <a:srcRect l="12367" t="25232" r="10574" b="24831"/>
          <a:stretch>
            <a:fillRect/>
          </a:stretch>
        </p:blipFill>
        <p:spPr bwMode="auto">
          <a:xfrm>
            <a:off x="6351588" y="3922713"/>
            <a:ext cx="2767012" cy="2322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30788" y="4773613"/>
            <a:ext cx="1096962" cy="137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" name="Freeform 10"/>
          <p:cNvSpPr>
            <a:spLocks noChangeArrowheads="1"/>
          </p:cNvSpPr>
          <p:nvPr/>
        </p:nvSpPr>
        <p:spPr bwMode="auto">
          <a:xfrm>
            <a:off x="5930900" y="5257800"/>
            <a:ext cx="612775" cy="457200"/>
          </a:xfrm>
          <a:custGeom>
            <a:avLst/>
            <a:gdLst/>
            <a:ahLst/>
            <a:cxnLst>
              <a:cxn ang="0">
                <a:pos x="98" y="21"/>
              </a:cxn>
              <a:cxn ang="0">
                <a:pos x="36" y="84"/>
              </a:cxn>
              <a:cxn ang="0">
                <a:pos x="4" y="116"/>
              </a:cxn>
              <a:cxn ang="0">
                <a:pos x="0" y="116"/>
              </a:cxn>
              <a:cxn ang="0">
                <a:pos x="0" y="147"/>
              </a:cxn>
              <a:cxn ang="0">
                <a:pos x="4" y="147"/>
              </a:cxn>
              <a:cxn ang="0">
                <a:pos x="67" y="84"/>
              </a:cxn>
              <a:cxn ang="0">
                <a:pos x="98" y="53"/>
              </a:cxn>
              <a:cxn ang="0">
                <a:pos x="103" y="53"/>
              </a:cxn>
              <a:cxn ang="0">
                <a:pos x="103" y="73"/>
              </a:cxn>
              <a:cxn ang="0">
                <a:pos x="142" y="37"/>
              </a:cxn>
              <a:cxn ang="0">
                <a:pos x="103" y="0"/>
              </a:cxn>
              <a:cxn ang="0">
                <a:pos x="103" y="21"/>
              </a:cxn>
              <a:cxn ang="0">
                <a:pos x="98" y="21"/>
              </a:cxn>
            </a:cxnLst>
            <a:rect l="0" t="0" r="r" b="b"/>
            <a:pathLst>
              <a:path w="142" h="147">
                <a:moveTo>
                  <a:pt x="98" y="21"/>
                </a:moveTo>
                <a:cubicBezTo>
                  <a:pt x="64" y="21"/>
                  <a:pt x="36" y="50"/>
                  <a:pt x="36" y="84"/>
                </a:cubicBezTo>
                <a:cubicBezTo>
                  <a:pt x="36" y="102"/>
                  <a:pt x="22" y="116"/>
                  <a:pt x="4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47"/>
                  <a:pt x="0" y="147"/>
                  <a:pt x="0" y="147"/>
                </a:cubicBezTo>
                <a:cubicBezTo>
                  <a:pt x="4" y="147"/>
                  <a:pt x="4" y="147"/>
                  <a:pt x="4" y="147"/>
                </a:cubicBezTo>
                <a:cubicBezTo>
                  <a:pt x="39" y="147"/>
                  <a:pt x="67" y="119"/>
                  <a:pt x="67" y="84"/>
                </a:cubicBezTo>
                <a:cubicBezTo>
                  <a:pt x="67" y="67"/>
                  <a:pt x="81" y="53"/>
                  <a:pt x="98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42" y="37"/>
                  <a:pt x="142" y="37"/>
                  <a:pt x="142" y="37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21"/>
                  <a:pt x="103" y="21"/>
                  <a:pt x="103" y="21"/>
                </a:cubicBezTo>
                <a:lnTo>
                  <a:pt x="98" y="21"/>
                </a:lnTo>
                <a:close/>
              </a:path>
            </a:pathLst>
          </a:cu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4572000" y="4180631"/>
            <a:ext cx="1800200" cy="544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59112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LP </a:t>
            </a:r>
            <a:r>
              <a:rPr lang="en-US" sz="1600" dirty="0" smtClean="0">
                <a:solidFill>
                  <a:srgbClr val="000000"/>
                </a:solidFill>
              </a:rPr>
              <a:t>: part of </a:t>
            </a:r>
            <a:r>
              <a:rPr lang="en-US" sz="1600" dirty="0">
                <a:solidFill>
                  <a:srgbClr val="000000"/>
                </a:solidFill>
              </a:rPr>
              <a:t>a 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</a:rPr>
              <a:t>TPC endplate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4114800" y="3152775"/>
            <a:ext cx="457200" cy="2778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841375"/>
            <a:ext cx="3657600" cy="2441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07504" y="1276226"/>
            <a:ext cx="2590800" cy="16512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4440" rIns="90000" bIns="46800">
            <a:spAutoFit/>
          </a:bodyPr>
          <a:lstStyle/>
          <a:p>
            <a:pPr>
              <a:buFont typeface="Symbol" charset="2"/>
              <a:buChar char="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i="1" dirty="0">
                <a:solidFill>
                  <a:srgbClr val="000000"/>
                </a:solidFill>
              </a:rPr>
              <a:t> PCMAG: </a:t>
            </a:r>
          </a:p>
          <a:p>
            <a:pPr algn="ctr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superconducting magnet, </a:t>
            </a:r>
            <a:r>
              <a:rPr lang="en-US" sz="2000" dirty="0" smtClean="0">
                <a:solidFill>
                  <a:srgbClr val="000000"/>
                </a:solidFill>
              </a:rPr>
              <a:t>1.2 </a:t>
            </a:r>
            <a:r>
              <a:rPr lang="en-US" sz="2000" dirty="0">
                <a:solidFill>
                  <a:srgbClr val="000000"/>
                </a:solidFill>
              </a:rPr>
              <a:t>T</a:t>
            </a:r>
          </a:p>
          <a:p>
            <a:pPr>
              <a:buFont typeface="Times New Roman" pitchFamily="16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i="1" dirty="0">
                <a:solidFill>
                  <a:srgbClr val="000000"/>
                </a:solidFill>
              </a:rPr>
              <a:t> e</a:t>
            </a:r>
            <a:r>
              <a:rPr lang="en-US" sz="2000" i="1" baseline="30000" dirty="0">
                <a:solidFill>
                  <a:srgbClr val="000000"/>
                </a:solidFill>
              </a:rPr>
              <a:t>-</a:t>
            </a:r>
            <a:r>
              <a:rPr lang="en-US" sz="2000" dirty="0">
                <a:solidFill>
                  <a:srgbClr val="000000"/>
                </a:solidFill>
              </a:rPr>
              <a:t> test beam @DESY</a:t>
            </a:r>
          </a:p>
          <a:p>
            <a:pPr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(1GeV/c&lt;p&lt;6GeV/c)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220072" y="357301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Saclay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547664" y="1340768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KEK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020544" y="3284984"/>
            <a:ext cx="2088232" cy="3600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Moving frame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884368" y="333724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</a:t>
            </a:r>
            <a:endParaRPr lang="fr-FR" sz="1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339752" y="1556792"/>
            <a:ext cx="3240360" cy="100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Field cage: 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err="1" smtClean="0">
                <a:solidFill>
                  <a:srgbClr val="000000"/>
                </a:solidFill>
              </a:rPr>
              <a:t>extrapolable</a:t>
            </a:r>
            <a:r>
              <a:rPr lang="en-US" sz="1800" dirty="0" smtClean="0">
                <a:solidFill>
                  <a:srgbClr val="000000"/>
                </a:solidFill>
              </a:rPr>
              <a:t> to LC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L=61 cm, f=72 cm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1.2 X°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dirty="0" smtClean="0">
              <a:solidFill>
                <a:srgbClr val="000000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3635896" y="3933056"/>
            <a:ext cx="2088232" cy="7200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Slow control: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T,P, O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, H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O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203848" y="3501008"/>
            <a:ext cx="2016224" cy="478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Gas system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19314"/>
            <a:ext cx="3312368" cy="325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432048"/>
            <a:ext cx="6048672" cy="836712"/>
          </a:xfrm>
        </p:spPr>
        <p:txBody>
          <a:bodyPr>
            <a:normAutofit/>
          </a:bodyPr>
          <a:lstStyle/>
          <a:p>
            <a:r>
              <a:rPr lang="fr-FR" dirty="0" smtClean="0"/>
              <a:t>The  Large Prototype</a:t>
            </a:r>
            <a:endParaRPr lang="fr-FR" dirty="0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915816" y="2780928"/>
            <a:ext cx="1080120" cy="478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Endplate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004048" y="5097958"/>
            <a:ext cx="3024336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Sharing infrastructure:</a:t>
            </a:r>
          </a:p>
          <a:p>
            <a:r>
              <a:rPr lang="fr-FR" b="1" dirty="0" smtClean="0"/>
              <a:t>- </a:t>
            </a:r>
            <a:r>
              <a:rPr lang="fr-FR" b="1" dirty="0" err="1" smtClean="0"/>
              <a:t>avoids</a:t>
            </a:r>
            <a:r>
              <a:rPr lang="fr-FR" b="1" dirty="0" smtClean="0"/>
              <a:t> duplication</a:t>
            </a:r>
          </a:p>
          <a:p>
            <a:r>
              <a:rPr lang="fr-FR" b="1" dirty="0" smtClean="0"/>
              <a:t>- </a:t>
            </a:r>
            <a:r>
              <a:rPr lang="fr-FR" b="1" dirty="0" err="1" smtClean="0"/>
              <a:t>favours</a:t>
            </a:r>
            <a:r>
              <a:rPr lang="fr-FR" b="1" dirty="0" smtClean="0"/>
              <a:t> communication</a:t>
            </a:r>
            <a:endParaRPr lang="fr-FR" b="1" dirty="0"/>
          </a:p>
        </p:txBody>
      </p: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3" cstate="print"/>
          <a:srcRect l="12399" t="4733" r="12399" b="2333"/>
          <a:stretch>
            <a:fillRect/>
          </a:stretch>
        </p:blipFill>
        <p:spPr bwMode="auto">
          <a:xfrm>
            <a:off x="251520" y="1268760"/>
            <a:ext cx="2613596" cy="24225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05064"/>
            <a:ext cx="3668671" cy="22907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5436096" y="3789041"/>
            <a:ext cx="2088232" cy="3600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HV</a:t>
            </a:r>
            <a:r>
              <a:rPr lang="en-US" sz="1800" dirty="0" smtClean="0">
                <a:solidFill>
                  <a:srgbClr val="000000"/>
                </a:solidFill>
              </a:rPr>
              <a:t> system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932040" y="27809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60032" y="371703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987824" y="312122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7030A0"/>
                </a:solidFill>
              </a:rPr>
              <a:t>Cornell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7092280" y="386104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084168" y="4607099"/>
            <a:ext cx="1800200" cy="478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Laser calibration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820744" y="4653136"/>
            <a:ext cx="1287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U. Victoria</a:t>
            </a:r>
            <a:endParaRPr lang="fr-FR" sz="1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84150" y="2509838"/>
            <a:ext cx="3951288" cy="3775075"/>
            <a:chOff x="2008" y="1656"/>
            <a:chExt cx="3989" cy="2378"/>
          </a:xfrm>
        </p:grpSpPr>
        <p:pic>
          <p:nvPicPr>
            <p:cNvPr id="1040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19" y="1895"/>
              <a:ext cx="3978" cy="193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41" name="Line 14"/>
            <p:cNvSpPr>
              <a:spLocks noChangeShapeType="1"/>
            </p:cNvSpPr>
            <p:nvPr/>
          </p:nvSpPr>
          <p:spPr bwMode="auto">
            <a:xfrm>
              <a:off x="2008" y="3248"/>
              <a:ext cx="32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2" name="Line 15"/>
            <p:cNvSpPr>
              <a:spLocks noChangeShapeType="1"/>
            </p:cNvSpPr>
            <p:nvPr/>
          </p:nvSpPr>
          <p:spPr bwMode="auto">
            <a:xfrm>
              <a:off x="3960" y="3240"/>
              <a:ext cx="3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3" name="Line 16"/>
            <p:cNvSpPr>
              <a:spLocks noChangeShapeType="1"/>
            </p:cNvSpPr>
            <p:nvPr/>
          </p:nvSpPr>
          <p:spPr bwMode="auto">
            <a:xfrm>
              <a:off x="5952" y="3232"/>
              <a:ext cx="4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4" name="Oval 17"/>
            <p:cNvSpPr>
              <a:spLocks noChangeArrowheads="1"/>
            </p:cNvSpPr>
            <p:nvPr/>
          </p:nvSpPr>
          <p:spPr bwMode="auto">
            <a:xfrm>
              <a:off x="2200" y="1696"/>
              <a:ext cx="1832" cy="152"/>
            </a:xfrm>
            <a:prstGeom prst="ellipse">
              <a:avLst/>
            </a:prstGeom>
            <a:solidFill>
              <a:srgbClr val="CCECFF"/>
            </a:solidFill>
            <a:ln w="2857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5" name="Text Box 18"/>
            <p:cNvSpPr txBox="1">
              <a:spLocks noChangeArrowheads="1"/>
            </p:cNvSpPr>
            <p:nvPr/>
          </p:nvSpPr>
          <p:spPr bwMode="auto">
            <a:xfrm>
              <a:off x="4104" y="1656"/>
              <a:ext cx="6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000"/>
                <a:t>S1</a:t>
              </a:r>
            </a:p>
          </p:txBody>
        </p:sp>
        <p:sp>
          <p:nvSpPr>
            <p:cNvPr id="1046" name="Oval 19"/>
            <p:cNvSpPr>
              <a:spLocks noChangeArrowheads="1"/>
            </p:cNvSpPr>
            <p:nvPr/>
          </p:nvSpPr>
          <p:spPr bwMode="auto">
            <a:xfrm>
              <a:off x="3112" y="3944"/>
              <a:ext cx="80" cy="47"/>
            </a:xfrm>
            <a:prstGeom prst="ellipse">
              <a:avLst/>
            </a:prstGeom>
            <a:solidFill>
              <a:srgbClr val="CCECFF"/>
            </a:solidFill>
            <a:ln w="2857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7" name="Text Box 20"/>
            <p:cNvSpPr txBox="1">
              <a:spLocks noChangeArrowheads="1"/>
            </p:cNvSpPr>
            <p:nvPr/>
          </p:nvSpPr>
          <p:spPr bwMode="auto">
            <a:xfrm>
              <a:off x="3232" y="3880"/>
              <a:ext cx="4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/>
                <a:t>S2</a:t>
              </a:r>
            </a:p>
          </p:txBody>
        </p:sp>
      </p:grpSp>
      <p:sp>
        <p:nvSpPr>
          <p:cNvPr id="137219" name="Rectangle 3"/>
          <p:cNvSpPr>
            <a:spLocks noChangeArrowheads="1"/>
          </p:cNvSpPr>
          <p:nvPr/>
        </p:nvSpPr>
        <p:spPr bwMode="auto">
          <a:xfrm>
            <a:off x="-5153025" y="1447800"/>
            <a:ext cx="7931150" cy="436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 algn="just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</a:t>
            </a:r>
            <a:endParaRPr lang="en-US">
              <a:solidFill>
                <a:srgbClr val="00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3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4800" y="1306513"/>
            <a:ext cx="1512888" cy="1371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32" name="Picture 5" descr="pilar_c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213" y="2725738"/>
            <a:ext cx="15144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7"/>
          <p:cNvSpPr txBox="1">
            <a:spLocks noChangeArrowheads="1"/>
          </p:cNvSpPr>
          <p:nvPr/>
        </p:nvSpPr>
        <p:spPr bwMode="auto">
          <a:xfrm>
            <a:off x="4913313" y="985838"/>
            <a:ext cx="41433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fr-FR"/>
              <a:t>Two copper perforated foils separated by an insulator (50 </a:t>
            </a:r>
            <a:r>
              <a:rPr lang="fr-FR">
                <a:latin typeface="Symbol" pitchFamily="18" charset="2"/>
              </a:rPr>
              <a:t>m</a:t>
            </a:r>
            <a:r>
              <a:rPr lang="fr-FR"/>
              <a:t>m). Multiplication takes place in the holes.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fr-FR"/>
              <a:t>Usually used in 2 or 3 stages.</a:t>
            </a:r>
            <a:endParaRPr lang="en-GB"/>
          </a:p>
        </p:txBody>
      </p:sp>
      <p:sp>
        <p:nvSpPr>
          <p:cNvPr id="1034" name="Text Box 8"/>
          <p:cNvSpPr txBox="1">
            <a:spLocks noChangeArrowheads="1"/>
          </p:cNvSpPr>
          <p:nvPr/>
        </p:nvSpPr>
        <p:spPr bwMode="auto">
          <a:xfrm>
            <a:off x="71438" y="785813"/>
            <a:ext cx="2714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a micromesh supported by 50-100 </a:t>
            </a:r>
            <a:r>
              <a:rPr lang="fr-FR">
                <a:latin typeface="Symbol" pitchFamily="18" charset="2"/>
              </a:rPr>
              <a:t>m</a:t>
            </a:r>
            <a:r>
              <a:rPr lang="fr-FR"/>
              <a:t>m - high insulating pillars. Multiplication takes place between the anode and the mesh</a:t>
            </a:r>
          </a:p>
        </p:txBody>
      </p:sp>
      <p:sp>
        <p:nvSpPr>
          <p:cNvPr id="1035" name="Line 9"/>
          <p:cNvSpPr>
            <a:spLocks noChangeShapeType="1"/>
          </p:cNvSpPr>
          <p:nvPr/>
        </p:nvSpPr>
        <p:spPr bwMode="auto">
          <a:xfrm>
            <a:off x="3048000" y="3548063"/>
            <a:ext cx="749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36" name="Text Box 10"/>
          <p:cNvSpPr txBox="1">
            <a:spLocks noChangeArrowheads="1"/>
          </p:cNvSpPr>
          <p:nvPr/>
        </p:nvSpPr>
        <p:spPr bwMode="auto">
          <a:xfrm>
            <a:off x="3071813" y="2786063"/>
            <a:ext cx="1125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/>
              <a:t>200 </a:t>
            </a:r>
            <a:r>
              <a:rPr lang="fr-FR" sz="2000">
                <a:latin typeface="Symbol" pitchFamily="18" charset="2"/>
              </a:rPr>
              <a:t>m</a:t>
            </a:r>
            <a:r>
              <a:rPr lang="fr-FR" sz="2000"/>
              <a:t>m</a:t>
            </a:r>
            <a:endParaRPr lang="en-GB" sz="200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984750" y="2857500"/>
          <a:ext cx="3916363" cy="3538538"/>
        </p:xfrm>
        <a:graphic>
          <a:graphicData uri="http://schemas.openxmlformats.org/presentationml/2006/ole">
            <p:oleObj spid="_x0000_s36866" name="Photo Editor Photo" r:id="rId7" imgW="4952381" imgH="4915586" progId="">
              <p:embed/>
            </p:oleObj>
          </a:graphicData>
        </a:graphic>
      </p:graphicFrame>
      <p:pic>
        <p:nvPicPr>
          <p:cNvPr id="1037" name="Picture 6" descr="gem0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2193925"/>
            <a:ext cx="155575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ZoneTexte 23"/>
          <p:cNvSpPr txBox="1"/>
          <p:nvPr/>
        </p:nvSpPr>
        <p:spPr>
          <a:xfrm>
            <a:off x="5056188" y="285750"/>
            <a:ext cx="3786187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/>
              <a:t>GEM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14313" y="285750"/>
            <a:ext cx="4214812" cy="5238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 err="1"/>
              <a:t>Micromegas</a:t>
            </a:r>
            <a:endParaRPr lang="fr-FR" sz="2800" b="1" dirty="0"/>
          </a:p>
        </p:txBody>
      </p:sp>
      <p:sp>
        <p:nvSpPr>
          <p:cNvPr id="22" name="Espace réservé de la date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6" name="Espace réservé du pied de page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22164"/>
            <a:ext cx="8648353" cy="654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483768" y="1785010"/>
            <a:ext cx="4392488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bg1"/>
                </a:solidFill>
              </a:rPr>
              <a:t>PLEASE ENTER…</a:t>
            </a:r>
            <a:endParaRPr lang="fr-FR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648072"/>
            <a:ext cx="6048672" cy="836712"/>
          </a:xfrm>
        </p:spPr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tests </a:t>
            </a:r>
            <a:r>
              <a:rPr lang="fr-FR" dirty="0" err="1" smtClean="0"/>
              <a:t>at</a:t>
            </a:r>
            <a:r>
              <a:rPr lang="fr-FR" dirty="0" smtClean="0"/>
              <a:t> DESY</a:t>
            </a:r>
            <a:endParaRPr lang="fr-FR" dirty="0"/>
          </a:p>
        </p:txBody>
      </p:sp>
      <p:pic>
        <p:nvPicPr>
          <p:cNvPr id="15" name="Picture 4" descr="D:\Paul\ilc\DESY testbeam\2008\PhotosLP\TPCinPCM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2135361"/>
            <a:ext cx="3333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539552" y="5478323"/>
            <a:ext cx="82809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/>
              <a:t>From October 2008 to September 2010 </a:t>
            </a:r>
            <a:r>
              <a:rPr lang="fr-FR" sz="2400" b="1" dirty="0" err="1" smtClean="0"/>
              <a:t>several</a:t>
            </a:r>
            <a:r>
              <a:rPr lang="fr-FR" sz="2400" b="1" dirty="0" smtClean="0"/>
              <a:t> GEM and Micromegas modules </a:t>
            </a:r>
            <a:r>
              <a:rPr lang="fr-FR" sz="2400" b="1" dirty="0" err="1" smtClean="0"/>
              <a:t>were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tested</a:t>
            </a:r>
            <a:r>
              <a:rPr lang="fr-FR" sz="2400" b="1" dirty="0" smtClean="0"/>
              <a:t> in </a:t>
            </a:r>
            <a:r>
              <a:rPr lang="fr-FR" sz="2400" b="1" dirty="0" err="1" smtClean="0"/>
              <a:t>beam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at</a:t>
            </a:r>
            <a:r>
              <a:rPr lang="fr-FR" sz="2400" b="1" dirty="0" smtClean="0"/>
              <a:t> the LP</a:t>
            </a:r>
            <a:endParaRPr lang="fr-FR" sz="2200" b="1" dirty="0">
              <a:solidFill>
                <a:srgbClr val="3333CC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55575" y="1536973"/>
            <a:ext cx="3384377" cy="5238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800" b="1" dirty="0" err="1"/>
              <a:t>Micromegas</a:t>
            </a:r>
            <a:endParaRPr lang="fr-FR" sz="28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5056189" y="1536973"/>
            <a:ext cx="3332236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800" b="1" dirty="0"/>
              <a:t>GEM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55576" y="4705325"/>
            <a:ext cx="3384377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b="1" dirty="0" smtClean="0"/>
              <a:t>Read out by T2K AFTER-</a:t>
            </a:r>
            <a:r>
              <a:rPr lang="fr-FR" b="1" dirty="0" err="1" smtClean="0"/>
              <a:t>based</a:t>
            </a:r>
            <a:r>
              <a:rPr lang="fr-FR" b="1" dirty="0" smtClean="0"/>
              <a:t> </a:t>
            </a:r>
            <a:r>
              <a:rPr lang="fr-FR" b="1" dirty="0" err="1" smtClean="0"/>
              <a:t>electronics</a:t>
            </a:r>
            <a:r>
              <a:rPr lang="fr-FR" b="1" dirty="0" smtClean="0"/>
              <a:t> </a:t>
            </a:r>
            <a:r>
              <a:rPr lang="fr-FR" b="1" dirty="0" smtClean="0">
                <a:solidFill>
                  <a:srgbClr val="7030A0"/>
                </a:solidFill>
              </a:rPr>
              <a:t>(Saclay)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056188" y="4725144"/>
            <a:ext cx="3332236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b="1" dirty="0" smtClean="0"/>
              <a:t>Read out by ALTRO </a:t>
            </a:r>
            <a:r>
              <a:rPr lang="fr-FR" b="1" dirty="0" err="1" smtClean="0"/>
              <a:t>electronics</a:t>
            </a:r>
            <a:r>
              <a:rPr lang="fr-FR" b="1" dirty="0" smtClean="0"/>
              <a:t> </a:t>
            </a:r>
            <a:r>
              <a:rPr lang="fr-FR" sz="1400" b="1" dirty="0" smtClean="0">
                <a:solidFill>
                  <a:srgbClr val="7030A0"/>
                </a:solidFill>
              </a:rPr>
              <a:t>(EUDET, </a:t>
            </a:r>
            <a:r>
              <a:rPr lang="fr-FR" sz="1400" b="1" dirty="0" err="1" smtClean="0">
                <a:solidFill>
                  <a:srgbClr val="7030A0"/>
                </a:solidFill>
              </a:rPr>
              <a:t>Lund,CERN</a:t>
            </a:r>
            <a:r>
              <a:rPr lang="fr-FR" sz="1400" b="1" dirty="0" smtClean="0">
                <a:solidFill>
                  <a:srgbClr val="7030A0"/>
                </a:solidFill>
              </a:rPr>
              <a:t>)</a:t>
            </a:r>
            <a:endParaRPr lang="fr-FR" b="1" dirty="0">
              <a:solidFill>
                <a:srgbClr val="7030A0"/>
              </a:solidFill>
            </a:endParaRPr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132856"/>
            <a:ext cx="331236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dèle par défaut">
    <a:majorFont>
      <a:latin typeface="Arial"/>
      <a:ea typeface=""/>
      <a:cs typeface=""/>
    </a:majorFont>
    <a:minorFont>
      <a:latin typeface="Comic Sans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1890</TotalTime>
  <Words>1811</Words>
  <Application>Microsoft Office PowerPoint</Application>
  <PresentationFormat>Affichage à l'écran (4:3)</PresentationFormat>
  <Paragraphs>354</Paragraphs>
  <Slides>35</Slides>
  <Notes>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35</vt:i4>
      </vt:variant>
    </vt:vector>
  </HeadingPairs>
  <TitlesOfParts>
    <vt:vector size="38" baseType="lpstr">
      <vt:lpstr>Flow</vt:lpstr>
      <vt:lpstr>Photo Editor Photo</vt:lpstr>
      <vt:lpstr>公式</vt:lpstr>
      <vt:lpstr>LC TPC 2008-2010 </vt:lpstr>
      <vt:lpstr>A TPC for the LC</vt:lpstr>
      <vt:lpstr>LC TPC gathers all the actors in R&amp;D for a TPC at a LC</vt:lpstr>
      <vt:lpstr>Diapositive 4</vt:lpstr>
      <vt:lpstr>The EUDET facility at DESY Hamburg</vt:lpstr>
      <vt:lpstr>The  Large Prototype</vt:lpstr>
      <vt:lpstr>Diapositive 7</vt:lpstr>
      <vt:lpstr>Diapositive 8</vt:lpstr>
      <vt:lpstr>Beam tests at DESY</vt:lpstr>
      <vt:lpstr>5 Micromegas Modules for TPC</vt:lpstr>
      <vt:lpstr>Diapositive 11</vt:lpstr>
      <vt:lpstr>Asian GEM Modules for TPC</vt:lpstr>
      <vt:lpstr>Diapositive 13</vt:lpstr>
      <vt:lpstr>Diapositive 14</vt:lpstr>
      <vt:lpstr>Diapositive 15</vt:lpstr>
      <vt:lpstr>Diapositive 16</vt:lpstr>
      <vt:lpstr>Bias inside a row vs track position</vt:lpstr>
      <vt:lpstr>Diapositive 18</vt:lpstr>
      <vt:lpstr>Diapositive 19</vt:lpstr>
      <vt:lpstr>Diapositive 20</vt:lpstr>
      <vt:lpstr>Diapositive 21</vt:lpstr>
      <vt:lpstr>Micromegas+pixels, GridPix</vt:lpstr>
      <vt:lpstr>GEM + Pixels</vt:lpstr>
      <vt:lpstr>SOFTWARE</vt:lpstr>
      <vt:lpstr>DESY GEM module</vt:lpstr>
      <vt:lpstr>Diapositive 26</vt:lpstr>
      <vt:lpstr>Diapositive 27</vt:lpstr>
      <vt:lpstr>Diapositive 28</vt:lpstr>
      <vt:lpstr>Diapositive 29</vt:lpstr>
      <vt:lpstr>Towards the Detailed Baseline</vt:lpstr>
      <vt:lpstr>Diapositive 31</vt:lpstr>
      <vt:lpstr>Diapositive 32</vt:lpstr>
      <vt:lpstr>PRF(Pad Response Functions) fits, z ~ 5 cm</vt:lpstr>
      <vt:lpstr>Neff measurement with Micromegas</vt:lpstr>
      <vt:lpstr>Diapositive 35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wenwang</dc:creator>
  <cp:lastModifiedBy>Paul Colas</cp:lastModifiedBy>
  <cp:revision>166</cp:revision>
  <dcterms:created xsi:type="dcterms:W3CDTF">2010-09-27T16:56:47Z</dcterms:created>
  <dcterms:modified xsi:type="dcterms:W3CDTF">2010-10-13T12:39:11Z</dcterms:modified>
</cp:coreProperties>
</file>