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1" r:id="rId1"/>
  </p:sldMasterIdLst>
  <p:notesMasterIdLst>
    <p:notesMasterId r:id="rId33"/>
  </p:notesMasterIdLst>
  <p:sldIdLst>
    <p:sldId id="256" r:id="rId2"/>
    <p:sldId id="296" r:id="rId3"/>
    <p:sldId id="287" r:id="rId4"/>
    <p:sldId id="288" r:id="rId5"/>
    <p:sldId id="289" r:id="rId6"/>
    <p:sldId id="291" r:id="rId7"/>
    <p:sldId id="293" r:id="rId8"/>
    <p:sldId id="295" r:id="rId9"/>
    <p:sldId id="292" r:id="rId10"/>
    <p:sldId id="267" r:id="rId11"/>
    <p:sldId id="286" r:id="rId12"/>
    <p:sldId id="308" r:id="rId13"/>
    <p:sldId id="277" r:id="rId14"/>
    <p:sldId id="298" r:id="rId15"/>
    <p:sldId id="297" r:id="rId16"/>
    <p:sldId id="263" r:id="rId17"/>
    <p:sldId id="262" r:id="rId18"/>
    <p:sldId id="276" r:id="rId19"/>
    <p:sldId id="280" r:id="rId20"/>
    <p:sldId id="271" r:id="rId21"/>
    <p:sldId id="272" r:id="rId22"/>
    <p:sldId id="300" r:id="rId23"/>
    <p:sldId id="302" r:id="rId24"/>
    <p:sldId id="303" r:id="rId25"/>
    <p:sldId id="304" r:id="rId26"/>
    <p:sldId id="305" r:id="rId27"/>
    <p:sldId id="285" r:id="rId28"/>
    <p:sldId id="301" r:id="rId29"/>
    <p:sldId id="290" r:id="rId30"/>
    <p:sldId id="294" r:id="rId31"/>
    <p:sldId id="306" r:id="rId3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60" autoAdjust="0"/>
    <p:restoredTop sz="94638" autoAdjust="0"/>
  </p:normalViewPr>
  <p:slideViewPr>
    <p:cSldViewPr>
      <p:cViewPr varScale="1">
        <p:scale>
          <a:sx n="124" d="100"/>
          <a:sy n="124" d="100"/>
        </p:scale>
        <p:origin x="-102" y="-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D:\PROJETS\TPC\MESURES\2009\091207-11_LP_BeamTests_DESY\091210_CLK-New-Modules_Analysis-DriftVelocity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7962261817261016"/>
          <c:y val="6.2939052045130034E-2"/>
          <c:w val="0.76682818166511291"/>
          <c:h val="0.7234267476693077"/>
        </c:manualLayout>
      </c:layout>
      <c:scatterChart>
        <c:scatterStyle val="lineMarker"/>
        <c:ser>
          <c:idx val="0"/>
          <c:order val="1"/>
          <c:tx>
            <c:v>Simulations (Magboltz)</c:v>
          </c:tx>
          <c:spPr>
            <a:ln w="19050">
              <a:solidFill>
                <a:srgbClr val="C00000"/>
              </a:solidFill>
            </a:ln>
          </c:spPr>
          <c:marker>
            <c:symbol val="none"/>
          </c:marker>
          <c:xVal>
            <c:numRef>
              <c:f>'Vd vs Ed'!$A$4:$A$20</c:f>
              <c:numCache>
                <c:formatCode>General</c:formatCode>
                <c:ptCount val="17"/>
                <c:pt idx="0">
                  <c:v>0</c:v>
                </c:pt>
                <c:pt idx="1">
                  <c:v>20</c:v>
                </c:pt>
                <c:pt idx="2">
                  <c:v>40</c:v>
                </c:pt>
                <c:pt idx="3">
                  <c:v>60</c:v>
                </c:pt>
                <c:pt idx="4">
                  <c:v>80</c:v>
                </c:pt>
                <c:pt idx="5">
                  <c:v>100</c:v>
                </c:pt>
                <c:pt idx="6">
                  <c:v>120</c:v>
                </c:pt>
                <c:pt idx="7">
                  <c:v>140</c:v>
                </c:pt>
                <c:pt idx="8">
                  <c:v>160</c:v>
                </c:pt>
                <c:pt idx="9">
                  <c:v>180</c:v>
                </c:pt>
                <c:pt idx="10">
                  <c:v>200</c:v>
                </c:pt>
                <c:pt idx="11">
                  <c:v>215</c:v>
                </c:pt>
                <c:pt idx="12">
                  <c:v>230</c:v>
                </c:pt>
                <c:pt idx="13">
                  <c:v>250</c:v>
                </c:pt>
                <c:pt idx="14">
                  <c:v>270</c:v>
                </c:pt>
                <c:pt idx="15">
                  <c:v>290</c:v>
                </c:pt>
                <c:pt idx="16">
                  <c:v>310</c:v>
                </c:pt>
              </c:numCache>
            </c:numRef>
          </c:xVal>
          <c:yVal>
            <c:numRef>
              <c:f>'Vd vs Ed'!$F$4:$F$20</c:f>
              <c:numCache>
                <c:formatCode>General</c:formatCode>
                <c:ptCount val="17"/>
                <c:pt idx="0">
                  <c:v>0</c:v>
                </c:pt>
                <c:pt idx="1">
                  <c:v>0.67960000000002996</c:v>
                </c:pt>
                <c:pt idx="2">
                  <c:v>1.544</c:v>
                </c:pt>
                <c:pt idx="3">
                  <c:v>2.4859999999999998</c:v>
                </c:pt>
                <c:pt idx="4">
                  <c:v>3.4379999999999997</c:v>
                </c:pt>
                <c:pt idx="5">
                  <c:v>4.3419999999999996</c:v>
                </c:pt>
                <c:pt idx="6">
                  <c:v>5.1509999999999945</c:v>
                </c:pt>
                <c:pt idx="7">
                  <c:v>5.8439999999999985</c:v>
                </c:pt>
                <c:pt idx="8">
                  <c:v>6.4249999999999945</c:v>
                </c:pt>
                <c:pt idx="9">
                  <c:v>6.8789999999999996</c:v>
                </c:pt>
                <c:pt idx="10">
                  <c:v>7.2359999999999998</c:v>
                </c:pt>
                <c:pt idx="11">
                  <c:v>7.4340000000000002</c:v>
                </c:pt>
                <c:pt idx="12">
                  <c:v>7.5949999999999855</c:v>
                </c:pt>
                <c:pt idx="13">
                  <c:v>7.7450000000000001</c:v>
                </c:pt>
                <c:pt idx="14">
                  <c:v>7.8310000000000004</c:v>
                </c:pt>
                <c:pt idx="15">
                  <c:v>7.8669999999999956</c:v>
                </c:pt>
                <c:pt idx="16">
                  <c:v>7.8669999999999956</c:v>
                </c:pt>
              </c:numCache>
            </c:numRef>
          </c:yVal>
        </c:ser>
        <c:ser>
          <c:idx val="1"/>
          <c:order val="0"/>
          <c:tx>
            <c:v>Measurements</c:v>
          </c:tx>
          <c:spPr>
            <a:ln w="6350">
              <a:noFill/>
            </a:ln>
          </c:spPr>
          <c:marker>
            <c:symbol val="circle"/>
            <c:size val="5"/>
            <c:spPr>
              <a:solidFill>
                <a:schemeClr val="accent1"/>
              </a:solidFill>
              <a:ln>
                <a:solidFill>
                  <a:srgbClr val="4F81BD"/>
                </a:solidFill>
              </a:ln>
            </c:spPr>
          </c:marker>
          <c:xVal>
            <c:numRef>
              <c:f>'Vd vs Ed'!$A$4:$A$20</c:f>
              <c:numCache>
                <c:formatCode>General</c:formatCode>
                <c:ptCount val="17"/>
                <c:pt idx="0">
                  <c:v>0</c:v>
                </c:pt>
                <c:pt idx="1">
                  <c:v>20</c:v>
                </c:pt>
                <c:pt idx="2">
                  <c:v>40</c:v>
                </c:pt>
                <c:pt idx="3">
                  <c:v>60</c:v>
                </c:pt>
                <c:pt idx="4">
                  <c:v>80</c:v>
                </c:pt>
                <c:pt idx="5">
                  <c:v>100</c:v>
                </c:pt>
                <c:pt idx="6">
                  <c:v>120</c:v>
                </c:pt>
                <c:pt idx="7">
                  <c:v>140</c:v>
                </c:pt>
                <c:pt idx="8">
                  <c:v>160</c:v>
                </c:pt>
                <c:pt idx="9">
                  <c:v>180</c:v>
                </c:pt>
                <c:pt idx="10">
                  <c:v>200</c:v>
                </c:pt>
                <c:pt idx="11">
                  <c:v>215</c:v>
                </c:pt>
                <c:pt idx="12">
                  <c:v>230</c:v>
                </c:pt>
                <c:pt idx="13">
                  <c:v>250</c:v>
                </c:pt>
                <c:pt idx="14">
                  <c:v>270</c:v>
                </c:pt>
                <c:pt idx="15">
                  <c:v>290</c:v>
                </c:pt>
                <c:pt idx="16">
                  <c:v>310</c:v>
                </c:pt>
              </c:numCache>
            </c:numRef>
          </c:xVal>
          <c:yVal>
            <c:numRef>
              <c:f>'Vd vs Ed'!$D$4:$D$20</c:f>
              <c:numCache>
                <c:formatCode>General</c:formatCode>
                <c:ptCount val="17"/>
                <c:pt idx="0">
                  <c:v>0</c:v>
                </c:pt>
                <c:pt idx="1">
                  <c:v>0.70900000000000063</c:v>
                </c:pt>
                <c:pt idx="2" formatCode="0.0000">
                  <c:v>1.5889830508474576</c:v>
                </c:pt>
                <c:pt idx="3" formatCode="0.0000">
                  <c:v>2.5210084033613427</c:v>
                </c:pt>
                <c:pt idx="4" formatCode="0.0000">
                  <c:v>3.4762456546929177</c:v>
                </c:pt>
                <c:pt idx="5" formatCode="0.0000">
                  <c:v>4.3891733723482087</c:v>
                </c:pt>
                <c:pt idx="6" formatCode="0.0000">
                  <c:v>5.2038161318300071</c:v>
                </c:pt>
                <c:pt idx="7" formatCode="0.0000">
                  <c:v>5.9405940594059246</c:v>
                </c:pt>
                <c:pt idx="8" formatCode="0.0000">
                  <c:v>6.5075921908893823</c:v>
                </c:pt>
                <c:pt idx="9" formatCode="0.0000">
                  <c:v>7.0175438596491215</c:v>
                </c:pt>
                <c:pt idx="10" formatCode="0.0000">
                  <c:v>7.3349633251833914</c:v>
                </c:pt>
                <c:pt idx="11" formatCode="0.0000">
                  <c:v>7.5519194461925725</c:v>
                </c:pt>
                <c:pt idx="12" formatCode="0.0000">
                  <c:v>7.6979999999999755</c:v>
                </c:pt>
                <c:pt idx="13" formatCode="0.0000">
                  <c:v>7.859</c:v>
                </c:pt>
                <c:pt idx="14" formatCode="0.0000">
                  <c:v>7.9470000000000001</c:v>
                </c:pt>
                <c:pt idx="15" formatCode="0.0000">
                  <c:v>7.992</c:v>
                </c:pt>
                <c:pt idx="16" formatCode="0.0000">
                  <c:v>7.9470000000000001</c:v>
                </c:pt>
              </c:numCache>
            </c:numRef>
          </c:yVal>
          <c:smooth val="1"/>
        </c:ser>
        <c:axId val="67286528"/>
        <c:axId val="67301376"/>
      </c:scatterChart>
      <c:valAx>
        <c:axId val="67286528"/>
        <c:scaling>
          <c:orientation val="minMax"/>
        </c:scaling>
        <c:axPos val="b"/>
        <c:majorGridlines>
          <c:spPr>
            <a:ln>
              <a:prstDash val="dash"/>
            </a:ln>
          </c:spPr>
        </c:majorGridlines>
        <c:title>
          <c:tx>
            <c:rich>
              <a:bodyPr/>
              <a:lstStyle/>
              <a:p>
                <a:pPr>
                  <a:defRPr lang="fr-FR"/>
                </a:pPr>
                <a:r>
                  <a:rPr lang="fr-FR" sz="1200" dirty="0"/>
                  <a:t>Ed (V/cm)</a:t>
                </a:r>
              </a:p>
            </c:rich>
          </c:tx>
          <c:layout>
            <c:manualLayout>
              <c:xMode val="edge"/>
              <c:yMode val="edge"/>
              <c:x val="0.74372329121213065"/>
              <c:y val="0.90001847756096198"/>
            </c:manualLayout>
          </c:layout>
        </c:title>
        <c:numFmt formatCode="General" sourceLinked="1"/>
        <c:majorTickMark val="in"/>
        <c:tickLblPos val="nextTo"/>
        <c:txPr>
          <a:bodyPr/>
          <a:lstStyle/>
          <a:p>
            <a:pPr>
              <a:defRPr lang="fr-FR" sz="1200" baseline="0"/>
            </a:pPr>
            <a:endParaRPr lang="fr-FR"/>
          </a:p>
        </c:txPr>
        <c:crossAx val="67301376"/>
        <c:crossesAt val="0"/>
        <c:crossBetween val="midCat"/>
      </c:valAx>
      <c:valAx>
        <c:axId val="67301376"/>
        <c:scaling>
          <c:orientation val="minMax"/>
          <c:min val="0"/>
        </c:scaling>
        <c:axPos val="l"/>
        <c:majorGridlines>
          <c:spPr>
            <a:ln>
              <a:prstDash val="dash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 lang="fr-FR"/>
                </a:pPr>
                <a:r>
                  <a:rPr lang="fr-FR" sz="1200"/>
                  <a:t>Vd (cm/</a:t>
                </a:r>
                <a:r>
                  <a:rPr lang="el-GR" sz="1200"/>
                  <a:t>μ</a:t>
                </a:r>
                <a:r>
                  <a:rPr lang="fr-FR" sz="1200"/>
                  <a:t>s) </a:t>
                </a:r>
              </a:p>
            </c:rich>
          </c:tx>
          <c:layout>
            <c:manualLayout>
              <c:xMode val="edge"/>
              <c:yMode val="edge"/>
              <c:x val="3.1513707845342892E-3"/>
              <c:y val="0.11355987345688361"/>
            </c:manualLayout>
          </c:layout>
        </c:title>
        <c:numFmt formatCode="General" sourceLinked="1"/>
        <c:majorTickMark val="in"/>
        <c:tickLblPos val="nextTo"/>
        <c:txPr>
          <a:bodyPr/>
          <a:lstStyle/>
          <a:p>
            <a:pPr>
              <a:defRPr lang="fr-FR" sz="1200" baseline="0"/>
            </a:pPr>
            <a:endParaRPr lang="fr-FR"/>
          </a:p>
        </c:txPr>
        <c:crossAx val="67286528"/>
        <c:crossesAt val="0"/>
        <c:crossBetween val="midCat"/>
      </c:valAx>
      <c:spPr>
        <a:ln>
          <a:solidFill>
            <a:schemeClr val="tx1"/>
          </a:solidFill>
        </a:ln>
      </c:spPr>
    </c:plotArea>
    <c:legend>
      <c:legendPos val="r"/>
      <c:legendEntry>
        <c:idx val="0"/>
        <c:txPr>
          <a:bodyPr/>
          <a:lstStyle/>
          <a:p>
            <a:pPr>
              <a:defRPr sz="1200"/>
            </a:pPr>
            <a:endParaRPr lang="fr-FR"/>
          </a:p>
        </c:txPr>
      </c:legendEntry>
      <c:legendEntry>
        <c:idx val="1"/>
        <c:txPr>
          <a:bodyPr/>
          <a:lstStyle/>
          <a:p>
            <a:pPr>
              <a:defRPr sz="1200"/>
            </a:pPr>
            <a:endParaRPr lang="fr-FR"/>
          </a:p>
        </c:txPr>
      </c:legendEntry>
      <c:layout>
        <c:manualLayout>
          <c:xMode val="edge"/>
          <c:yMode val="edge"/>
          <c:x val="0.46224725030551822"/>
          <c:y val="0.47508988900223698"/>
          <c:w val="0.43202224325502786"/>
          <c:h val="0.20707074213976226"/>
        </c:manualLayout>
      </c:layout>
      <c:overlay val="1"/>
      <c:spPr>
        <a:solidFill>
          <a:schemeClr val="bg1"/>
        </a:solidFill>
        <a:ln>
          <a:solidFill>
            <a:schemeClr val="tx1"/>
          </a:solidFill>
        </a:ln>
      </c:spPr>
      <c:txPr>
        <a:bodyPr/>
        <a:lstStyle/>
        <a:p>
          <a:pPr>
            <a:defRPr lang="fr-FR" sz="1200"/>
          </a:pPr>
          <a:endParaRPr lang="fr-FR"/>
        </a:p>
      </c:txPr>
    </c:legend>
    <c:plotVisOnly val="1"/>
  </c:chart>
  <c:txPr>
    <a:bodyPr/>
    <a:lstStyle/>
    <a:p>
      <a:pPr>
        <a:defRPr sz="1600">
          <a:latin typeface="Bell MT" pitchFamily="18" charset="0"/>
        </a:defRPr>
      </a:pPr>
      <a:endParaRPr lang="fr-FR"/>
    </a:p>
  </c:txPr>
  <c:externalData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1D3166-E9A7-4284-875E-BEFA712512D9}" type="datetimeFigureOut">
              <a:rPr lang="fr-FR" smtClean="0"/>
              <a:pPr/>
              <a:t>15/10/2010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4705B2-3BF7-411E-A7C4-BB503966892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705B2-3BF7-411E-A7C4-BB503966892F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smtClean="0"/>
          </a:p>
        </p:txBody>
      </p:sp>
      <p:sp>
        <p:nvSpPr>
          <p:cNvPr id="35844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639D617-9B70-4BF2-98AD-2DD9A8AD1990}" type="slidenum">
              <a:rPr lang="fr-FR" smtClean="0"/>
              <a:pPr/>
              <a:t>7</a:t>
            </a:fld>
            <a:endParaRPr lang="fr-F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AE995E-ACB1-4064-861E-013ABDEC5E7A}" type="slidenum">
              <a:rPr lang="fr-FR" smtClean="0"/>
              <a:pPr/>
              <a:t>20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14/10/2010</a:t>
            </a:r>
            <a:endParaRPr lang="fr-FR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4353272" cy="365125"/>
          </a:xfrm>
        </p:spPr>
        <p:txBody>
          <a:bodyPr/>
          <a:lstStyle>
            <a:lvl1pPr algn="ctr">
              <a:defRPr sz="1600"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P. Colas - LC TPC</a:t>
            </a:r>
            <a:endParaRPr lang="fr-FR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fld id="{A48DF0F1-3925-4D00-A802-47C4F5CC8382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14/10/2010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LC TPC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DF0F1-3925-4D00-A802-47C4F5CC838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14/10/2010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LC TPC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DF0F1-3925-4D00-A802-47C4F5CC838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14/10/2010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993232" cy="365125"/>
          </a:xfrm>
        </p:spPr>
        <p:txBody>
          <a:bodyPr/>
          <a:lstStyle>
            <a:lvl1pPr algn="ctr">
              <a:defRPr sz="1600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P. Colas - LC TPC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fld id="{A48DF0F1-3925-4D00-A802-47C4F5CC8382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14/10/2010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LC TPC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DF0F1-3925-4D00-A802-47C4F5CC838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14/10/2010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LC TPC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DF0F1-3925-4D00-A802-47C4F5CC838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14/10/2010</a:t>
            </a:r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LC TPC</a:t>
            </a: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DF0F1-3925-4D00-A802-47C4F5CC838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14/10/2010</a:t>
            </a:r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LC TPC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DF0F1-3925-4D00-A802-47C4F5CC838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14/10/2010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LC TPC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DF0F1-3925-4D00-A802-47C4F5CC838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14/10/2010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LC TPC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DF0F1-3925-4D00-A802-47C4F5CC838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14/10/2010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LC TPC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DF0F1-3925-4D00-A802-47C4F5CC8382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fr-FR" smtClean="0"/>
              <a:t>14/10/2010</a:t>
            </a:r>
            <a:endParaRPr lang="fr-FR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fr-FR" smtClean="0"/>
              <a:t>P. Colas - LC TPC</a:t>
            </a:r>
            <a:endParaRPr lang="fr-FR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DF0F1-3925-4D00-A802-47C4F5CC8382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gi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3.png"/><Relationship Id="rId5" Type="http://schemas.openxmlformats.org/officeDocument/2006/relationships/oleObject" Target="../embeddings/oleObject2.bin"/><Relationship Id="rId4" Type="http://schemas.openxmlformats.org/officeDocument/2006/relationships/image" Target="../media/image42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49.tiff"/><Relationship Id="rId4" Type="http://schemas.openxmlformats.org/officeDocument/2006/relationships/image" Target="../media/image48.tif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notesSlide" Target="../notesSlides/notesSlide2.xml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1600" y="1700808"/>
            <a:ext cx="7092280" cy="864096"/>
          </a:xfrm>
        </p:spPr>
        <p:txBody>
          <a:bodyPr>
            <a:noAutofit/>
          </a:bodyPr>
          <a:lstStyle/>
          <a:p>
            <a:pPr algn="ctr"/>
            <a:r>
              <a:rPr lang="en-US" sz="4800" b="1" dirty="0" smtClean="0">
                <a:solidFill>
                  <a:srgbClr val="FFC000"/>
                </a:solidFill>
                <a:effectLst/>
              </a:rPr>
              <a:t>LC TPC 2008-2010 </a:t>
            </a:r>
            <a:endParaRPr lang="fr-FR" sz="4800" b="1" dirty="0">
              <a:solidFill>
                <a:srgbClr val="FFC000"/>
              </a:solidFill>
              <a:effectLst/>
            </a:endParaRPr>
          </a:p>
        </p:txBody>
      </p:sp>
      <p:pic>
        <p:nvPicPr>
          <p:cNvPr id="10" name="Picture 6" descr="logo_eudet_4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797152"/>
            <a:ext cx="1368152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6256" y="5013176"/>
            <a:ext cx="2133600" cy="1217613"/>
          </a:xfrm>
          <a:prstGeom prst="rect">
            <a:avLst/>
          </a:prstGeom>
          <a:noFill/>
        </p:spPr>
      </p:pic>
      <p:sp>
        <p:nvSpPr>
          <p:cNvPr id="12" name="ZoneTexte 4"/>
          <p:cNvSpPr txBox="1">
            <a:spLocks noGrp="1" noChangeArrowheads="1"/>
          </p:cNvSpPr>
          <p:nvPr>
            <p:ph type="subTitle" idx="1"/>
          </p:nvPr>
        </p:nvSpPr>
        <p:spPr bwMode="auto">
          <a:xfrm>
            <a:off x="1259632" y="5477162"/>
            <a:ext cx="626405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sz="2000" dirty="0" smtClean="0"/>
              <a:t>P</a:t>
            </a:r>
            <a:r>
              <a:rPr lang="fr-FR" sz="2000" dirty="0"/>
              <a:t>. </a:t>
            </a:r>
            <a:r>
              <a:rPr lang="fr-FR" sz="2000" dirty="0" smtClean="0"/>
              <a:t>Colas for </a:t>
            </a:r>
            <a:r>
              <a:rPr lang="fr-FR" sz="2000" b="1" dirty="0" smtClean="0"/>
              <a:t>the LC TPC </a:t>
            </a:r>
            <a:r>
              <a:rPr lang="fr-FR" sz="2000" b="1" dirty="0"/>
              <a:t>collaboration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2915816" y="2780928"/>
            <a:ext cx="3456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PRC </a:t>
            </a:r>
            <a:r>
              <a:rPr lang="fr-FR" sz="2400" dirty="0" err="1" smtClean="0"/>
              <a:t>at</a:t>
            </a:r>
            <a:r>
              <a:rPr lang="fr-FR" sz="2400" dirty="0" smtClean="0"/>
              <a:t> DESY, </a:t>
            </a:r>
            <a:r>
              <a:rPr lang="fr-FR" sz="2400" dirty="0" err="1" smtClean="0"/>
              <a:t>Zeuthen</a:t>
            </a:r>
            <a:endParaRPr lang="fr-F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854968"/>
          </a:xfrm>
        </p:spPr>
        <p:txBody>
          <a:bodyPr>
            <a:normAutofit/>
          </a:bodyPr>
          <a:lstStyle/>
          <a:p>
            <a:pPr lvl="0" algn="ctr"/>
            <a:r>
              <a:rPr lang="en-US" sz="3200" b="1" kern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 Micromegas Modules for TPC</a:t>
            </a:r>
            <a:endParaRPr lang="fr-FR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652120" y="6858000"/>
            <a:ext cx="2133600" cy="365125"/>
          </a:xfrm>
        </p:spPr>
        <p:txBody>
          <a:bodyPr/>
          <a:lstStyle/>
          <a:p>
            <a:endParaRPr lang="fr-FR" dirty="0"/>
          </a:p>
        </p:txBody>
      </p:sp>
      <p:grpSp>
        <p:nvGrpSpPr>
          <p:cNvPr id="3" name="Group 5"/>
          <p:cNvGrpSpPr/>
          <p:nvPr/>
        </p:nvGrpSpPr>
        <p:grpSpPr>
          <a:xfrm>
            <a:off x="611560" y="1268760"/>
            <a:ext cx="8028384" cy="4896544"/>
            <a:chOff x="53975" y="893763"/>
            <a:chExt cx="8999538" cy="5365750"/>
          </a:xfrm>
        </p:grpSpPr>
        <p:pic>
          <p:nvPicPr>
            <p:cNvPr id="5" name="Picture 2" descr="D:\PROJETS\TPC\MESURES\091102-05_LP_BeamTests_SiEnveloppe_DESY\IMGP0070_re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3975" y="893763"/>
              <a:ext cx="8999538" cy="5365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ZoneTexte 8"/>
            <p:cNvSpPr txBox="1">
              <a:spLocks noChangeArrowheads="1"/>
            </p:cNvSpPr>
            <p:nvPr/>
          </p:nvSpPr>
          <p:spPr bwMode="auto">
            <a:xfrm>
              <a:off x="3919568" y="5643563"/>
              <a:ext cx="1590614" cy="6016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800" dirty="0">
                  <a:solidFill>
                    <a:schemeClr val="bg1"/>
                  </a:solidFill>
                  <a:latin typeface="Bookman Old Style" pitchFamily="18" charset="0"/>
                </a:rPr>
                <a:t>Resistive ink</a:t>
              </a:r>
            </a:p>
            <a:p>
              <a:pPr algn="ctr"/>
              <a:r>
                <a:rPr lang="en-US" sz="1400" dirty="0" smtClean="0">
                  <a:solidFill>
                    <a:schemeClr val="bg1"/>
                  </a:solidFill>
                  <a:latin typeface="Bookman Old Style" pitchFamily="18" charset="0"/>
                </a:rPr>
                <a:t>~3 </a:t>
              </a:r>
              <a:r>
                <a:rPr lang="en-US" sz="1400" dirty="0">
                  <a:solidFill>
                    <a:schemeClr val="bg1"/>
                  </a:solidFill>
                  <a:latin typeface="Bookman Old Style" pitchFamily="18" charset="0"/>
                </a:rPr>
                <a:t>MΩ/□</a:t>
              </a:r>
            </a:p>
          </p:txBody>
        </p:sp>
        <p:sp>
          <p:nvSpPr>
            <p:cNvPr id="7" name="ZoneTexte 9"/>
            <p:cNvSpPr txBox="1">
              <a:spLocks noChangeArrowheads="1"/>
            </p:cNvSpPr>
            <p:nvPr/>
          </p:nvSpPr>
          <p:spPr bwMode="auto">
            <a:xfrm>
              <a:off x="829291" y="3331973"/>
              <a:ext cx="2033942" cy="8866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800" dirty="0">
                  <a:solidFill>
                    <a:schemeClr val="bg1"/>
                  </a:solidFill>
                  <a:latin typeface="Bookman Old Style" pitchFamily="18" charset="0"/>
                </a:rPr>
                <a:t>Resistive </a:t>
              </a:r>
              <a:r>
                <a:rPr lang="en-US" sz="1800" dirty="0" err="1">
                  <a:solidFill>
                    <a:schemeClr val="bg1"/>
                  </a:solidFill>
                  <a:latin typeface="Bookman Old Style" pitchFamily="18" charset="0"/>
                </a:rPr>
                <a:t>Kapton</a:t>
              </a:r>
              <a:endParaRPr lang="en-US" sz="1800" dirty="0">
                <a:solidFill>
                  <a:schemeClr val="bg1"/>
                </a:solidFill>
                <a:latin typeface="Bookman Old Style" pitchFamily="18" charset="0"/>
              </a:endParaRPr>
            </a:p>
            <a:p>
              <a:pPr algn="ctr"/>
              <a:r>
                <a:rPr lang="en-US" sz="1400" dirty="0" smtClean="0">
                  <a:solidFill>
                    <a:schemeClr val="bg1"/>
                  </a:solidFill>
                  <a:latin typeface="Bookman Old Style" pitchFamily="18" charset="0"/>
                </a:rPr>
                <a:t>~5 </a:t>
              </a:r>
              <a:r>
                <a:rPr lang="en-US" sz="1400" dirty="0">
                  <a:solidFill>
                    <a:schemeClr val="bg1"/>
                  </a:solidFill>
                  <a:latin typeface="Bookman Old Style" pitchFamily="18" charset="0"/>
                </a:rPr>
                <a:t>MΩ/□</a:t>
              </a:r>
            </a:p>
            <a:p>
              <a:pPr algn="ctr"/>
              <a:endParaRPr lang="en-US" sz="1800" dirty="0">
                <a:solidFill>
                  <a:schemeClr val="bg1"/>
                </a:solidFill>
                <a:latin typeface="Bookman Old Style" pitchFamily="18" charset="0"/>
              </a:endParaRPr>
            </a:p>
          </p:txBody>
        </p:sp>
        <p:sp>
          <p:nvSpPr>
            <p:cNvPr id="8" name="ZoneTexte 10"/>
            <p:cNvSpPr txBox="1">
              <a:spLocks noChangeArrowheads="1"/>
            </p:cNvSpPr>
            <p:nvPr/>
          </p:nvSpPr>
          <p:spPr bwMode="auto">
            <a:xfrm>
              <a:off x="6923088" y="3470275"/>
              <a:ext cx="1233487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>
                  <a:solidFill>
                    <a:schemeClr val="bg1"/>
                  </a:solidFill>
                  <a:latin typeface="Bookman Old Style" pitchFamily="18" charset="0"/>
                </a:rPr>
                <a:t>Standard</a:t>
              </a:r>
            </a:p>
          </p:txBody>
        </p:sp>
        <p:sp>
          <p:nvSpPr>
            <p:cNvPr id="9" name="ZoneTexte 11"/>
            <p:cNvSpPr txBox="1">
              <a:spLocks noChangeArrowheads="1"/>
            </p:cNvSpPr>
            <p:nvPr/>
          </p:nvSpPr>
          <p:spPr bwMode="auto">
            <a:xfrm>
              <a:off x="3543786" y="2235201"/>
              <a:ext cx="2246929" cy="6016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800" dirty="0">
                  <a:latin typeface="Bookman Old Style" pitchFamily="18" charset="0"/>
                </a:rPr>
                <a:t>2 Resistive </a:t>
              </a:r>
              <a:r>
                <a:rPr lang="en-US" sz="1800" dirty="0" err="1">
                  <a:latin typeface="Bookman Old Style" pitchFamily="18" charset="0"/>
                </a:rPr>
                <a:t>Kapton</a:t>
              </a:r>
              <a:endParaRPr lang="en-US" sz="1800" dirty="0">
                <a:latin typeface="Bookman Old Style" pitchFamily="18" charset="0"/>
              </a:endParaRPr>
            </a:p>
            <a:p>
              <a:pPr algn="ctr"/>
              <a:r>
                <a:rPr lang="en-US" sz="1400" dirty="0" smtClean="0">
                  <a:latin typeface="Bookman Old Style" pitchFamily="18" charset="0"/>
                </a:rPr>
                <a:t>~3 </a:t>
              </a:r>
              <a:r>
                <a:rPr lang="en-US" sz="1400" dirty="0">
                  <a:latin typeface="Bookman Old Style" pitchFamily="18" charset="0"/>
                </a:rPr>
                <a:t>MΩ/□</a:t>
              </a:r>
            </a:p>
          </p:txBody>
        </p:sp>
      </p:grp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14/10/2010</a:t>
            </a:r>
            <a:endParaRPr lang="fr-FR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LC TPC</a:t>
            </a:r>
            <a:endParaRPr lang="fr-FR" dirty="0"/>
          </a:p>
        </p:txBody>
      </p:sp>
      <p:sp>
        <p:nvSpPr>
          <p:cNvPr id="15" name="Slide Number Placeholder 7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48DF0F1-3925-4D00-A802-47C4F5CC8382}" type="slidenum">
              <a:rPr kumimoji="0" lang="fr-FR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827584" y="4293096"/>
            <a:ext cx="2304256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 err="1" smtClean="0"/>
              <a:t>Bulk</a:t>
            </a:r>
            <a:r>
              <a:rPr lang="fr-FR" dirty="0" smtClean="0"/>
              <a:t> Micromegas: </a:t>
            </a:r>
            <a:r>
              <a:rPr lang="fr-FR" dirty="0" err="1" smtClean="0"/>
              <a:t>pillars</a:t>
            </a:r>
            <a:r>
              <a:rPr lang="fr-FR" dirty="0" smtClean="0"/>
              <a:t> </a:t>
            </a:r>
            <a:r>
              <a:rPr lang="fr-FR" dirty="0" err="1" smtClean="0"/>
              <a:t>hold</a:t>
            </a:r>
            <a:r>
              <a:rPr lang="fr-FR" dirty="0" smtClean="0"/>
              <a:t> the </a:t>
            </a:r>
            <a:r>
              <a:rPr lang="fr-FR" dirty="0" err="1" smtClean="0"/>
              <a:t>mesh</a:t>
            </a:r>
            <a:r>
              <a:rPr lang="fr-FR" dirty="0" smtClean="0"/>
              <a:t> on the </a:t>
            </a:r>
            <a:r>
              <a:rPr lang="fr-FR" dirty="0" err="1" smtClean="0"/>
              <a:t>whole</a:t>
            </a:r>
            <a:r>
              <a:rPr lang="fr-FR" dirty="0" smtClean="0"/>
              <a:t> surface: no </a:t>
            </a:r>
            <a:r>
              <a:rPr lang="fr-FR" dirty="0" err="1" smtClean="0"/>
              <a:t>need</a:t>
            </a:r>
            <a:r>
              <a:rPr lang="fr-FR" dirty="0" smtClean="0"/>
              <a:t> for frame</a:t>
            </a:r>
            <a:endParaRPr lang="fr-FR" dirty="0"/>
          </a:p>
        </p:txBody>
      </p:sp>
      <p:sp>
        <p:nvSpPr>
          <p:cNvPr id="18" name="ZoneTexte 17"/>
          <p:cNvSpPr txBox="1"/>
          <p:nvPr/>
        </p:nvSpPr>
        <p:spPr>
          <a:xfrm>
            <a:off x="6444208" y="4365104"/>
            <a:ext cx="2016224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 err="1" smtClean="0"/>
              <a:t>Resistive</a:t>
            </a:r>
            <a:r>
              <a:rPr lang="fr-FR" dirty="0" smtClean="0"/>
              <a:t> </a:t>
            </a:r>
            <a:r>
              <a:rPr lang="fr-FR" dirty="0" err="1" smtClean="0"/>
              <a:t>bulk</a:t>
            </a:r>
            <a:r>
              <a:rPr lang="fr-FR" dirty="0" smtClean="0"/>
              <a:t>: </a:t>
            </a:r>
            <a:r>
              <a:rPr lang="fr-FR" dirty="0" err="1" smtClean="0"/>
              <a:t>continuous</a:t>
            </a:r>
            <a:r>
              <a:rPr lang="fr-FR" dirty="0" smtClean="0"/>
              <a:t>  2D RC network to </a:t>
            </a:r>
            <a:r>
              <a:rPr lang="fr-FR" dirty="0" err="1" smtClean="0"/>
              <a:t>spread</a:t>
            </a:r>
            <a:r>
              <a:rPr lang="fr-FR" dirty="0" smtClean="0"/>
              <a:t> the charge     </a:t>
            </a:r>
            <a:endParaRPr lang="fr-FR" dirty="0"/>
          </a:p>
        </p:txBody>
      </p:sp>
      <p:sp>
        <p:nvSpPr>
          <p:cNvPr id="19" name="ZoneTexte 18"/>
          <p:cNvSpPr txBox="1"/>
          <p:nvPr/>
        </p:nvSpPr>
        <p:spPr>
          <a:xfrm>
            <a:off x="7524328" y="744959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rgbClr val="7030A0"/>
                </a:solidFill>
              </a:rPr>
              <a:t>CERN</a:t>
            </a:r>
            <a:endParaRPr lang="fr-FR" sz="1400" b="1" dirty="0">
              <a:solidFill>
                <a:srgbClr val="7030A0"/>
              </a:solidFill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7524328" y="548680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rgbClr val="7030A0"/>
                </a:solidFill>
              </a:rPr>
              <a:t>Saclay</a:t>
            </a:r>
            <a:endParaRPr lang="fr-FR" sz="1400" b="1" dirty="0">
              <a:solidFill>
                <a:srgbClr val="7030A0"/>
              </a:solidFill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7524328" y="960983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rgbClr val="7030A0"/>
                </a:solidFill>
              </a:rPr>
              <a:t>Carleton</a:t>
            </a:r>
            <a:endParaRPr lang="fr-FR" sz="14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14/10/2010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LC TPC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DF0F1-3925-4D00-A802-47C4F5CC8382}" type="slidenum">
              <a:rPr lang="fr-FR" smtClean="0"/>
              <a:pPr/>
              <a:t>11</a:t>
            </a:fld>
            <a:endParaRPr lang="fr-FR" dirty="0"/>
          </a:p>
        </p:txBody>
      </p:sp>
      <p:pic>
        <p:nvPicPr>
          <p:cNvPr id="7" name="Picture 2" descr="D:\PROJETS\TPC\MESURES\081208-11_LP_BeamTestsMagnet_DESY\Pictures\081209_LowDrift_500ns_Animation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4624"/>
            <a:ext cx="9144000" cy="6178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ZoneTexte 7"/>
          <p:cNvSpPr txBox="1"/>
          <p:nvPr/>
        </p:nvSpPr>
        <p:spPr>
          <a:xfrm>
            <a:off x="1547664" y="6021288"/>
            <a:ext cx="5904656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2000" b="1" dirty="0" smtClean="0"/>
              <a:t>24 </a:t>
            </a:r>
            <a:r>
              <a:rPr lang="fr-FR" sz="2000" b="1" dirty="0" err="1" smtClean="0"/>
              <a:t>rows</a:t>
            </a:r>
            <a:r>
              <a:rPr lang="fr-FR" sz="2000" b="1" dirty="0" smtClean="0"/>
              <a:t> x 72 pads, 2.7-3.2 mm </a:t>
            </a:r>
            <a:r>
              <a:rPr lang="fr-FR" sz="2000" b="1" dirty="0" err="1" smtClean="0"/>
              <a:t>wide</a:t>
            </a:r>
            <a:r>
              <a:rPr lang="fr-FR" sz="2000" b="1" dirty="0" smtClean="0"/>
              <a:t>, 7 mm long</a:t>
            </a:r>
            <a:endParaRPr lang="fr-FR" sz="2000" b="1" dirty="0"/>
          </a:p>
        </p:txBody>
      </p:sp>
      <p:pic>
        <p:nvPicPr>
          <p:cNvPr id="6758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116632"/>
            <a:ext cx="3073152" cy="1670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contenu 10"/>
          <p:cNvSpPr>
            <a:spLocks noGrp="1"/>
          </p:cNvSpPr>
          <p:nvPr>
            <p:ph idx="1"/>
          </p:nvPr>
        </p:nvSpPr>
        <p:spPr>
          <a:xfrm>
            <a:off x="395536" y="1556792"/>
            <a:ext cx="8229600" cy="4389120"/>
          </a:xfrm>
        </p:spPr>
        <p:txBody>
          <a:bodyPr/>
          <a:lstStyle/>
          <a:p>
            <a:r>
              <a:rPr lang="fr-FR" dirty="0" smtClean="0"/>
              <a:t>Test </a:t>
            </a:r>
            <a:r>
              <a:rPr lang="fr-FR" dirty="0" err="1" smtClean="0"/>
              <a:t>at</a:t>
            </a:r>
            <a:r>
              <a:rPr lang="fr-FR" dirty="0" smtClean="0"/>
              <a:t> CERN (July 2010) </a:t>
            </a:r>
            <a:r>
              <a:rPr lang="fr-FR" dirty="0" err="1" smtClean="0"/>
              <a:t>at</a:t>
            </a:r>
            <a:r>
              <a:rPr lang="fr-FR" dirty="0" smtClean="0"/>
              <a:t> 180 kHz (5 x 2 cm² </a:t>
            </a:r>
            <a:r>
              <a:rPr lang="fr-FR" dirty="0" err="1" smtClean="0"/>
              <a:t>beam</a:t>
            </a:r>
            <a:r>
              <a:rPr lang="fr-FR" dirty="0" smtClean="0"/>
              <a:t>) </a:t>
            </a:r>
            <a:r>
              <a:rPr lang="fr-FR" dirty="0" err="1" smtClean="0"/>
              <a:t>showed</a:t>
            </a:r>
            <a:r>
              <a:rPr lang="fr-FR" dirty="0" smtClean="0"/>
              <a:t> no </a:t>
            </a:r>
            <a:r>
              <a:rPr lang="fr-FR" dirty="0" err="1" smtClean="0"/>
              <a:t>charging</a:t>
            </a:r>
            <a:r>
              <a:rPr lang="fr-FR" dirty="0" smtClean="0"/>
              <a:t> up and stable </a:t>
            </a:r>
            <a:r>
              <a:rPr lang="fr-FR" dirty="0" err="1" smtClean="0"/>
              <a:t>operation</a:t>
            </a:r>
            <a:endParaRPr lang="fr-FR" dirty="0" smtClean="0"/>
          </a:p>
          <a:p>
            <a:r>
              <a:rPr lang="fr-FR" dirty="0" err="1" smtClean="0"/>
              <a:t>Peaking</a:t>
            </a:r>
            <a:r>
              <a:rPr lang="fr-FR" dirty="0" smtClean="0"/>
              <a:t> time of 200 ns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enough</a:t>
            </a:r>
            <a:r>
              <a:rPr lang="fr-FR" dirty="0" smtClean="0"/>
              <a:t> to </a:t>
            </a:r>
            <a:r>
              <a:rPr lang="fr-FR" dirty="0" err="1" smtClean="0"/>
              <a:t>obtain</a:t>
            </a:r>
            <a:r>
              <a:rPr lang="fr-FR" dirty="0" smtClean="0"/>
              <a:t> the best </a:t>
            </a:r>
            <a:r>
              <a:rPr lang="fr-FR" dirty="0" err="1" smtClean="0"/>
              <a:t>resolution</a:t>
            </a:r>
            <a:r>
              <a:rPr lang="fr-FR" dirty="0" smtClean="0"/>
              <a:t> -&gt; 300 ns </a:t>
            </a:r>
            <a:r>
              <a:rPr lang="fr-FR" dirty="0" err="1" smtClean="0"/>
              <a:t>suffice</a:t>
            </a:r>
            <a:r>
              <a:rPr lang="fr-FR" dirty="0" smtClean="0"/>
              <a:t> to </a:t>
            </a:r>
            <a:r>
              <a:rPr lang="fr-FR" dirty="0" err="1" smtClean="0"/>
              <a:t>distinguish</a:t>
            </a:r>
            <a:r>
              <a:rPr lang="fr-FR" dirty="0" smtClean="0"/>
              <a:t> 2 </a:t>
            </a:r>
            <a:r>
              <a:rPr lang="fr-FR" dirty="0" err="1" smtClean="0"/>
              <a:t>tracks</a:t>
            </a:r>
            <a:r>
              <a:rPr lang="fr-FR" dirty="0" smtClean="0"/>
              <a:t> on the </a:t>
            </a:r>
            <a:r>
              <a:rPr lang="fr-FR" dirty="0" err="1" smtClean="0"/>
              <a:t>same</a:t>
            </a:r>
            <a:r>
              <a:rPr lang="fr-FR" dirty="0" smtClean="0"/>
              <a:t> pad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14/10/2010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LC TPC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DF0F1-3925-4D00-A802-47C4F5CC8382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1043608" y="836712"/>
            <a:ext cx="66247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Time issues </a:t>
            </a:r>
            <a:r>
              <a:rPr lang="fr-FR" sz="2800" b="1" dirty="0" err="1" smtClean="0"/>
              <a:t>with</a:t>
            </a:r>
            <a:r>
              <a:rPr lang="fr-FR" sz="2800" b="1" dirty="0" smtClean="0"/>
              <a:t> the </a:t>
            </a:r>
            <a:r>
              <a:rPr lang="fr-FR" sz="2800" b="1" dirty="0" err="1" smtClean="0"/>
              <a:t>resistive</a:t>
            </a:r>
            <a:r>
              <a:rPr lang="fr-FR" sz="2800" b="1" dirty="0" smtClean="0"/>
              <a:t> foils?</a:t>
            </a:r>
            <a:endParaRPr lang="fr-FR" sz="2800" b="1" dirty="0"/>
          </a:p>
        </p:txBody>
      </p:sp>
      <p:pic>
        <p:nvPicPr>
          <p:cNvPr id="8" name="Picture 2" descr="D:\Paul\RD51\WG7\2010-results\picturesCERNJuly2010\T-onepadR54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3717032"/>
            <a:ext cx="6417230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14/10/2010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LC TPC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DF0F1-3925-4D00-A802-47C4F5CC8382}" type="slidenum">
              <a:rPr lang="fr-FR" smtClean="0"/>
              <a:pPr/>
              <a:t>13</a:t>
            </a:fld>
            <a:endParaRPr lang="fr-FR" dirty="0"/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539552" y="1412776"/>
            <a:ext cx="8229600" cy="4389120"/>
          </a:xfrm>
        </p:spPr>
        <p:txBody>
          <a:bodyPr/>
          <a:lstStyle/>
          <a:p>
            <a:r>
              <a:rPr lang="fr-FR" dirty="0" smtClean="0"/>
              <a:t>2-GEM (</a:t>
            </a:r>
            <a:r>
              <a:rPr lang="fr-FR" sz="2000" dirty="0" smtClean="0"/>
              <a:t>laser </a:t>
            </a:r>
            <a:r>
              <a:rPr lang="fr-FR" sz="2000" dirty="0" err="1" smtClean="0"/>
              <a:t>etched</a:t>
            </a:r>
            <a:r>
              <a:rPr lang="fr-FR" sz="2000" dirty="0" smtClean="0"/>
              <a:t>, </a:t>
            </a:r>
            <a:r>
              <a:rPr lang="fr-FR" sz="2000" dirty="0" err="1" smtClean="0"/>
              <a:t>with</a:t>
            </a:r>
            <a:r>
              <a:rPr lang="fr-FR" sz="2000" dirty="0" smtClean="0"/>
              <a:t> 100 µm gap, </a:t>
            </a:r>
            <a:r>
              <a:rPr lang="fr-FR" sz="2000" dirty="0" err="1" smtClean="0"/>
              <a:t>from</a:t>
            </a:r>
            <a:r>
              <a:rPr lang="fr-FR" sz="2000" dirty="0" smtClean="0"/>
              <a:t> </a:t>
            </a:r>
            <a:r>
              <a:rPr lang="fr-FR" sz="2000" dirty="0" err="1" smtClean="0"/>
              <a:t>SciEnergy</a:t>
            </a:r>
            <a:r>
              <a:rPr lang="fr-FR" sz="2000" dirty="0" smtClean="0"/>
              <a:t>, </a:t>
            </a:r>
            <a:r>
              <a:rPr lang="fr-FR" sz="2000" dirty="0" err="1" smtClean="0"/>
              <a:t>Japan</a:t>
            </a:r>
            <a:r>
              <a:rPr lang="fr-FR" dirty="0" smtClean="0"/>
              <a:t>), plus 1 </a:t>
            </a:r>
            <a:r>
              <a:rPr lang="fr-FR" dirty="0" err="1" smtClean="0"/>
              <a:t>gating</a:t>
            </a:r>
            <a:r>
              <a:rPr lang="fr-FR" dirty="0" smtClean="0"/>
              <a:t> </a:t>
            </a:r>
            <a:r>
              <a:rPr lang="fr-FR" dirty="0" err="1" smtClean="0"/>
              <a:t>grid</a:t>
            </a:r>
            <a:r>
              <a:rPr lang="fr-FR" dirty="0" smtClean="0"/>
              <a:t> (</a:t>
            </a:r>
            <a:r>
              <a:rPr lang="fr-FR" sz="2000" dirty="0" err="1" smtClean="0"/>
              <a:t>replaced</a:t>
            </a:r>
            <a:r>
              <a:rPr lang="fr-FR" sz="2000" dirty="0" smtClean="0"/>
              <a:t> by a </a:t>
            </a:r>
            <a:r>
              <a:rPr lang="fr-FR" sz="2000" dirty="0" err="1" smtClean="0"/>
              <a:t>field</a:t>
            </a:r>
            <a:r>
              <a:rPr lang="fr-FR" sz="2000" dirty="0" smtClean="0"/>
              <a:t> </a:t>
            </a:r>
            <a:r>
              <a:rPr lang="fr-FR" sz="2000" dirty="0" err="1" smtClean="0"/>
              <a:t>shaper</a:t>
            </a:r>
            <a:r>
              <a:rPr lang="fr-FR" sz="2000" dirty="0" smtClean="0"/>
              <a:t> in Sep. 2010 </a:t>
            </a:r>
            <a:r>
              <a:rPr lang="fr-FR" dirty="0" smtClean="0"/>
              <a:t>)</a:t>
            </a:r>
          </a:p>
          <a:p>
            <a:r>
              <a:rPr lang="fr-FR" dirty="0" err="1" smtClean="0"/>
              <a:t>GEMs</a:t>
            </a:r>
            <a:r>
              <a:rPr lang="fr-FR" dirty="0" smtClean="0"/>
              <a:t> </a:t>
            </a:r>
            <a:r>
              <a:rPr lang="fr-FR" dirty="0" err="1" smtClean="0"/>
              <a:t>pegged</a:t>
            </a:r>
            <a:r>
              <a:rPr lang="fr-FR" dirty="0" smtClean="0"/>
              <a:t> down by the </a:t>
            </a:r>
            <a:r>
              <a:rPr lang="fr-FR" dirty="0" err="1" smtClean="0"/>
              <a:t>two</a:t>
            </a:r>
            <a:r>
              <a:rPr lang="fr-FR" dirty="0" smtClean="0"/>
              <a:t> arc-</a:t>
            </a:r>
            <a:r>
              <a:rPr lang="fr-FR" dirty="0" err="1" smtClean="0"/>
              <a:t>shaped</a:t>
            </a:r>
            <a:r>
              <a:rPr lang="fr-FR" dirty="0" smtClean="0"/>
              <a:t> </a:t>
            </a:r>
            <a:r>
              <a:rPr lang="fr-FR" dirty="0" err="1" smtClean="0"/>
              <a:t>stiffeners</a:t>
            </a:r>
            <a:endParaRPr lang="fr-FR" dirty="0" smtClean="0"/>
          </a:p>
          <a:p>
            <a:pPr>
              <a:buNone/>
            </a:pPr>
            <a:endParaRPr lang="fr-FR" dirty="0" smtClean="0"/>
          </a:p>
          <a:p>
            <a:endParaRPr lang="fr-FR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854968"/>
          </a:xfrm>
        </p:spPr>
        <p:txBody>
          <a:bodyPr>
            <a:normAutofit/>
          </a:bodyPr>
          <a:lstStyle/>
          <a:p>
            <a:pPr lvl="0" algn="ctr"/>
            <a:r>
              <a:rPr lang="en-US" sz="3200" b="1" kern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Asian GEM Modules for TPC</a:t>
            </a:r>
            <a:endParaRPr lang="fr-FR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2" cstate="print"/>
          <a:srcRect l="4567" t="21843"/>
          <a:stretch>
            <a:fillRect/>
          </a:stretch>
        </p:blipFill>
        <p:spPr bwMode="auto">
          <a:xfrm>
            <a:off x="4454525" y="2889845"/>
            <a:ext cx="4689475" cy="356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 cstate="print"/>
          <a:srcRect l="7915" t="10454"/>
          <a:stretch>
            <a:fillRect/>
          </a:stretch>
        </p:blipFill>
        <p:spPr bwMode="auto">
          <a:xfrm>
            <a:off x="62369" y="2905918"/>
            <a:ext cx="4388982" cy="3547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ZoneTexte 10"/>
          <p:cNvSpPr txBox="1"/>
          <p:nvPr/>
        </p:nvSpPr>
        <p:spPr>
          <a:xfrm>
            <a:off x="7668344" y="458669"/>
            <a:ext cx="12961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rgbClr val="7030A0"/>
                </a:solidFill>
              </a:rPr>
              <a:t>KEK</a:t>
            </a:r>
          </a:p>
          <a:p>
            <a:r>
              <a:rPr lang="fr-FR" sz="1400" b="1" dirty="0" err="1" smtClean="0">
                <a:solidFill>
                  <a:srgbClr val="7030A0"/>
                </a:solidFill>
              </a:rPr>
              <a:t>Tsinghua</a:t>
            </a:r>
            <a:endParaRPr lang="fr-FR" sz="1400" b="1" dirty="0" smtClean="0">
              <a:solidFill>
                <a:srgbClr val="7030A0"/>
              </a:solidFill>
            </a:endParaRPr>
          </a:p>
          <a:p>
            <a:r>
              <a:rPr lang="fr-FR" sz="1400" b="1" dirty="0" smtClean="0">
                <a:solidFill>
                  <a:srgbClr val="7030A0"/>
                </a:solidFill>
              </a:rPr>
              <a:t>Saga + </a:t>
            </a:r>
            <a:r>
              <a:rPr lang="fr-FR" sz="1400" b="1" dirty="0" err="1" smtClean="0">
                <a:solidFill>
                  <a:srgbClr val="7030A0"/>
                </a:solidFill>
              </a:rPr>
              <a:t>other</a:t>
            </a:r>
            <a:r>
              <a:rPr lang="fr-FR" sz="1400" b="1" dirty="0" smtClean="0">
                <a:solidFill>
                  <a:srgbClr val="7030A0"/>
                </a:solidFill>
              </a:rPr>
              <a:t> </a:t>
            </a:r>
            <a:r>
              <a:rPr lang="fr-FR" sz="1400" b="1" dirty="0" err="1" smtClean="0">
                <a:solidFill>
                  <a:srgbClr val="7030A0"/>
                </a:solidFill>
              </a:rPr>
              <a:t>Japan</a:t>
            </a:r>
            <a:r>
              <a:rPr lang="fr-FR" sz="1400" b="1" dirty="0" smtClean="0">
                <a:solidFill>
                  <a:srgbClr val="7030A0"/>
                </a:solidFill>
              </a:rPr>
              <a:t> </a:t>
            </a:r>
            <a:r>
              <a:rPr lang="fr-FR" sz="1400" b="1" dirty="0" err="1" smtClean="0">
                <a:solidFill>
                  <a:srgbClr val="7030A0"/>
                </a:solidFill>
              </a:rPr>
              <a:t>Univ</a:t>
            </a:r>
            <a:r>
              <a:rPr lang="fr-FR" sz="1400" b="1" dirty="0" smtClean="0">
                <a:solidFill>
                  <a:srgbClr val="7030A0"/>
                </a:solidFill>
              </a:rPr>
              <a:t>.</a:t>
            </a:r>
            <a:endParaRPr lang="fr-FR" sz="14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5536" y="504056"/>
            <a:ext cx="8229600" cy="1412776"/>
          </a:xfrm>
        </p:spPr>
        <p:txBody>
          <a:bodyPr/>
          <a:lstStyle/>
          <a:p>
            <a:pPr>
              <a:buFont typeface="Wingdings" pitchFamily="2" charset="2"/>
              <a:buChar char="l"/>
            </a:pPr>
            <a:r>
              <a:rPr lang="en-US" altLang="ja-JP" sz="2400" b="1" dirty="0" smtClean="0"/>
              <a:t>28 pad-rows  of 176 -194 pads (pad size  ~ 1.1 x 5.4 mm</a:t>
            </a:r>
            <a:r>
              <a:rPr lang="en-US" altLang="ja-JP" sz="2400" b="1" baseline="30000" dirty="0" smtClean="0"/>
              <a:t>2</a:t>
            </a:r>
          </a:p>
          <a:p>
            <a:pPr>
              <a:buFont typeface="Wingdings" pitchFamily="2" charset="2"/>
              <a:buChar char="l"/>
            </a:pPr>
            <a:r>
              <a:rPr lang="en-US" altLang="ja-JP" sz="2400" b="1" dirty="0" smtClean="0"/>
              <a:t> Total 5152 pads/modules</a:t>
            </a:r>
          </a:p>
          <a:p>
            <a:pPr>
              <a:buFont typeface="Wingdings" pitchFamily="2" charset="2"/>
              <a:buChar char="l"/>
            </a:pPr>
            <a:r>
              <a:rPr lang="en-US" altLang="ja-JP" sz="2400" b="1" dirty="0" smtClean="0"/>
              <a:t>3 modules partially equipped (7616 channels)</a:t>
            </a:r>
          </a:p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14/10/2010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LC TPC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DF0F1-3925-4D00-A802-47C4F5CC8382}" type="slidenum">
              <a:rPr lang="fr-FR" smtClean="0"/>
              <a:pPr/>
              <a:t>14</a:t>
            </a:fld>
            <a:endParaRPr lang="fr-FR" dirty="0"/>
          </a:p>
        </p:txBody>
      </p:sp>
      <p:grpSp>
        <p:nvGrpSpPr>
          <p:cNvPr id="7" name="グループ化 7"/>
          <p:cNvGrpSpPr>
            <a:grpSpLocks/>
          </p:cNvGrpSpPr>
          <p:nvPr/>
        </p:nvGrpSpPr>
        <p:grpSpPr bwMode="auto">
          <a:xfrm>
            <a:off x="203200" y="1916833"/>
            <a:ext cx="8737600" cy="4392496"/>
            <a:chOff x="232227" y="1670200"/>
            <a:chExt cx="8737601" cy="4393016"/>
          </a:xfrm>
        </p:grpSpPr>
        <p:pic>
          <p:nvPicPr>
            <p:cNvPr id="8" name="Picture 1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flipH="1">
              <a:off x="232227" y="1694326"/>
              <a:ext cx="4327262" cy="436889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pic>
          <p:nvPicPr>
            <p:cNvPr id="9" name="Picture 1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5400000" flipH="1">
              <a:off x="4568609" y="1644562"/>
              <a:ext cx="4375582" cy="442685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3"/>
          <p:cNvSpPr txBox="1">
            <a:spLocks noChangeArrowheads="1"/>
          </p:cNvSpPr>
          <p:nvPr/>
        </p:nvSpPr>
        <p:spPr bwMode="auto">
          <a:xfrm flipH="1">
            <a:off x="611560" y="4538503"/>
            <a:ext cx="820891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fr-FR" sz="1600" b="1" dirty="0" smtClean="0">
                <a:solidFill>
                  <a:srgbClr val="000099"/>
                </a:solidFill>
              </a:rPr>
              <a:t>Micromegas, </a:t>
            </a:r>
            <a:r>
              <a:rPr lang="fr-FR" sz="1600" b="1" dirty="0" err="1" smtClean="0">
                <a:solidFill>
                  <a:srgbClr val="000099"/>
                </a:solidFill>
              </a:rPr>
              <a:t>with</a:t>
            </a:r>
            <a:r>
              <a:rPr lang="fr-FR" sz="1600" b="1" dirty="0" smtClean="0">
                <a:solidFill>
                  <a:srgbClr val="000099"/>
                </a:solidFill>
              </a:rPr>
              <a:t> </a:t>
            </a:r>
            <a:r>
              <a:rPr lang="en-US" sz="1600" b="1" dirty="0" smtClean="0">
                <a:solidFill>
                  <a:srgbClr val="000099"/>
                </a:solidFill>
                <a:cs typeface="Arial" pitchFamily="34" charset="0"/>
              </a:rPr>
              <a:t>P=</a:t>
            </a:r>
            <a:r>
              <a:rPr lang="pt-BR" sz="1600" b="1" dirty="0" smtClean="0">
                <a:solidFill>
                  <a:srgbClr val="000099"/>
                </a:solidFill>
                <a:cs typeface="Arial" pitchFamily="34" charset="0"/>
              </a:rPr>
              <a:t>1035 hPa, T=292 K, 35-50 ppm H</a:t>
            </a:r>
            <a:r>
              <a:rPr lang="pt-BR" sz="1600" b="1" baseline="-25000" dirty="0" smtClean="0">
                <a:solidFill>
                  <a:srgbClr val="000099"/>
                </a:solidFill>
                <a:cs typeface="Arial" pitchFamily="34" charset="0"/>
              </a:rPr>
              <a:t>2</a:t>
            </a:r>
            <a:r>
              <a:rPr lang="pt-BR" sz="1600" b="1" dirty="0" smtClean="0">
                <a:solidFill>
                  <a:srgbClr val="000099"/>
                </a:solidFill>
                <a:cs typeface="Arial" pitchFamily="34" charset="0"/>
              </a:rPr>
              <a:t>0</a:t>
            </a:r>
          </a:p>
          <a:p>
            <a:pPr>
              <a:lnSpc>
                <a:spcPct val="120000"/>
              </a:lnSpc>
            </a:pPr>
            <a:r>
              <a:rPr lang="fr-FR" sz="1600" b="1" dirty="0" err="1" smtClean="0">
                <a:solidFill>
                  <a:srgbClr val="000099"/>
                </a:solidFill>
              </a:rPr>
              <a:t>V</a:t>
            </a:r>
            <a:r>
              <a:rPr lang="fr-FR" sz="1600" b="1" baseline="-25000" dirty="0" err="1" smtClean="0">
                <a:solidFill>
                  <a:srgbClr val="000099"/>
                </a:solidFill>
              </a:rPr>
              <a:t>drift</a:t>
            </a:r>
            <a:r>
              <a:rPr lang="fr-FR" sz="1600" b="1" dirty="0" smtClean="0">
                <a:solidFill>
                  <a:srgbClr val="000099"/>
                </a:solidFill>
              </a:rPr>
              <a:t> </a:t>
            </a:r>
            <a:r>
              <a:rPr lang="fr-FR" sz="1600" b="1" dirty="0">
                <a:solidFill>
                  <a:srgbClr val="000099"/>
                </a:solidFill>
              </a:rPr>
              <a:t>= 7.698 +- 0.040 </a:t>
            </a:r>
            <a:r>
              <a:rPr lang="fr-FR" sz="1600" b="1" dirty="0" smtClean="0">
                <a:solidFill>
                  <a:srgbClr val="000099"/>
                </a:solidFill>
              </a:rPr>
              <a:t>cm/µs </a:t>
            </a:r>
            <a:r>
              <a:rPr lang="fr-FR" sz="1600" b="1" dirty="0" err="1" smtClean="0">
                <a:solidFill>
                  <a:srgbClr val="000099"/>
                </a:solidFill>
              </a:rPr>
              <a:t>at</a:t>
            </a:r>
            <a:r>
              <a:rPr lang="fr-FR" sz="1600" b="1" dirty="0" smtClean="0">
                <a:solidFill>
                  <a:srgbClr val="000099"/>
                </a:solidFill>
              </a:rPr>
              <a:t> </a:t>
            </a:r>
            <a:r>
              <a:rPr lang="fr-FR" sz="1600" b="1" dirty="0">
                <a:solidFill>
                  <a:srgbClr val="000099"/>
                </a:solidFill>
              </a:rPr>
              <a:t>E=230 V/cm </a:t>
            </a:r>
            <a:r>
              <a:rPr lang="fr-FR" sz="1600" b="1" dirty="0" smtClean="0">
                <a:solidFill>
                  <a:srgbClr val="000099"/>
                </a:solidFill>
              </a:rPr>
              <a:t> (</a:t>
            </a:r>
            <a:r>
              <a:rPr lang="fr-FR" sz="1600" b="1" dirty="0" err="1">
                <a:solidFill>
                  <a:srgbClr val="000099"/>
                </a:solidFill>
              </a:rPr>
              <a:t>Magboltz</a:t>
            </a:r>
            <a:r>
              <a:rPr lang="fr-FR" sz="1600" b="1" dirty="0">
                <a:solidFill>
                  <a:srgbClr val="000099"/>
                </a:solidFill>
              </a:rPr>
              <a:t> : </a:t>
            </a:r>
            <a:r>
              <a:rPr lang="fr-FR" sz="1600" b="1" dirty="0" smtClean="0">
                <a:solidFill>
                  <a:srgbClr val="000099"/>
                </a:solidFill>
              </a:rPr>
              <a:t>7.583+-</a:t>
            </a:r>
            <a:r>
              <a:rPr lang="fr-FR" sz="1600" b="1" dirty="0">
                <a:solidFill>
                  <a:srgbClr val="000099"/>
                </a:solidFill>
              </a:rPr>
              <a:t>0.025(</a:t>
            </a:r>
            <a:r>
              <a:rPr lang="fr-FR" sz="1600" b="1" dirty="0" err="1">
                <a:solidFill>
                  <a:srgbClr val="000099"/>
                </a:solidFill>
              </a:rPr>
              <a:t>gas</a:t>
            </a:r>
            <a:r>
              <a:rPr lang="fr-FR" sz="1600" b="1" dirty="0">
                <a:solidFill>
                  <a:srgbClr val="000099"/>
                </a:solidFill>
              </a:rPr>
              <a:t> </a:t>
            </a:r>
            <a:r>
              <a:rPr lang="fr-FR" sz="1600" b="1" dirty="0" err="1">
                <a:solidFill>
                  <a:srgbClr val="000099"/>
                </a:solidFill>
              </a:rPr>
              <a:t>comp</a:t>
            </a:r>
            <a:r>
              <a:rPr lang="fr-FR" sz="1600" b="1" dirty="0" smtClean="0">
                <a:solidFill>
                  <a:srgbClr val="000099"/>
                </a:solidFill>
              </a:rPr>
              <a:t>.))</a:t>
            </a:r>
            <a:endParaRPr lang="fr-FR" sz="1600" b="1" dirty="0">
              <a:solidFill>
                <a:srgbClr val="000099"/>
              </a:solidFill>
            </a:endParaRPr>
          </a:p>
          <a:p>
            <a:pPr>
              <a:lnSpc>
                <a:spcPct val="120000"/>
              </a:lnSpc>
            </a:pPr>
            <a:endParaRPr lang="fr-FR" sz="1600" b="1" dirty="0" smtClean="0">
              <a:solidFill>
                <a:srgbClr val="000099"/>
              </a:solidFill>
            </a:endParaRPr>
          </a:p>
          <a:p>
            <a:pPr>
              <a:lnSpc>
                <a:spcPct val="120000"/>
              </a:lnSpc>
            </a:pPr>
            <a:r>
              <a:rPr lang="fr-FR" sz="1600" b="1" dirty="0" smtClean="0">
                <a:solidFill>
                  <a:srgbClr val="000099"/>
                </a:solidFill>
              </a:rPr>
              <a:t>GEM, </a:t>
            </a:r>
            <a:r>
              <a:rPr lang="fr-FR" sz="1600" b="1" dirty="0" err="1" smtClean="0">
                <a:solidFill>
                  <a:srgbClr val="000099"/>
                </a:solidFill>
              </a:rPr>
              <a:t>with</a:t>
            </a:r>
            <a:r>
              <a:rPr lang="fr-FR" sz="1600" b="1" dirty="0" smtClean="0">
                <a:solidFill>
                  <a:srgbClr val="000099"/>
                </a:solidFill>
              </a:rPr>
              <a:t> P=1013 </a:t>
            </a:r>
            <a:r>
              <a:rPr lang="fr-FR" sz="1600" b="1" dirty="0" err="1" smtClean="0">
                <a:solidFill>
                  <a:srgbClr val="000099"/>
                </a:solidFill>
              </a:rPr>
              <a:t>hPa</a:t>
            </a:r>
            <a:r>
              <a:rPr lang="fr-FR" sz="1600" b="1" dirty="0" smtClean="0">
                <a:solidFill>
                  <a:srgbClr val="000099"/>
                </a:solidFill>
              </a:rPr>
              <a:t>, T=290 K, 200 ppm</a:t>
            </a:r>
            <a:r>
              <a:rPr lang="pt-BR" sz="1600" b="1" dirty="0" smtClean="0">
                <a:solidFill>
                  <a:srgbClr val="000099"/>
                </a:solidFill>
                <a:cs typeface="Arial" pitchFamily="34" charset="0"/>
              </a:rPr>
              <a:t> H</a:t>
            </a:r>
            <a:r>
              <a:rPr lang="pt-BR" sz="1600" b="1" baseline="-25000" dirty="0" smtClean="0">
                <a:solidFill>
                  <a:srgbClr val="000099"/>
                </a:solidFill>
                <a:cs typeface="Arial" pitchFamily="34" charset="0"/>
              </a:rPr>
              <a:t>2</a:t>
            </a:r>
            <a:r>
              <a:rPr lang="pt-BR" sz="1600" b="1" dirty="0" smtClean="0">
                <a:solidFill>
                  <a:srgbClr val="000099"/>
                </a:solidFill>
                <a:cs typeface="Arial" pitchFamily="34" charset="0"/>
              </a:rPr>
              <a:t>0</a:t>
            </a:r>
          </a:p>
          <a:p>
            <a:pPr>
              <a:lnSpc>
                <a:spcPct val="120000"/>
              </a:lnSpc>
            </a:pPr>
            <a:r>
              <a:rPr lang="fr-FR" sz="1600" b="1" dirty="0" err="1" smtClean="0">
                <a:solidFill>
                  <a:srgbClr val="000099"/>
                </a:solidFill>
              </a:rPr>
              <a:t>V</a:t>
            </a:r>
            <a:r>
              <a:rPr lang="fr-FR" sz="1600" b="1" baseline="-25000" dirty="0" err="1" smtClean="0">
                <a:solidFill>
                  <a:srgbClr val="000099"/>
                </a:solidFill>
              </a:rPr>
              <a:t>drift</a:t>
            </a:r>
            <a:r>
              <a:rPr lang="fr-FR" sz="1600" b="1" dirty="0" smtClean="0">
                <a:solidFill>
                  <a:srgbClr val="000099"/>
                </a:solidFill>
              </a:rPr>
              <a:t> = 7.563 +- 0.069 cm/µs </a:t>
            </a:r>
            <a:r>
              <a:rPr lang="fr-FR" sz="1600" b="1" dirty="0" err="1" smtClean="0">
                <a:solidFill>
                  <a:srgbClr val="000099"/>
                </a:solidFill>
              </a:rPr>
              <a:t>at</a:t>
            </a:r>
            <a:r>
              <a:rPr lang="fr-FR" sz="1600" b="1" dirty="0" smtClean="0">
                <a:solidFill>
                  <a:srgbClr val="000099"/>
                </a:solidFill>
              </a:rPr>
              <a:t> E=230 V/cm  (</a:t>
            </a:r>
            <a:r>
              <a:rPr lang="fr-FR" sz="1600" b="1" dirty="0" err="1" smtClean="0">
                <a:solidFill>
                  <a:srgbClr val="000099"/>
                </a:solidFill>
              </a:rPr>
              <a:t>Magboltz</a:t>
            </a:r>
            <a:r>
              <a:rPr lang="fr-FR" sz="1600" b="1" dirty="0" smtClean="0">
                <a:solidFill>
                  <a:srgbClr val="000099"/>
                </a:solidFill>
              </a:rPr>
              <a:t> : 7.509+-0.024(</a:t>
            </a:r>
            <a:r>
              <a:rPr lang="fr-FR" sz="1600" b="1" dirty="0" err="1" smtClean="0">
                <a:solidFill>
                  <a:srgbClr val="000099"/>
                </a:solidFill>
              </a:rPr>
              <a:t>gas</a:t>
            </a:r>
            <a:r>
              <a:rPr lang="fr-FR" sz="1600" b="1" dirty="0" smtClean="0">
                <a:solidFill>
                  <a:srgbClr val="000099"/>
                </a:solidFill>
              </a:rPr>
              <a:t> </a:t>
            </a:r>
            <a:r>
              <a:rPr lang="fr-FR" sz="1600" b="1" dirty="0" err="1" smtClean="0">
                <a:solidFill>
                  <a:srgbClr val="000099"/>
                </a:solidFill>
              </a:rPr>
              <a:t>comp</a:t>
            </a:r>
            <a:r>
              <a:rPr lang="fr-FR" sz="1600" b="1" dirty="0" smtClean="0">
                <a:solidFill>
                  <a:srgbClr val="000099"/>
                </a:solidFill>
              </a:rPr>
              <a:t>.))</a:t>
            </a: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611560" y="1547383"/>
            <a:ext cx="2664296" cy="1089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b="1" dirty="0" smtClean="0">
                <a:solidFill>
                  <a:srgbClr val="000099"/>
                </a:solidFill>
                <a:cs typeface="Arial" pitchFamily="34" charset="0"/>
              </a:rPr>
              <a:t>Both GEM and Micromegas used T2K gas (</a:t>
            </a:r>
            <a:r>
              <a:rPr lang="en-GB" b="1" dirty="0" smtClean="0">
                <a:solidFill>
                  <a:srgbClr val="000099"/>
                </a:solidFill>
              </a:rPr>
              <a:t>Ar:CF4:iso=95:3:2)</a:t>
            </a:r>
            <a:r>
              <a:rPr lang="en-US" b="1" dirty="0" smtClean="0">
                <a:solidFill>
                  <a:srgbClr val="000099"/>
                </a:solidFill>
                <a:cs typeface="Arial" pitchFamily="34" charset="0"/>
              </a:rPr>
              <a:t>.</a:t>
            </a:r>
            <a:endParaRPr lang="pt-BR" b="1" dirty="0" smtClean="0">
              <a:solidFill>
                <a:srgbClr val="000099"/>
              </a:solidFill>
              <a:cs typeface="Arial" pitchFamily="34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36512" y="432048"/>
            <a:ext cx="9144000" cy="90872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err="1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Drif</a:t>
            </a:r>
            <a:r>
              <a:rPr lang="en-US" sz="32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t velocity measurements</a:t>
            </a:r>
            <a:endParaRPr kumimoji="0" lang="en-CA" sz="3200" b="1" i="0" u="none" strike="noStrike" kern="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14/10/2010</a:t>
            </a:r>
            <a:endParaRPr lang="fr-FR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DF0F1-3925-4D00-A802-47C4F5CC8382}" type="slidenum">
              <a:rPr lang="fr-FR" smtClean="0"/>
              <a:pPr/>
              <a:t>15</a:t>
            </a:fld>
            <a:endParaRPr lang="fr-FR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LC TPC</a:t>
            </a:r>
            <a:endParaRPr lang="fr-FR" dirty="0"/>
          </a:p>
        </p:txBody>
      </p:sp>
      <p:pic>
        <p:nvPicPr>
          <p:cNvPr id="64513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5" y="1268760"/>
            <a:ext cx="4946589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テキスト ボックス 8"/>
          <p:cNvSpPr txBox="1"/>
          <p:nvPr/>
        </p:nvSpPr>
        <p:spPr>
          <a:xfrm>
            <a:off x="4716016" y="2420888"/>
            <a:ext cx="2452687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en-US" altLang="ja-JP" b="1" dirty="0">
                <a:solidFill>
                  <a:srgbClr val="2D2E36"/>
                </a:solidFill>
              </a:rPr>
              <a:t>T2K Gas:  B=1T</a:t>
            </a:r>
            <a:endParaRPr lang="ja-JP" altLang="en-US" b="1" dirty="0">
              <a:solidFill>
                <a:srgbClr val="2D2E36"/>
              </a:solidFill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7092280" y="1876762"/>
            <a:ext cx="864096" cy="40011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2000" b="1" dirty="0" smtClean="0"/>
              <a:t>GEM</a:t>
            </a:r>
            <a:endParaRPr lang="fr-FR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/>
        </p:nvGraphicFramePr>
        <p:xfrm>
          <a:off x="0" y="1700808"/>
          <a:ext cx="4464496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14/10/2010</a:t>
            </a:r>
            <a:endParaRPr lang="fr-FR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DF0F1-3925-4D00-A802-47C4F5CC8382}" type="slidenum">
              <a:rPr lang="fr-FR" smtClean="0"/>
              <a:pPr/>
              <a:t>16</a:t>
            </a:fld>
            <a:endParaRPr lang="fr-FR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LC TPC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107504" y="1331476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Velocity</a:t>
            </a:r>
            <a:r>
              <a:rPr lang="fr-FR" dirty="0" smtClean="0"/>
              <a:t> vs drift </a:t>
            </a:r>
            <a:r>
              <a:rPr lang="fr-FR" dirty="0" err="1" smtClean="0"/>
              <a:t>field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Micromegas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4644008" y="1340768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Symbol" pitchFamily="18" charset="2"/>
              </a:rPr>
              <a:t>s</a:t>
            </a:r>
            <a:r>
              <a:rPr lang="fr-FR" baseline="30000" dirty="0" smtClean="0">
                <a:latin typeface="Symbol" pitchFamily="18" charset="2"/>
              </a:rPr>
              <a:t>2</a:t>
            </a:r>
            <a:r>
              <a:rPr lang="fr-FR" dirty="0" smtClean="0">
                <a:latin typeface="Symbol" pitchFamily="18" charset="2"/>
              </a:rPr>
              <a:t> (</a:t>
            </a:r>
            <a:r>
              <a:rPr lang="fr-FR" dirty="0" smtClean="0"/>
              <a:t>pad </a:t>
            </a:r>
            <a:r>
              <a:rPr lang="fr-FR" dirty="0" err="1" smtClean="0"/>
              <a:t>resp</a:t>
            </a:r>
            <a:r>
              <a:rPr lang="fr-FR" dirty="0" smtClean="0"/>
              <a:t>.) vs drift distance  </a:t>
            </a:r>
            <a:r>
              <a:rPr lang="fr-FR" dirty="0" err="1" smtClean="0"/>
              <a:t>with</a:t>
            </a:r>
            <a:r>
              <a:rPr lang="fr-FR" dirty="0" smtClean="0"/>
              <a:t> GEM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5004048" y="5013176"/>
            <a:ext cx="3888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C</a:t>
            </a:r>
            <a:r>
              <a:rPr lang="fr-FR" baseline="-25000" dirty="0" smtClean="0"/>
              <a:t>D</a:t>
            </a:r>
            <a:r>
              <a:rPr lang="fr-FR" dirty="0" smtClean="0"/>
              <a:t> = 95.4±0.1 µm/√cm</a:t>
            </a:r>
          </a:p>
          <a:p>
            <a:r>
              <a:rPr lang="fr-FR" dirty="0" err="1" smtClean="0"/>
              <a:t>Magboltz</a:t>
            </a:r>
            <a:r>
              <a:rPr lang="fr-FR" dirty="0" smtClean="0"/>
              <a:t> </a:t>
            </a:r>
            <a:r>
              <a:rPr lang="fr-FR" dirty="0" err="1" smtClean="0"/>
              <a:t>predicts</a:t>
            </a:r>
            <a:r>
              <a:rPr lang="fr-FR" dirty="0" smtClean="0"/>
              <a:t> 94.3</a:t>
            </a:r>
            <a:endParaRPr lang="fr-FR" dirty="0"/>
          </a:p>
        </p:txBody>
      </p:sp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15371" y="1988840"/>
            <a:ext cx="4449117" cy="2898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305240"/>
            <a:ext cx="7215210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411760" y="5847655"/>
            <a:ext cx="4896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572314"/>
                </a:solidFill>
              </a:rPr>
              <a:t>Position residuals </a:t>
            </a:r>
            <a:r>
              <a:rPr lang="en-GB" sz="2400" b="1" dirty="0" err="1" smtClean="0">
                <a:solidFill>
                  <a:srgbClr val="572314"/>
                </a:solidFill>
              </a:rPr>
              <a:t>x</a:t>
            </a:r>
            <a:r>
              <a:rPr lang="en-GB" sz="2400" b="1" baseline="-25000" dirty="0" err="1" smtClean="0">
                <a:solidFill>
                  <a:srgbClr val="572314"/>
                </a:solidFill>
              </a:rPr>
              <a:t>row</a:t>
            </a:r>
            <a:r>
              <a:rPr lang="en-GB" sz="2400" b="1" dirty="0" err="1" smtClean="0">
                <a:solidFill>
                  <a:srgbClr val="572314"/>
                </a:solidFill>
              </a:rPr>
              <a:t>-x</a:t>
            </a:r>
            <a:r>
              <a:rPr lang="en-GB" sz="2400" b="1" baseline="-25000" dirty="0" err="1" smtClean="0">
                <a:solidFill>
                  <a:srgbClr val="572314"/>
                </a:solidFill>
              </a:rPr>
              <a:t>track</a:t>
            </a:r>
            <a:endParaRPr lang="fr-FR" sz="2400" b="1" baseline="-25000" dirty="0">
              <a:solidFill>
                <a:srgbClr val="572314"/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36512" y="332656"/>
            <a:ext cx="914400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Micromegas residual distributions</a:t>
            </a:r>
            <a:endParaRPr kumimoji="0" lang="en-CA" sz="3200" b="1" i="0" u="none" strike="noStrike" kern="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14/10/2010</a:t>
            </a:r>
            <a:endParaRPr lang="fr-FR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DF0F1-3925-4D00-A802-47C4F5CC8382}" type="slidenum">
              <a:rPr lang="fr-FR" smtClean="0"/>
              <a:pPr/>
              <a:t>17</a:t>
            </a:fld>
            <a:endParaRPr lang="fr-FR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LC TPC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4624"/>
            <a:ext cx="8686800" cy="11430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Bias inside a row </a:t>
            </a:r>
            <a:r>
              <a:rPr lang="en-US" sz="40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vs</a:t>
            </a:r>
            <a:r>
              <a:rPr lang="en-US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track position</a:t>
            </a:r>
            <a:endParaRPr lang="fr-FR" sz="4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87624" y="1403484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Bias before correction</a:t>
            </a:r>
            <a:endParaRPr lang="fr-FR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444208" y="5138608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Bias after</a:t>
            </a:r>
            <a:endParaRPr lang="fr-FR" b="1" dirty="0"/>
          </a:p>
        </p:txBody>
      </p:sp>
      <p:sp>
        <p:nvSpPr>
          <p:cNvPr id="8" name="TextBox 7"/>
          <p:cNvSpPr txBox="1"/>
          <p:nvPr/>
        </p:nvSpPr>
        <p:spPr>
          <a:xfrm>
            <a:off x="971600" y="5661248"/>
            <a:ext cx="8208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Bias due to non-uniformity can be easily corrected.</a:t>
            </a:r>
            <a:endParaRPr lang="fr-FR" sz="2400" b="1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14/10/2010</a:t>
            </a:r>
            <a:endParaRPr lang="fr-FR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DF0F1-3925-4D00-A802-47C4F5CC8382}" type="slidenum">
              <a:rPr lang="fr-FR" smtClean="0"/>
              <a:pPr/>
              <a:t>18</a:t>
            </a:fld>
            <a:endParaRPr lang="fr-FR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LC TPC</a:t>
            </a:r>
            <a:endParaRPr lang="fr-FR" dirty="0"/>
          </a:p>
        </p:txBody>
      </p:sp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1" y="1700808"/>
            <a:ext cx="3963210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7" y="1700808"/>
            <a:ext cx="4392488" cy="3753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 rot="16200000">
            <a:off x="4612650" y="2380238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±50µm</a:t>
            </a:r>
            <a:endParaRPr lang="fr-FR" dirty="0"/>
          </a:p>
        </p:txBody>
      </p:sp>
      <p:cxnSp>
        <p:nvCxnSpPr>
          <p:cNvPr id="21" name="Straight Arrow Connector 20"/>
          <p:cNvCxnSpPr/>
          <p:nvPr/>
        </p:nvCxnSpPr>
        <p:spPr>
          <a:xfrm rot="5400000" flipH="1" flipV="1">
            <a:off x="4860429" y="2636514"/>
            <a:ext cx="288032" cy="79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 rot="16200000">
            <a:off x="4783377" y="4360457"/>
            <a:ext cx="936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±50µm</a:t>
            </a:r>
            <a:endParaRPr lang="fr-FR" dirty="0"/>
          </a:p>
        </p:txBody>
      </p:sp>
      <p:cxnSp>
        <p:nvCxnSpPr>
          <p:cNvPr id="23" name="Straight Arrow Connector 22"/>
          <p:cNvCxnSpPr/>
          <p:nvPr/>
        </p:nvCxnSpPr>
        <p:spPr>
          <a:xfrm rot="5400000" flipH="1" flipV="1">
            <a:off x="4932834" y="4508326"/>
            <a:ext cx="288032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5"/>
          <p:cNvSpPr txBox="1"/>
          <p:nvPr/>
        </p:nvSpPr>
        <p:spPr>
          <a:xfrm>
            <a:off x="5364088" y="1412776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Bias after correction</a:t>
            </a:r>
            <a:endParaRPr lang="fr-FR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14/10/2010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LC TPC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DF0F1-3925-4D00-A802-47C4F5CC8382}" type="slidenum">
              <a:rPr lang="fr-FR" smtClean="0"/>
              <a:pPr/>
              <a:t>19</a:t>
            </a:fld>
            <a:endParaRPr lang="fr-FR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0" y="288032"/>
            <a:ext cx="9144000" cy="126876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Uniformity </a:t>
            </a:r>
            <a:r>
              <a:rPr lang="en-US" sz="2800" b="1" kern="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(B = 0T)</a:t>
            </a:r>
            <a:endParaRPr kumimoji="0" lang="en-CA" sz="2800" b="1" i="0" u="none" strike="noStrike" kern="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43808" y="5301208"/>
            <a:ext cx="6300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Total charge by row using cosmic-ray  events</a:t>
            </a:r>
            <a:endParaRPr lang="fr-FR" sz="2400" dirty="0"/>
          </a:p>
        </p:txBody>
      </p:sp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1772816"/>
            <a:ext cx="5017765" cy="3396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708920"/>
            <a:ext cx="3381835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323528" y="2132856"/>
            <a:ext cx="3528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99"/>
                </a:solidFill>
              </a:rPr>
              <a:t>from cosmic-ray tracks</a:t>
            </a:r>
            <a:endParaRPr lang="fr-FR" sz="2400" b="1" dirty="0">
              <a:solidFill>
                <a:srgbClr val="000099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555776" y="2924944"/>
            <a:ext cx="2376264" cy="432048"/>
          </a:xfrm>
          <a:prstGeom prst="rect">
            <a:avLst/>
          </a:prstGeom>
          <a:solidFill>
            <a:schemeClr val="bg1"/>
          </a:solidFill>
          <a:ln w="349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TextBox 13"/>
          <p:cNvSpPr txBox="1"/>
          <p:nvPr/>
        </p:nvSpPr>
        <p:spPr>
          <a:xfrm>
            <a:off x="2699792" y="2895327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Preliminary</a:t>
            </a:r>
            <a:endParaRPr lang="fr-FR" sz="2400" b="1" dirty="0"/>
          </a:p>
        </p:txBody>
      </p:sp>
      <p:sp>
        <p:nvSpPr>
          <p:cNvPr id="12" name="Rectangle 11"/>
          <p:cNvSpPr/>
          <p:nvPr/>
        </p:nvSpPr>
        <p:spPr>
          <a:xfrm>
            <a:off x="323528" y="2708920"/>
            <a:ext cx="1440160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ZoneTexte 14"/>
          <p:cNvSpPr txBox="1"/>
          <p:nvPr/>
        </p:nvSpPr>
        <p:spPr>
          <a:xfrm>
            <a:off x="323528" y="2617167"/>
            <a:ext cx="1728192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Time of pulse max</a:t>
            </a:r>
            <a:endParaRPr lang="fr-FR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5536" y="920112"/>
            <a:ext cx="7571184" cy="852704"/>
          </a:xfrm>
        </p:spPr>
        <p:txBody>
          <a:bodyPr/>
          <a:lstStyle/>
          <a:p>
            <a:r>
              <a:rPr lang="fr-FR" dirty="0" smtClean="0"/>
              <a:t>A TPC for the LC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3212976"/>
            <a:ext cx="8229600" cy="3096344"/>
          </a:xfrm>
        </p:spPr>
        <p:txBody>
          <a:bodyPr>
            <a:normAutofit lnSpcReduction="10000"/>
          </a:bodyPr>
          <a:lstStyle/>
          <a:p>
            <a:r>
              <a:rPr lang="fr-FR" dirty="0" smtClean="0"/>
              <a:t>Higgs </a:t>
            </a:r>
            <a:r>
              <a:rPr lang="fr-FR" dirty="0" err="1" smtClean="0"/>
              <a:t>recoil</a:t>
            </a:r>
            <a:r>
              <a:rPr lang="fr-FR" dirty="0" smtClean="0"/>
              <a:t> ZH, </a:t>
            </a:r>
            <a:r>
              <a:rPr lang="fr-FR" dirty="0" smtClean="0"/>
              <a:t>Z-&gt;</a:t>
            </a:r>
            <a:r>
              <a:rPr lang="fr-FR" dirty="0" smtClean="0"/>
              <a:t>µµ</a:t>
            </a:r>
          </a:p>
          <a:p>
            <a:pPr lvl="1"/>
            <a:r>
              <a:rPr lang="fr-FR" dirty="0" smtClean="0">
                <a:latin typeface="Symbol" pitchFamily="18" charset="2"/>
              </a:rPr>
              <a:t>d</a:t>
            </a:r>
            <a:r>
              <a:rPr lang="fr-FR" dirty="0" smtClean="0"/>
              <a:t> (1/PT) = 5. 10</a:t>
            </a:r>
            <a:r>
              <a:rPr lang="fr-FR" baseline="30000" dirty="0" smtClean="0"/>
              <a:t>-5 </a:t>
            </a:r>
            <a:r>
              <a:rPr lang="fr-FR" dirty="0" err="1" smtClean="0"/>
              <a:t>GeV</a:t>
            </a:r>
            <a:r>
              <a:rPr lang="fr-FR" baseline="30000" dirty="0" smtClean="0"/>
              <a:t>-1 </a:t>
            </a:r>
          </a:p>
          <a:p>
            <a:r>
              <a:rPr lang="fr-FR" dirty="0" smtClean="0"/>
              <a:t>Jets in a </a:t>
            </a:r>
            <a:r>
              <a:rPr lang="fr-FR" dirty="0" err="1" smtClean="0"/>
              <a:t>noisy</a:t>
            </a:r>
            <a:r>
              <a:rPr lang="fr-FR" dirty="0" smtClean="0"/>
              <a:t> </a:t>
            </a:r>
            <a:r>
              <a:rPr lang="fr-FR" dirty="0" err="1" smtClean="0"/>
              <a:t>environment</a:t>
            </a:r>
            <a:endParaRPr lang="fr-FR" dirty="0" smtClean="0"/>
          </a:p>
          <a:p>
            <a:r>
              <a:rPr lang="fr-FR" dirty="0" err="1" smtClean="0"/>
              <a:t>Continuous</a:t>
            </a:r>
            <a:r>
              <a:rPr lang="fr-FR" dirty="0" smtClean="0"/>
              <a:t> 3D </a:t>
            </a:r>
            <a:r>
              <a:rPr lang="fr-FR" dirty="0" err="1" smtClean="0"/>
              <a:t>tracking</a:t>
            </a:r>
            <a:endParaRPr lang="fr-FR" dirty="0" smtClean="0"/>
          </a:p>
          <a:p>
            <a:r>
              <a:rPr lang="fr-FR" dirty="0" smtClean="0"/>
              <a:t>High B </a:t>
            </a:r>
            <a:r>
              <a:rPr lang="fr-FR" dirty="0" err="1" smtClean="0"/>
              <a:t>required</a:t>
            </a:r>
            <a:r>
              <a:rPr lang="fr-FR" dirty="0" smtClean="0"/>
              <a:t> for vertex detector -&gt; good for TPC</a:t>
            </a:r>
          </a:p>
          <a:p>
            <a:r>
              <a:rPr lang="fr-FR" dirty="0" err="1" smtClean="0"/>
              <a:t>Wires</a:t>
            </a:r>
            <a:r>
              <a:rPr lang="fr-FR" dirty="0" smtClean="0"/>
              <a:t> have </a:t>
            </a:r>
            <a:r>
              <a:rPr lang="fr-FR" dirty="0" err="1" smtClean="0"/>
              <a:t>disadvantages</a:t>
            </a:r>
            <a:r>
              <a:rPr lang="fr-FR" dirty="0" smtClean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</a:t>
            </a:r>
            <a:r>
              <a:rPr lang="fr-FR" dirty="0" err="1" smtClean="0"/>
              <a:t>high</a:t>
            </a:r>
            <a:r>
              <a:rPr lang="fr-FR" dirty="0" smtClean="0"/>
              <a:t> B:  </a:t>
            </a:r>
            <a:r>
              <a:rPr lang="fr-FR" dirty="0" err="1" smtClean="0"/>
              <a:t>ExB</a:t>
            </a:r>
            <a:endParaRPr lang="fr-FR" dirty="0" smtClean="0"/>
          </a:p>
          <a:p>
            <a:r>
              <a:rPr lang="fr-FR" dirty="0" err="1" smtClean="0"/>
              <a:t>Wires</a:t>
            </a:r>
            <a:r>
              <a:rPr lang="fr-FR" dirty="0" smtClean="0"/>
              <a:t> </a:t>
            </a:r>
            <a:r>
              <a:rPr lang="fr-FR" dirty="0" err="1" smtClean="0"/>
              <a:t>need</a:t>
            </a:r>
            <a:r>
              <a:rPr lang="fr-FR" dirty="0" smtClean="0"/>
              <a:t>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tensioned</a:t>
            </a:r>
            <a:r>
              <a:rPr lang="fr-FR" dirty="0" smtClean="0"/>
              <a:t> -&gt; MPGD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14/10/2010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LC TPC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DF0F1-3925-4D00-A802-47C4F5CC8382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6660232" y="5733256"/>
            <a:ext cx="2016224" cy="46166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2400" b="1" dirty="0" smtClean="0"/>
              <a:t>ILD concept</a:t>
            </a:r>
            <a:endParaRPr lang="fr-FR" sz="2400" b="1" dirty="0"/>
          </a:p>
        </p:txBody>
      </p:sp>
      <p:pic>
        <p:nvPicPr>
          <p:cNvPr id="4198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771128"/>
            <a:ext cx="451485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ZoneTexte 6"/>
          <p:cNvSpPr txBox="1">
            <a:spLocks noChangeArrowheads="1"/>
          </p:cNvSpPr>
          <p:nvPr/>
        </p:nvSpPr>
        <p:spPr bwMode="auto">
          <a:xfrm>
            <a:off x="4860032" y="1700808"/>
            <a:ext cx="107156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600" b="1" dirty="0"/>
              <a:t>Z=5cm</a:t>
            </a:r>
          </a:p>
        </p:txBody>
      </p:sp>
      <p:sp>
        <p:nvSpPr>
          <p:cNvPr id="15365" name="ZoneTexte 7"/>
          <p:cNvSpPr txBox="1">
            <a:spLocks noChangeArrowheads="1"/>
          </p:cNvSpPr>
          <p:nvPr/>
        </p:nvSpPr>
        <p:spPr bwMode="auto">
          <a:xfrm>
            <a:off x="4860032" y="3272444"/>
            <a:ext cx="107156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600" b="1" dirty="0"/>
              <a:t>Z=35cm</a:t>
            </a:r>
          </a:p>
        </p:txBody>
      </p:sp>
      <p:sp>
        <p:nvSpPr>
          <p:cNvPr id="15366" name="ZoneTexte 8"/>
          <p:cNvSpPr txBox="1">
            <a:spLocks noChangeArrowheads="1"/>
          </p:cNvSpPr>
          <p:nvPr/>
        </p:nvSpPr>
        <p:spPr bwMode="auto">
          <a:xfrm>
            <a:off x="4860032" y="5129832"/>
            <a:ext cx="107156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600" b="1" dirty="0"/>
              <a:t>Z=50cm</a:t>
            </a:r>
          </a:p>
        </p:txBody>
      </p:sp>
      <p:sp>
        <p:nvSpPr>
          <p:cNvPr id="15367" name="ZoneTexte 9"/>
          <p:cNvSpPr txBox="1">
            <a:spLocks noChangeArrowheads="1"/>
          </p:cNvSpPr>
          <p:nvPr/>
        </p:nvSpPr>
        <p:spPr bwMode="auto">
          <a:xfrm>
            <a:off x="755576" y="1934830"/>
            <a:ext cx="3816424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2000" dirty="0"/>
              <a:t>MEAN RESIDUAL vs ROW </a:t>
            </a:r>
            <a:r>
              <a:rPr lang="fr-FR" sz="2000" dirty="0" err="1"/>
              <a:t>number</a:t>
            </a:r>
            <a:endParaRPr lang="fr-FR" sz="2000" dirty="0"/>
          </a:p>
          <a:p>
            <a:endParaRPr lang="fr-FR" sz="2000" dirty="0"/>
          </a:p>
          <a:p>
            <a:r>
              <a:rPr lang="fr-FR" sz="2000" dirty="0"/>
              <a:t>Z-</a:t>
            </a:r>
            <a:r>
              <a:rPr lang="fr-FR" sz="2000" dirty="0" err="1"/>
              <a:t>independent</a:t>
            </a:r>
            <a:r>
              <a:rPr lang="fr-FR" sz="2000" dirty="0"/>
              <a:t> </a:t>
            </a:r>
            <a:r>
              <a:rPr lang="fr-FR" sz="2000" dirty="0" err="1"/>
              <a:t>distortions</a:t>
            </a:r>
            <a:endParaRPr lang="fr-FR" sz="2000" dirty="0"/>
          </a:p>
          <a:p>
            <a:endParaRPr lang="fr-FR" sz="2000" dirty="0"/>
          </a:p>
          <a:p>
            <a:r>
              <a:rPr lang="fr-FR" sz="2000" dirty="0" err="1"/>
              <a:t>Distortions</a:t>
            </a:r>
            <a:r>
              <a:rPr lang="fr-FR" sz="2000" dirty="0"/>
              <a:t> up to 50 microns for </a:t>
            </a:r>
            <a:r>
              <a:rPr lang="fr-FR" sz="2000" dirty="0" err="1"/>
              <a:t>resistive</a:t>
            </a:r>
            <a:r>
              <a:rPr lang="fr-FR" sz="2000" dirty="0"/>
              <a:t> </a:t>
            </a:r>
            <a:r>
              <a:rPr lang="fr-FR" sz="2000" dirty="0" err="1" smtClean="0"/>
              <a:t>ink</a:t>
            </a:r>
            <a:r>
              <a:rPr lang="fr-FR" sz="2000" dirty="0" smtClean="0"/>
              <a:t> (</a:t>
            </a:r>
            <a:r>
              <a:rPr lang="fr-FR" sz="2000" dirty="0" err="1" smtClean="0">
                <a:solidFill>
                  <a:srgbClr val="000099"/>
                </a:solidFill>
              </a:rPr>
              <a:t>blue</a:t>
            </a:r>
            <a:r>
              <a:rPr lang="fr-FR" sz="2000" dirty="0" smtClean="0"/>
              <a:t> points)</a:t>
            </a:r>
            <a:endParaRPr lang="fr-FR" sz="2000" dirty="0"/>
          </a:p>
          <a:p>
            <a:endParaRPr lang="fr-FR" sz="2000" dirty="0"/>
          </a:p>
          <a:p>
            <a:r>
              <a:rPr lang="fr-FR" sz="2000" dirty="0" err="1"/>
              <a:t>Rms</a:t>
            </a:r>
            <a:r>
              <a:rPr lang="fr-FR" sz="2000" dirty="0"/>
              <a:t> 7 </a:t>
            </a:r>
            <a:r>
              <a:rPr lang="fr-FR" sz="2000" dirty="0" smtClean="0"/>
              <a:t>microns </a:t>
            </a:r>
            <a:r>
              <a:rPr lang="fr-FR" sz="2000" dirty="0"/>
              <a:t>for </a:t>
            </a:r>
            <a:r>
              <a:rPr lang="fr-FR" sz="2000" dirty="0" smtClean="0"/>
              <a:t>CLK film (</a:t>
            </a:r>
            <a:r>
              <a:rPr lang="fr-FR" sz="2000" dirty="0" err="1" smtClean="0">
                <a:solidFill>
                  <a:srgbClr val="FF0000"/>
                </a:solidFill>
              </a:rPr>
              <a:t>red</a:t>
            </a:r>
            <a:r>
              <a:rPr lang="fr-FR" sz="2000" dirty="0" smtClean="0"/>
              <a:t> points)</a:t>
            </a:r>
            <a:endParaRPr lang="fr-FR" sz="2000" dirty="0"/>
          </a:p>
        </p:txBody>
      </p:sp>
      <p:grpSp>
        <p:nvGrpSpPr>
          <p:cNvPr id="2" name="Group 14"/>
          <p:cNvGrpSpPr/>
          <p:nvPr/>
        </p:nvGrpSpPr>
        <p:grpSpPr>
          <a:xfrm>
            <a:off x="5796136" y="1268760"/>
            <a:ext cx="2877583" cy="5008212"/>
            <a:chOff x="5499487" y="96929"/>
            <a:chExt cx="3244463" cy="6680109"/>
          </a:xfrm>
        </p:grpSpPr>
        <p:pic>
          <p:nvPicPr>
            <p:cNvPr id="15362" name="Picture 3" descr="D:\Paul\ilc\Beijing10\Beijing\1027&amp;1085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500694" y="2382929"/>
              <a:ext cx="3243256" cy="2200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363" name="Picture 4" descr="D:\Paul\ilc\Beijing10\Beijing\1088&amp;1018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499487" y="4596621"/>
              <a:ext cx="3215887" cy="21804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368" name="Picture 5" descr="D:\Paul\ilc\Beijing10\Beijing\1076&amp;1043.gif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500694" y="96929"/>
              <a:ext cx="3243256" cy="2200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5" name="Title 1"/>
          <p:cNvSpPr txBox="1">
            <a:spLocks/>
          </p:cNvSpPr>
          <p:nvPr/>
        </p:nvSpPr>
        <p:spPr>
          <a:xfrm>
            <a:off x="0" y="476672"/>
            <a:ext cx="9108504" cy="864096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Uniformity</a:t>
            </a:r>
            <a:endParaRPr kumimoji="0" lang="en-CA" sz="3200" b="1" i="0" u="none" strike="noStrike" kern="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14/10/2010</a:t>
            </a:r>
            <a:endParaRPr lang="fr-FR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DF0F1-3925-4D00-A802-47C4F5CC8382}" type="slidenum">
              <a:rPr lang="fr-FR" smtClean="0"/>
              <a:pPr/>
              <a:t>20</a:t>
            </a:fld>
            <a:endParaRPr lang="fr-FR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LC TPC</a:t>
            </a:r>
            <a:endParaRPr lang="fr-FR" dirty="0"/>
          </a:p>
        </p:txBody>
      </p:sp>
      <p:sp>
        <p:nvSpPr>
          <p:cNvPr id="18" name="ZoneTexte 17"/>
          <p:cNvSpPr txBox="1"/>
          <p:nvPr/>
        </p:nvSpPr>
        <p:spPr>
          <a:xfrm>
            <a:off x="1115616" y="5301208"/>
            <a:ext cx="3240360" cy="92333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b="1" dirty="0" err="1" smtClean="0"/>
              <a:t>Carbon</a:t>
            </a:r>
            <a:r>
              <a:rPr lang="fr-FR" b="1" dirty="0" smtClean="0"/>
              <a:t> </a:t>
            </a:r>
            <a:r>
              <a:rPr lang="fr-FR" b="1" dirty="0" err="1" smtClean="0"/>
              <a:t>loaded</a:t>
            </a:r>
            <a:r>
              <a:rPr lang="fr-FR" b="1" dirty="0" smtClean="0"/>
              <a:t> </a:t>
            </a:r>
            <a:r>
              <a:rPr lang="fr-FR" b="1" dirty="0" err="1" smtClean="0"/>
              <a:t>kapton</a:t>
            </a:r>
            <a:r>
              <a:rPr lang="fr-FR" b="1" dirty="0" smtClean="0"/>
              <a:t> </a:t>
            </a:r>
            <a:r>
              <a:rPr lang="fr-FR" b="1" dirty="0" err="1" smtClean="0"/>
              <a:t>is</a:t>
            </a:r>
            <a:r>
              <a:rPr lang="fr-FR" b="1" dirty="0" smtClean="0"/>
              <a:t> </a:t>
            </a:r>
            <a:r>
              <a:rPr lang="fr-FR" b="1" dirty="0" err="1" smtClean="0"/>
              <a:t>much</a:t>
            </a:r>
            <a:r>
              <a:rPr lang="fr-FR" b="1" dirty="0" smtClean="0"/>
              <a:t> more </a:t>
            </a:r>
            <a:r>
              <a:rPr lang="fr-FR" b="1" dirty="0" err="1" smtClean="0"/>
              <a:t>uniform</a:t>
            </a:r>
            <a:r>
              <a:rPr lang="fr-FR" b="1" dirty="0" smtClean="0"/>
              <a:t> </a:t>
            </a:r>
            <a:r>
              <a:rPr lang="fr-FR" b="1" dirty="0" err="1" smtClean="0"/>
              <a:t>than</a:t>
            </a:r>
            <a:r>
              <a:rPr lang="fr-FR" b="1" dirty="0" smtClean="0"/>
              <a:t> </a:t>
            </a:r>
            <a:r>
              <a:rPr lang="fr-FR" b="1" dirty="0" err="1" smtClean="0"/>
              <a:t>resistive</a:t>
            </a:r>
            <a:r>
              <a:rPr lang="fr-FR" b="1" dirty="0" smtClean="0"/>
              <a:t> </a:t>
            </a:r>
            <a:r>
              <a:rPr lang="fr-FR" b="1" dirty="0" err="1" smtClean="0"/>
              <a:t>ink</a:t>
            </a:r>
            <a:endParaRPr lang="fr-FR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module CLK.gif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788024" y="2492896"/>
            <a:ext cx="3672408" cy="2880320"/>
          </a:xfrm>
          <a:prstGeom prst="rect">
            <a:avLst/>
          </a:prstGeom>
        </p:spPr>
      </p:pic>
      <p:pic>
        <p:nvPicPr>
          <p:cNvPr id="4" name="Picture 3" descr="module 4.gif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55576" y="2420888"/>
            <a:ext cx="3816424" cy="295232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915816" y="4437112"/>
            <a:ext cx="115212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572314"/>
                </a:solidFill>
                <a:effectLst/>
                <a:ea typeface="宋体" pitchFamily="2" charset="-122"/>
                <a:cs typeface="Times New Roman" pitchFamily="18" charset="0"/>
              </a:rPr>
              <a:t>Module 4 </a:t>
            </a:r>
            <a:endParaRPr lang="fr-FR" sz="1600" b="1" dirty="0">
              <a:solidFill>
                <a:srgbClr val="572314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288032"/>
            <a:ext cx="9144000" cy="126876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Micromegas 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results  </a:t>
            </a:r>
            <a:r>
              <a:rPr lang="en-US" sz="2800" b="1" kern="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(B = 0T &amp; 1T)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Carbon-loaded </a:t>
            </a:r>
            <a:r>
              <a:rPr kumimoji="0" lang="en-US" sz="2800" b="1" i="0" u="none" strike="noStrike" kern="0" cap="none" spc="0" normalizeH="0" noProof="0" dirty="0" err="1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kapton</a:t>
            </a:r>
            <a:r>
              <a:rPr kumimoji="0" lang="en-US" sz="2800" b="1" i="0" u="none" strike="noStrike" kern="0" cap="none" spc="0" normalizeH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resistive foil</a:t>
            </a:r>
            <a:endParaRPr kumimoji="0" lang="en-CA" sz="2800" b="1" i="0" u="none" strike="noStrike" kern="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9" name="Object 6"/>
          <p:cNvGraphicFramePr>
            <a:graphicFrameLocks noChangeAspect="1"/>
          </p:cNvGraphicFramePr>
          <p:nvPr/>
        </p:nvGraphicFramePr>
        <p:xfrm>
          <a:off x="1907704" y="1484784"/>
          <a:ext cx="1727200" cy="750887"/>
        </p:xfrm>
        <a:graphic>
          <a:graphicData uri="http://schemas.openxmlformats.org/presentationml/2006/ole">
            <p:oleObj spid="_x0000_s3074" name="公式" r:id="rId5" imgW="1168200" imgH="507960" progId="Equation.3">
              <p:embed/>
            </p:oleObj>
          </a:graphicData>
        </a:graphic>
      </p:graphicFrame>
      <p:pic>
        <p:nvPicPr>
          <p:cNvPr id="10" name="Picture 1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95936" y="1359173"/>
            <a:ext cx="39449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14/10/2010</a:t>
            </a:r>
            <a:endParaRPr lang="fr-FR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DF0F1-3925-4D00-A802-47C4F5CC8382}" type="slidenum">
              <a:rPr lang="fr-FR" smtClean="0"/>
              <a:pPr/>
              <a:t>21</a:t>
            </a:fld>
            <a:endParaRPr lang="fr-FR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LC TPC</a:t>
            </a:r>
            <a:endParaRPr lang="fr-FR" dirty="0"/>
          </a:p>
        </p:txBody>
      </p:sp>
      <p:sp>
        <p:nvSpPr>
          <p:cNvPr id="19" name="TextBox 18"/>
          <p:cNvSpPr txBox="1"/>
          <p:nvPr/>
        </p:nvSpPr>
        <p:spPr>
          <a:xfrm>
            <a:off x="683568" y="2339588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B=0 T   </a:t>
            </a:r>
            <a:r>
              <a:rPr lang="en-US" dirty="0" err="1" smtClean="0"/>
              <a:t>C</a:t>
            </a:r>
            <a:r>
              <a:rPr lang="en-US" baseline="-25000" dirty="0" err="1" smtClean="0"/>
              <a:t>d</a:t>
            </a:r>
            <a:r>
              <a:rPr lang="en-US" dirty="0" smtClean="0"/>
              <a:t> = 3</a:t>
            </a:r>
            <a:r>
              <a:rPr lang="fr-FR" dirty="0" smtClean="0"/>
              <a:t>15.1</a:t>
            </a:r>
            <a:r>
              <a:rPr lang="en-US" baseline="-25000" dirty="0" smtClean="0"/>
              <a:t>  </a:t>
            </a:r>
            <a:r>
              <a:rPr lang="en-US" dirty="0" smtClean="0"/>
              <a:t>µm/√cm (</a:t>
            </a:r>
            <a:r>
              <a:rPr lang="en-US" dirty="0" err="1" smtClean="0"/>
              <a:t>Magboltz</a:t>
            </a:r>
            <a:r>
              <a:rPr lang="en-US" dirty="0" smtClean="0"/>
              <a:t>)</a:t>
            </a:r>
            <a:endParaRPr lang="fr-FR" dirty="0"/>
          </a:p>
        </p:txBody>
      </p:sp>
      <p:sp>
        <p:nvSpPr>
          <p:cNvPr id="20" name="TextBox 14"/>
          <p:cNvSpPr txBox="1">
            <a:spLocks noChangeArrowheads="1"/>
          </p:cNvSpPr>
          <p:nvPr/>
        </p:nvSpPr>
        <p:spPr bwMode="auto">
          <a:xfrm>
            <a:off x="6732240" y="4437112"/>
            <a:ext cx="122413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1600" b="1" dirty="0" smtClean="0">
                <a:solidFill>
                  <a:srgbClr val="572314"/>
                </a:solidFill>
              </a:rPr>
              <a:t>Module 3</a:t>
            </a:r>
            <a:endParaRPr lang="fr-FR" sz="1600" b="1" dirty="0">
              <a:solidFill>
                <a:srgbClr val="572314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716016" y="2348880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B=1 T   </a:t>
            </a:r>
            <a:r>
              <a:rPr lang="en-US" dirty="0" err="1" smtClean="0"/>
              <a:t>C</a:t>
            </a:r>
            <a:r>
              <a:rPr lang="en-US" baseline="-25000" dirty="0" err="1" smtClean="0"/>
              <a:t>d</a:t>
            </a:r>
            <a:r>
              <a:rPr lang="en-US" dirty="0" smtClean="0"/>
              <a:t> = 94.2</a:t>
            </a:r>
            <a:r>
              <a:rPr lang="en-US" baseline="-25000" dirty="0" smtClean="0"/>
              <a:t>  </a:t>
            </a:r>
            <a:r>
              <a:rPr lang="en-US" dirty="0" smtClean="0"/>
              <a:t>µm/√cm (</a:t>
            </a:r>
            <a:r>
              <a:rPr lang="en-US" dirty="0" err="1" smtClean="0"/>
              <a:t>Magboltz</a:t>
            </a:r>
            <a:r>
              <a:rPr lang="en-US" dirty="0" smtClean="0"/>
              <a:t>)</a:t>
            </a:r>
            <a:endParaRPr lang="fr-FR" dirty="0"/>
          </a:p>
        </p:txBody>
      </p:sp>
      <p:sp>
        <p:nvSpPr>
          <p:cNvPr id="29" name="Rectangle 28"/>
          <p:cNvSpPr/>
          <p:nvPr/>
        </p:nvSpPr>
        <p:spPr>
          <a:xfrm>
            <a:off x="2718048" y="2708920"/>
            <a:ext cx="17819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l-GR" sz="16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χ</a:t>
            </a:r>
            <a:r>
              <a:rPr lang="en-US" sz="1600" baseline="30000" dirty="0" smtClean="0">
                <a:latin typeface="Calibri" pitchFamily="34" charset="0"/>
                <a:ea typeface="SimSun" pitchFamily="2" charset="-122"/>
                <a:cs typeface="Calibri" pitchFamily="34" charset="0"/>
              </a:rPr>
              <a:t>2</a:t>
            </a:r>
            <a:r>
              <a:rPr lang="en-GB" sz="1600" dirty="0" smtClean="0">
                <a:latin typeface="Calibri" pitchFamily="34" charset="0"/>
                <a:ea typeface="SimSun" pitchFamily="2" charset="-122"/>
                <a:cs typeface="Calibri" pitchFamily="34" charset="0"/>
              </a:rPr>
              <a:t>/</a:t>
            </a:r>
            <a:r>
              <a:rPr lang="en-GB" sz="1600" dirty="0" err="1" smtClean="0">
                <a:latin typeface="Calibri" pitchFamily="34" charset="0"/>
                <a:ea typeface="SimSun" pitchFamily="2" charset="-122"/>
                <a:cs typeface="Calibri" pitchFamily="34" charset="0"/>
              </a:rPr>
              <a:t>Ndof</a:t>
            </a:r>
            <a:r>
              <a:rPr lang="en-GB" sz="1600" dirty="0" smtClean="0">
                <a:latin typeface="Calibri" pitchFamily="34" charset="0"/>
                <a:ea typeface="SimSun" pitchFamily="2" charset="-122"/>
                <a:cs typeface="Calibri" pitchFamily="34" charset="0"/>
              </a:rPr>
              <a:t> = 10.6</a:t>
            </a:r>
            <a:r>
              <a:rPr lang="fr-FR" sz="1600" dirty="0" smtClean="0">
                <a:latin typeface="Arial" pitchFamily="34" charset="0"/>
                <a:cs typeface="Arial" pitchFamily="34" charset="0"/>
              </a:rPr>
              <a:t>/</a:t>
            </a:r>
            <a:r>
              <a:rPr lang="en-GB" sz="1600" dirty="0" smtClean="0">
                <a:latin typeface="Calibri" pitchFamily="34" charset="0"/>
                <a:ea typeface="SimSun" pitchFamily="2" charset="-122"/>
                <a:cs typeface="Calibri" pitchFamily="34" charset="0"/>
              </a:rPr>
              <a:t>10</a:t>
            </a:r>
            <a:endParaRPr lang="fr-FR" sz="1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6606480" y="2780928"/>
            <a:ext cx="17819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l-GR" sz="16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χ</a:t>
            </a:r>
            <a:r>
              <a:rPr lang="en-US" sz="1600" baseline="30000" dirty="0" smtClean="0">
                <a:latin typeface="Calibri" pitchFamily="34" charset="0"/>
                <a:ea typeface="SimSun" pitchFamily="2" charset="-122"/>
                <a:cs typeface="Calibri" pitchFamily="34" charset="0"/>
              </a:rPr>
              <a:t>2</a:t>
            </a:r>
            <a:r>
              <a:rPr lang="en-GB" sz="1600" dirty="0" smtClean="0">
                <a:latin typeface="Calibri" pitchFamily="34" charset="0"/>
                <a:ea typeface="SimSun" pitchFamily="2" charset="-122"/>
                <a:cs typeface="Calibri" pitchFamily="34" charset="0"/>
              </a:rPr>
              <a:t>/</a:t>
            </a:r>
            <a:r>
              <a:rPr lang="en-GB" sz="1600" dirty="0" err="1" smtClean="0">
                <a:latin typeface="Calibri" pitchFamily="34" charset="0"/>
                <a:ea typeface="SimSun" pitchFamily="2" charset="-122"/>
                <a:cs typeface="Calibri" pitchFamily="34" charset="0"/>
              </a:rPr>
              <a:t>Ndof</a:t>
            </a:r>
            <a:r>
              <a:rPr lang="en-GB" sz="1600" dirty="0" smtClean="0">
                <a:latin typeface="Calibri" pitchFamily="34" charset="0"/>
                <a:ea typeface="SimSun" pitchFamily="2" charset="-122"/>
                <a:cs typeface="Calibri" pitchFamily="34" charset="0"/>
              </a:rPr>
              <a:t> = 29.1</a:t>
            </a:r>
            <a:r>
              <a:rPr lang="fr-FR" sz="1600" dirty="0" smtClean="0">
                <a:latin typeface="Arial" pitchFamily="34" charset="0"/>
                <a:cs typeface="Arial" pitchFamily="34" charset="0"/>
              </a:rPr>
              <a:t>/</a:t>
            </a:r>
            <a:r>
              <a:rPr lang="en-GB" sz="1600" dirty="0" smtClean="0">
                <a:latin typeface="Calibri" pitchFamily="34" charset="0"/>
                <a:ea typeface="SimSun" pitchFamily="2" charset="-122"/>
                <a:cs typeface="Calibri" pitchFamily="34" charset="0"/>
              </a:rPr>
              <a:t>11</a:t>
            </a:r>
            <a:endParaRPr lang="fr-FR" sz="1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Content Placeholder 2"/>
          <p:cNvSpPr>
            <a:spLocks noGrp="1"/>
          </p:cNvSpPr>
          <p:nvPr>
            <p:ph idx="1"/>
          </p:nvPr>
        </p:nvSpPr>
        <p:spPr>
          <a:xfrm>
            <a:off x="1249288" y="5373216"/>
            <a:ext cx="8003232" cy="100811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    </a:t>
            </a:r>
            <a:r>
              <a:rPr lang="en-US" sz="2000" dirty="0" smtClean="0"/>
              <a:t>Averaging B=0T data and B=1T data (excluding ink module):</a:t>
            </a:r>
          </a:p>
          <a:p>
            <a:pPr lvl="1"/>
            <a:r>
              <a:rPr lang="en-US" sz="1800" dirty="0" smtClean="0"/>
              <a:t>N</a:t>
            </a:r>
            <a:r>
              <a:rPr lang="en-US" sz="1800" baseline="-25000" dirty="0" smtClean="0"/>
              <a:t>eff </a:t>
            </a:r>
            <a:r>
              <a:rPr lang="en-US" sz="1800" dirty="0" smtClean="0"/>
              <a:t>= 38.0±0.2(stat) ±0.8 (Cd </a:t>
            </a:r>
            <a:r>
              <a:rPr lang="en-US" sz="1800" dirty="0" err="1" smtClean="0"/>
              <a:t>syst</a:t>
            </a:r>
            <a:r>
              <a:rPr lang="en-US" sz="1800" dirty="0" smtClean="0"/>
              <a:t>)</a:t>
            </a:r>
          </a:p>
          <a:p>
            <a:pPr lvl="1"/>
            <a:r>
              <a:rPr lang="el-GR" sz="1800" dirty="0" smtClean="0"/>
              <a:t>σ</a:t>
            </a:r>
            <a:r>
              <a:rPr lang="en-US" sz="1800" baseline="-25000" dirty="0" smtClean="0"/>
              <a:t>0</a:t>
            </a:r>
            <a:r>
              <a:rPr lang="en-US" sz="1800" dirty="0" smtClean="0"/>
              <a:t>= 59 ± 3 µm</a:t>
            </a:r>
          </a:p>
        </p:txBody>
      </p:sp>
      <p:sp>
        <p:nvSpPr>
          <p:cNvPr id="32" name="ZoneTexte 31"/>
          <p:cNvSpPr txBox="1"/>
          <p:nvPr/>
        </p:nvSpPr>
        <p:spPr>
          <a:xfrm>
            <a:off x="5364088" y="5733256"/>
            <a:ext cx="2843808" cy="646331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80 µm </a:t>
            </a:r>
            <a:r>
              <a:rPr lang="fr-FR" b="1" dirty="0" err="1" smtClean="0"/>
              <a:t>resolution</a:t>
            </a:r>
            <a:r>
              <a:rPr lang="fr-FR" b="1" dirty="0" smtClean="0"/>
              <a:t> </a:t>
            </a:r>
            <a:r>
              <a:rPr lang="fr-FR" b="1" dirty="0" err="1" smtClean="0"/>
              <a:t>at</a:t>
            </a:r>
            <a:r>
              <a:rPr lang="fr-FR" b="1" dirty="0" smtClean="0"/>
              <a:t> 2m in B=3.5 T !</a:t>
            </a:r>
            <a:endParaRPr lang="fr-FR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14/10/2010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LC TPC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DF0F1-3925-4D00-A802-47C4F5CC8382}" type="slidenum">
              <a:rPr lang="fr-FR" smtClean="0"/>
              <a:pPr/>
              <a:t>22</a:t>
            </a:fld>
            <a:endParaRPr lang="fr-FR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-792088" y="288032"/>
            <a:ext cx="6228184" cy="692696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Resolu</a:t>
            </a:r>
            <a:r>
              <a:rPr kumimoji="0" lang="en-US" sz="3200" b="1" i="0" u="none" strike="noStrike" kern="0" cap="none" spc="0" normalizeH="0" baseline="0" noProof="0" dirty="0" err="1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tion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with GEMs</a:t>
            </a:r>
            <a:endParaRPr kumimoji="0" lang="en-CA" sz="2800" b="1" i="0" u="none" strike="noStrike" kern="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7270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07496" y="0"/>
            <a:ext cx="4536504" cy="3012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73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345599"/>
            <a:ext cx="8387755" cy="296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ZoneTexte 8"/>
          <p:cNvSpPr txBox="1"/>
          <p:nvPr/>
        </p:nvSpPr>
        <p:spPr>
          <a:xfrm>
            <a:off x="611560" y="1196752"/>
            <a:ext cx="37444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3 modules </a:t>
            </a:r>
            <a:r>
              <a:rPr lang="fr-FR" dirty="0" err="1" smtClean="0"/>
              <a:t>allow</a:t>
            </a:r>
            <a:r>
              <a:rPr lang="fr-FR" dirty="0" smtClean="0"/>
              <a:t> a </a:t>
            </a:r>
            <a:r>
              <a:rPr lang="fr-FR" dirty="0" err="1" smtClean="0"/>
              <a:t>momentum</a:t>
            </a:r>
            <a:r>
              <a:rPr lang="fr-FR" dirty="0" smtClean="0"/>
              <a:t> </a:t>
            </a:r>
            <a:r>
              <a:rPr lang="fr-FR" dirty="0" err="1" smtClean="0"/>
              <a:t>measurement</a:t>
            </a:r>
            <a:r>
              <a:rPr lang="fr-FR" dirty="0" smtClean="0"/>
              <a:t> : </a:t>
            </a:r>
          </a:p>
          <a:p>
            <a:r>
              <a:rPr lang="fr-FR" dirty="0" smtClean="0"/>
              <a:t>1/P</a:t>
            </a:r>
            <a:r>
              <a:rPr lang="fr-FR" baseline="-25000" dirty="0" smtClean="0"/>
              <a:t>T</a:t>
            </a:r>
            <a:r>
              <a:rPr lang="fr-FR" dirty="0" smtClean="0"/>
              <a:t> </a:t>
            </a:r>
            <a:r>
              <a:rPr lang="fr-FR" dirty="0" err="1" smtClean="0"/>
              <a:t>resolution</a:t>
            </a:r>
            <a:r>
              <a:rPr lang="fr-FR" dirty="0" smtClean="0"/>
              <a:t> </a:t>
            </a:r>
            <a:r>
              <a:rPr lang="fr-FR" dirty="0" err="1" smtClean="0"/>
              <a:t>extrapolated</a:t>
            </a:r>
            <a:r>
              <a:rPr lang="fr-FR" dirty="0" smtClean="0"/>
              <a:t> to z=0 </a:t>
            </a:r>
            <a:r>
              <a:rPr lang="fr-FR" dirty="0" err="1" smtClean="0"/>
              <a:t>obtained</a:t>
            </a:r>
            <a:r>
              <a:rPr lang="fr-FR" dirty="0" smtClean="0"/>
              <a:t> 0.083 </a:t>
            </a:r>
            <a:r>
              <a:rPr lang="fr-FR" dirty="0" err="1" smtClean="0"/>
              <a:t>GeV</a:t>
            </a:r>
            <a:r>
              <a:rPr lang="fr-FR" baseline="30000" dirty="0" smtClean="0"/>
              <a:t>-1</a:t>
            </a:r>
            <a:r>
              <a:rPr lang="fr-FR" dirty="0" smtClean="0"/>
              <a:t>  (</a:t>
            </a:r>
            <a:r>
              <a:rPr lang="fr-FR" dirty="0" err="1" smtClean="0"/>
              <a:t>expected</a:t>
            </a:r>
            <a:r>
              <a:rPr lang="fr-FR" dirty="0" smtClean="0"/>
              <a:t> 0.081 </a:t>
            </a:r>
            <a:r>
              <a:rPr lang="fr-FR" dirty="0" err="1" smtClean="0"/>
              <a:t>GeV</a:t>
            </a:r>
            <a:r>
              <a:rPr lang="fr-FR" baseline="30000" dirty="0" smtClean="0"/>
              <a:t>-1</a:t>
            </a:r>
            <a:r>
              <a:rPr lang="fr-FR" dirty="0" smtClean="0"/>
              <a:t> )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1259632" y="3068960"/>
            <a:ext cx="2736304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600" dirty="0" err="1" smtClean="0"/>
              <a:t>Using</a:t>
            </a:r>
            <a:r>
              <a:rPr lang="fr-FR" sz="1600" dirty="0" smtClean="0"/>
              <a:t> </a:t>
            </a:r>
            <a:r>
              <a:rPr lang="fr-FR" sz="1600" dirty="0" err="1" smtClean="0"/>
              <a:t>MarlinTPC</a:t>
            </a:r>
            <a:r>
              <a:rPr lang="fr-FR" sz="1600" dirty="0" smtClean="0"/>
              <a:t> software </a:t>
            </a:r>
            <a:endParaRPr lang="fr-FR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Micromegas+pixels, </a:t>
            </a:r>
            <a:r>
              <a:rPr lang="fr-FR" dirty="0" err="1" smtClean="0"/>
              <a:t>GridPix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9512" y="1196752"/>
            <a:ext cx="4104456" cy="2592288"/>
          </a:xfrm>
        </p:spPr>
        <p:txBody>
          <a:bodyPr>
            <a:normAutofit fontScale="92500" lnSpcReduction="10000"/>
          </a:bodyPr>
          <a:lstStyle/>
          <a:p>
            <a:r>
              <a:rPr lang="fr-FR" sz="2400" dirty="0" err="1" smtClean="0"/>
              <a:t>TimePix</a:t>
            </a:r>
            <a:r>
              <a:rPr lang="fr-FR" sz="2400" dirty="0" smtClean="0"/>
              <a:t> chip : 65 000 digital pixels (55 µm x 55 µm) </a:t>
            </a:r>
            <a:r>
              <a:rPr lang="fr-FR" sz="2400" dirty="0" err="1" smtClean="0"/>
              <a:t>with</a:t>
            </a:r>
            <a:r>
              <a:rPr lang="fr-FR" sz="2400" dirty="0" smtClean="0"/>
              <a:t> time and TOT </a:t>
            </a:r>
            <a:r>
              <a:rPr lang="fr-FR" sz="2400" dirty="0" err="1" smtClean="0"/>
              <a:t>measurement</a:t>
            </a:r>
            <a:endParaRPr lang="fr-FR" sz="2400" dirty="0" smtClean="0"/>
          </a:p>
          <a:p>
            <a:r>
              <a:rPr lang="fr-FR" sz="2400" dirty="0" smtClean="0"/>
              <a:t>Single </a:t>
            </a:r>
            <a:r>
              <a:rPr lang="fr-FR" sz="2400" dirty="0" err="1" smtClean="0"/>
              <a:t>electron</a:t>
            </a:r>
            <a:r>
              <a:rPr lang="fr-FR" sz="2400" dirty="0" smtClean="0"/>
              <a:t> </a:t>
            </a:r>
            <a:r>
              <a:rPr lang="fr-FR" sz="2400" dirty="0" err="1" smtClean="0"/>
              <a:t>capability</a:t>
            </a:r>
            <a:endParaRPr lang="fr-FR" sz="2400" dirty="0" smtClean="0"/>
          </a:p>
          <a:p>
            <a:r>
              <a:rPr lang="fr-FR" sz="2400" dirty="0" err="1" smtClean="0"/>
              <a:t>Octopuce</a:t>
            </a:r>
            <a:r>
              <a:rPr lang="fr-FR" sz="2400" dirty="0" smtClean="0"/>
              <a:t> : 8 chips </a:t>
            </a:r>
            <a:r>
              <a:rPr lang="fr-FR" sz="2400" dirty="0" err="1" smtClean="0"/>
              <a:t>bounded</a:t>
            </a:r>
            <a:endParaRPr lang="fr-FR" sz="2400" dirty="0" smtClean="0"/>
          </a:p>
          <a:p>
            <a:pPr>
              <a:buNone/>
            </a:pPr>
            <a:r>
              <a:rPr lang="fr-FR" sz="2400" dirty="0" smtClean="0"/>
              <a:t>on a LP panel.</a:t>
            </a:r>
          </a:p>
          <a:p>
            <a:r>
              <a:rPr lang="fr-FR" sz="2400" dirty="0" err="1" smtClean="0"/>
              <a:t>Next</a:t>
            </a:r>
            <a:r>
              <a:rPr lang="fr-FR" sz="2400" dirty="0" smtClean="0"/>
              <a:t> </a:t>
            </a:r>
            <a:r>
              <a:rPr lang="fr-FR" sz="2400" dirty="0" err="1" smtClean="0"/>
              <a:t>steps</a:t>
            </a:r>
            <a:r>
              <a:rPr lang="fr-FR" sz="2400" dirty="0" smtClean="0"/>
              <a:t> </a:t>
            </a:r>
            <a:r>
              <a:rPr lang="fr-FR" sz="2400" dirty="0" err="1" smtClean="0"/>
              <a:t>within</a:t>
            </a:r>
            <a:r>
              <a:rPr lang="fr-FR" sz="2400" dirty="0" smtClean="0"/>
              <a:t> AIDA</a:t>
            </a:r>
            <a:endParaRPr lang="fr-FR" sz="240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14/10/2010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LC TPC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DF0F1-3925-4D00-A802-47C4F5CC8382}" type="slidenum">
              <a:rPr lang="fr-FR" smtClean="0"/>
              <a:pPr/>
              <a:t>23</a:t>
            </a:fld>
            <a:endParaRPr lang="fr-FR" dirty="0"/>
          </a:p>
        </p:txBody>
      </p:sp>
      <p:pic>
        <p:nvPicPr>
          <p:cNvPr id="727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1268760"/>
            <a:ext cx="2466941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70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95" y="3645024"/>
            <a:ext cx="4499338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ZoneTexte 8"/>
          <p:cNvSpPr txBox="1"/>
          <p:nvPr/>
        </p:nvSpPr>
        <p:spPr>
          <a:xfrm>
            <a:off x="4355976" y="5589240"/>
            <a:ext cx="44644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Single </a:t>
            </a:r>
            <a:r>
              <a:rPr lang="fr-FR" sz="1600" dirty="0" err="1" smtClean="0"/>
              <a:t>electron</a:t>
            </a:r>
            <a:r>
              <a:rPr lang="fr-FR" sz="1600" dirty="0" smtClean="0"/>
              <a:t> </a:t>
            </a:r>
            <a:r>
              <a:rPr lang="fr-FR" sz="1600" dirty="0" err="1" smtClean="0"/>
              <a:t>efficiency</a:t>
            </a:r>
            <a:r>
              <a:rPr lang="fr-FR" sz="1600" dirty="0" smtClean="0"/>
              <a:t> vs gain </a:t>
            </a:r>
            <a:r>
              <a:rPr lang="fr-FR" sz="1600" dirty="0" err="1" smtClean="0"/>
              <a:t>determined</a:t>
            </a:r>
            <a:r>
              <a:rPr lang="fr-FR" sz="1600" dirty="0" smtClean="0"/>
              <a:t> by </a:t>
            </a:r>
            <a:r>
              <a:rPr lang="fr-FR" sz="1600" dirty="0" err="1" smtClean="0"/>
              <a:t>counting</a:t>
            </a:r>
            <a:r>
              <a:rPr lang="fr-FR" sz="1600" dirty="0" smtClean="0"/>
              <a:t> </a:t>
            </a:r>
            <a:r>
              <a:rPr lang="fr-FR" sz="1600" dirty="0" err="1" smtClean="0"/>
              <a:t>electrons</a:t>
            </a:r>
            <a:r>
              <a:rPr lang="fr-FR" sz="1600" dirty="0" smtClean="0"/>
              <a:t> </a:t>
            </a:r>
            <a:r>
              <a:rPr lang="fr-FR" sz="1600" dirty="0" err="1" smtClean="0"/>
              <a:t>from</a:t>
            </a:r>
            <a:r>
              <a:rPr lang="fr-FR" sz="1600" dirty="0" smtClean="0"/>
              <a:t> a source, </a:t>
            </a:r>
            <a:r>
              <a:rPr lang="fr-FR" sz="1600" dirty="0" err="1" smtClean="0"/>
              <a:t>assuming</a:t>
            </a:r>
            <a:r>
              <a:rPr lang="fr-FR" sz="1600" dirty="0" smtClean="0"/>
              <a:t> </a:t>
            </a:r>
            <a:r>
              <a:rPr lang="fr-FR" sz="1600" dirty="0" err="1" smtClean="0"/>
              <a:t>some</a:t>
            </a:r>
            <a:r>
              <a:rPr lang="fr-FR" sz="1600" dirty="0" smtClean="0"/>
              <a:t> </a:t>
            </a:r>
            <a:r>
              <a:rPr lang="fr-FR" sz="1600" dirty="0" err="1" smtClean="0"/>
              <a:t>analytic</a:t>
            </a:r>
            <a:r>
              <a:rPr lang="fr-FR" sz="1600" dirty="0" smtClean="0"/>
              <a:t> </a:t>
            </a:r>
            <a:r>
              <a:rPr lang="fr-FR" sz="1600" dirty="0" err="1" smtClean="0"/>
              <a:t>form</a:t>
            </a:r>
            <a:r>
              <a:rPr lang="fr-FR" sz="1600" dirty="0" smtClean="0"/>
              <a:t> for avalanche fluctuations</a:t>
            </a:r>
            <a:endParaRPr lang="fr-FR" sz="1600" dirty="0"/>
          </a:p>
        </p:txBody>
      </p:sp>
      <p:sp>
        <p:nvSpPr>
          <p:cNvPr id="10" name="ZoneTexte 9"/>
          <p:cNvSpPr txBox="1"/>
          <p:nvPr/>
        </p:nvSpPr>
        <p:spPr>
          <a:xfrm>
            <a:off x="7380312" y="601524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err="1" smtClean="0">
                <a:solidFill>
                  <a:srgbClr val="7030A0"/>
                </a:solidFill>
              </a:rPr>
              <a:t>Nikhef</a:t>
            </a:r>
            <a:r>
              <a:rPr lang="fr-FR" sz="1400" b="1" dirty="0" smtClean="0">
                <a:solidFill>
                  <a:srgbClr val="7030A0"/>
                </a:solidFill>
              </a:rPr>
              <a:t> Saclay Bonn CERN</a:t>
            </a:r>
          </a:p>
        </p:txBody>
      </p:sp>
      <p:pic>
        <p:nvPicPr>
          <p:cNvPr id="72708" name="Picture 4" descr="D:\Paul\ilc\LCTPC\PRCDESY2010\octopuce_fig1.t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501008"/>
            <a:ext cx="2030239" cy="1933207"/>
          </a:xfrm>
          <a:prstGeom prst="rect">
            <a:avLst/>
          </a:prstGeom>
          <a:noFill/>
        </p:spPr>
      </p:pic>
      <p:pic>
        <p:nvPicPr>
          <p:cNvPr id="72709" name="Picture 5" descr="D:\Paul\ilc\LCTPC\PRCDESY2010\octopuce_fig4.t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48264" y="1268760"/>
            <a:ext cx="2109850" cy="4176464"/>
          </a:xfrm>
          <a:prstGeom prst="rect">
            <a:avLst/>
          </a:prstGeom>
          <a:noFill/>
        </p:spPr>
      </p:pic>
      <p:pic>
        <p:nvPicPr>
          <p:cNvPr id="13" name="Picture 6" descr="logo_eudet_40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3568" y="4077072"/>
            <a:ext cx="792088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ZoneTexte 13"/>
          <p:cNvSpPr txBox="1"/>
          <p:nvPr/>
        </p:nvSpPr>
        <p:spPr>
          <a:xfrm>
            <a:off x="1691680" y="5445224"/>
            <a:ext cx="22525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e- content and </a:t>
            </a:r>
            <a:r>
              <a:rPr lang="fr-FR" dirty="0" err="1" smtClean="0"/>
              <a:t>width</a:t>
            </a:r>
            <a:endParaRPr lang="fr-FR" dirty="0" smtClean="0"/>
          </a:p>
          <a:p>
            <a:r>
              <a:rPr lang="fr-FR" dirty="0" smtClean="0"/>
              <a:t>of the escape </a:t>
            </a:r>
            <a:r>
              <a:rPr lang="fr-FR" dirty="0" err="1" smtClean="0"/>
              <a:t>peak</a:t>
            </a:r>
            <a:endParaRPr lang="fr-FR" dirty="0"/>
          </a:p>
        </p:txBody>
      </p:sp>
      <p:cxnSp>
        <p:nvCxnSpPr>
          <p:cNvPr id="16" name="Connecteur droit avec flèche 15"/>
          <p:cNvCxnSpPr/>
          <p:nvPr/>
        </p:nvCxnSpPr>
        <p:spPr>
          <a:xfrm rot="10800000">
            <a:off x="1331640" y="5517232"/>
            <a:ext cx="288032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r>
              <a:rPr lang="fr-FR" dirty="0" smtClean="0"/>
              <a:t>GEM + Pixels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14/10/2010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LC TPC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DF0F1-3925-4D00-A802-47C4F5CC8382}" type="slidenum">
              <a:rPr lang="fr-FR" smtClean="0"/>
              <a:pPr/>
              <a:t>24</a:t>
            </a:fld>
            <a:endParaRPr lang="fr-FR" dirty="0"/>
          </a:p>
        </p:txBody>
      </p:sp>
      <p:pic>
        <p:nvPicPr>
          <p:cNvPr id="7373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84784"/>
            <a:ext cx="3164478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73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3356992"/>
            <a:ext cx="4227787" cy="2743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73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94194" y="188640"/>
            <a:ext cx="3754270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ZoneTexte 8"/>
          <p:cNvSpPr txBox="1"/>
          <p:nvPr/>
        </p:nvSpPr>
        <p:spPr>
          <a:xfrm>
            <a:off x="7956376" y="5877272"/>
            <a:ext cx="576064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/cm</a:t>
            </a:r>
            <a:endParaRPr lang="fr-FR" sz="1600" dirty="0"/>
          </a:p>
        </p:txBody>
      </p:sp>
      <p:sp>
        <p:nvSpPr>
          <p:cNvPr id="10" name="ZoneTexte 9"/>
          <p:cNvSpPr txBox="1"/>
          <p:nvPr/>
        </p:nvSpPr>
        <p:spPr>
          <a:xfrm>
            <a:off x="3707904" y="1628800"/>
            <a:ext cx="13681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2 </a:t>
            </a:r>
            <a:r>
              <a:rPr lang="fr-FR" dirty="0" err="1" smtClean="0"/>
              <a:t>TimePix</a:t>
            </a:r>
            <a:r>
              <a:rPr lang="fr-FR" dirty="0" smtClean="0"/>
              <a:t> quads </a:t>
            </a:r>
            <a:r>
              <a:rPr lang="fr-FR" dirty="0" err="1" smtClean="0"/>
              <a:t>topped</a:t>
            </a:r>
            <a:r>
              <a:rPr lang="fr-FR" dirty="0" smtClean="0"/>
              <a:t> by 3 </a:t>
            </a:r>
            <a:r>
              <a:rPr lang="fr-FR" dirty="0" err="1" smtClean="0"/>
              <a:t>GEMs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996720"/>
          </a:xfrm>
        </p:spPr>
        <p:txBody>
          <a:bodyPr/>
          <a:lstStyle/>
          <a:p>
            <a:r>
              <a:rPr lang="fr-FR" dirty="0" smtClean="0"/>
              <a:t>SOFTWARE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13184" y="3231624"/>
            <a:ext cx="8579296" cy="3293720"/>
          </a:xfrm>
        </p:spPr>
        <p:txBody>
          <a:bodyPr>
            <a:normAutofit fontScale="85000" lnSpcReduction="10000"/>
          </a:bodyPr>
          <a:lstStyle/>
          <a:p>
            <a:r>
              <a:rPr lang="fr-FR" dirty="0" smtClean="0"/>
              <a:t>LC TPC </a:t>
            </a:r>
            <a:r>
              <a:rPr lang="fr-FR" dirty="0" err="1" smtClean="0"/>
              <a:t>developped</a:t>
            </a:r>
            <a:r>
              <a:rPr lang="fr-FR" dirty="0" smtClean="0"/>
              <a:t> a </a:t>
            </a:r>
            <a:r>
              <a:rPr lang="fr-FR" dirty="0" err="1" smtClean="0"/>
              <a:t>common</a:t>
            </a:r>
            <a:r>
              <a:rPr lang="fr-FR" dirty="0" smtClean="0"/>
              <a:t> software for reconstruction and simulation of test data: </a:t>
            </a:r>
            <a:r>
              <a:rPr lang="fr-FR" dirty="0" err="1" smtClean="0"/>
              <a:t>MarlinTPC</a:t>
            </a:r>
            <a:r>
              <a:rPr lang="fr-FR" dirty="0" smtClean="0"/>
              <a:t> (</a:t>
            </a:r>
            <a:r>
              <a:rPr lang="fr-FR" dirty="0" err="1" smtClean="0"/>
              <a:t>based</a:t>
            </a:r>
            <a:r>
              <a:rPr lang="fr-FR" dirty="0" smtClean="0"/>
              <a:t> on the ILC software).</a:t>
            </a:r>
          </a:p>
          <a:p>
            <a:r>
              <a:rPr lang="fr-FR" dirty="0" smtClean="0"/>
              <a:t>This </a:t>
            </a:r>
            <a:r>
              <a:rPr lang="fr-FR" dirty="0" err="1" smtClean="0"/>
              <a:t>provides</a:t>
            </a:r>
            <a:r>
              <a:rPr lang="fr-FR" dirty="0" smtClean="0"/>
              <a:t> input for ILD design and benchmark </a:t>
            </a:r>
            <a:r>
              <a:rPr lang="fr-FR" dirty="0" err="1" smtClean="0"/>
              <a:t>studies</a:t>
            </a:r>
            <a:endParaRPr lang="fr-FR" dirty="0" smtClean="0"/>
          </a:p>
          <a:p>
            <a:r>
              <a:rPr lang="fr-FR" dirty="0" smtClean="0"/>
              <a:t>It </a:t>
            </a:r>
            <a:r>
              <a:rPr lang="fr-FR" dirty="0" err="1" smtClean="0"/>
              <a:t>includes</a:t>
            </a:r>
            <a:r>
              <a:rPr lang="fr-FR" dirty="0" smtClean="0"/>
              <a:t> reconstruction up to hit </a:t>
            </a:r>
            <a:r>
              <a:rPr lang="fr-FR" dirty="0" err="1" smtClean="0"/>
              <a:t>level</a:t>
            </a:r>
            <a:r>
              <a:rPr lang="fr-FR" dirty="0" smtClean="0"/>
              <a:t>  (</a:t>
            </a:r>
            <a:r>
              <a:rPr lang="fr-FR" dirty="0" err="1" smtClean="0"/>
              <a:t>treatment</a:t>
            </a:r>
            <a:r>
              <a:rPr lang="fr-FR" dirty="0" smtClean="0"/>
              <a:t> of charge-</a:t>
            </a:r>
            <a:r>
              <a:rPr lang="fr-FR" dirty="0" err="1" smtClean="0"/>
              <a:t>spreading</a:t>
            </a:r>
            <a:r>
              <a:rPr lang="fr-FR" dirty="0" smtClean="0"/>
              <a:t> by </a:t>
            </a:r>
            <a:r>
              <a:rPr lang="fr-FR" dirty="0" err="1" smtClean="0"/>
              <a:t>resistive</a:t>
            </a:r>
            <a:r>
              <a:rPr lang="fr-FR" dirty="0" smtClean="0"/>
              <a:t> anodes to come)</a:t>
            </a:r>
          </a:p>
          <a:p>
            <a:r>
              <a:rPr lang="fr-FR" dirty="0" smtClean="0"/>
              <a:t>Packages are </a:t>
            </a:r>
            <a:r>
              <a:rPr lang="fr-FR" dirty="0" err="1" smtClean="0"/>
              <a:t>available</a:t>
            </a:r>
            <a:r>
              <a:rPr lang="fr-FR" dirty="0" smtClean="0"/>
              <a:t> for </a:t>
            </a:r>
            <a:r>
              <a:rPr lang="fr-FR" dirty="0" err="1" smtClean="0"/>
              <a:t>track</a:t>
            </a:r>
            <a:r>
              <a:rPr lang="fr-FR" dirty="0" smtClean="0"/>
              <a:t> </a:t>
            </a:r>
            <a:r>
              <a:rPr lang="fr-FR" dirty="0" err="1" smtClean="0"/>
              <a:t>finding</a:t>
            </a:r>
            <a:r>
              <a:rPr lang="fr-FR" dirty="0" smtClean="0"/>
              <a:t> and </a:t>
            </a:r>
            <a:r>
              <a:rPr lang="fr-FR" dirty="0" err="1" smtClean="0"/>
              <a:t>fitting</a:t>
            </a:r>
            <a:r>
              <a:rPr lang="fr-FR" dirty="0" smtClean="0"/>
              <a:t> (</a:t>
            </a:r>
            <a:r>
              <a:rPr lang="fr-FR" dirty="0" err="1" smtClean="0"/>
              <a:t>Kalman</a:t>
            </a:r>
            <a:r>
              <a:rPr lang="fr-FR" dirty="0" smtClean="0"/>
              <a:t> </a:t>
            </a:r>
            <a:r>
              <a:rPr lang="fr-FR" dirty="0" err="1" smtClean="0"/>
              <a:t>filter</a:t>
            </a:r>
            <a:r>
              <a:rPr lang="fr-FR" dirty="0" smtClean="0"/>
              <a:t>, </a:t>
            </a:r>
            <a:r>
              <a:rPr lang="fr-FR" dirty="0" err="1" smtClean="0"/>
              <a:t>Hough</a:t>
            </a:r>
            <a:r>
              <a:rPr lang="fr-FR" dirty="0" smtClean="0"/>
              <a:t> </a:t>
            </a:r>
            <a:r>
              <a:rPr lang="fr-FR" dirty="0" err="1" smtClean="0"/>
              <a:t>transform</a:t>
            </a:r>
            <a:r>
              <a:rPr lang="fr-FR" dirty="0" smtClean="0"/>
              <a:t>, </a:t>
            </a:r>
            <a:r>
              <a:rPr lang="fr-FR" dirty="0" smtClean="0">
                <a:latin typeface="Symbol" pitchFamily="18" charset="2"/>
              </a:rPr>
              <a:t>c</a:t>
            </a:r>
            <a:r>
              <a:rPr lang="fr-FR" baseline="30000" dirty="0" smtClean="0"/>
              <a:t>2</a:t>
            </a:r>
            <a:r>
              <a:rPr lang="fr-FR" dirty="0" smtClean="0"/>
              <a:t> and </a:t>
            </a:r>
            <a:r>
              <a:rPr lang="fr-FR" dirty="0" err="1" smtClean="0"/>
              <a:t>likelihood</a:t>
            </a:r>
            <a:r>
              <a:rPr lang="fr-FR" dirty="0" smtClean="0"/>
              <a:t>) </a:t>
            </a:r>
          </a:p>
          <a:p>
            <a:r>
              <a:rPr lang="fr-FR" dirty="0" smtClean="0"/>
              <a:t>Calibration and correction </a:t>
            </a:r>
            <a:r>
              <a:rPr lang="fr-FR" dirty="0" err="1" smtClean="0"/>
              <a:t>methods</a:t>
            </a:r>
            <a:r>
              <a:rPr lang="fr-FR" dirty="0" smtClean="0"/>
              <a:t> (</a:t>
            </a:r>
            <a:r>
              <a:rPr lang="fr-FR" dirty="0" err="1" smtClean="0"/>
              <a:t>alignment</a:t>
            </a:r>
            <a:r>
              <a:rPr lang="fr-FR" dirty="0" smtClean="0"/>
              <a:t>, </a:t>
            </a:r>
            <a:r>
              <a:rPr lang="fr-FR" dirty="0" err="1" smtClean="0"/>
              <a:t>inhomogeneous</a:t>
            </a:r>
            <a:r>
              <a:rPr lang="fr-FR" dirty="0" smtClean="0"/>
              <a:t> </a:t>
            </a:r>
            <a:r>
              <a:rPr lang="fr-FR" dirty="0" err="1" smtClean="0"/>
              <a:t>fields</a:t>
            </a:r>
            <a:r>
              <a:rPr lang="fr-FR" dirty="0" smtClean="0"/>
              <a:t>) </a:t>
            </a:r>
            <a:r>
              <a:rPr lang="fr-FR" dirty="0" err="1" smtClean="0"/>
              <a:t>tools</a:t>
            </a:r>
            <a:r>
              <a:rPr lang="fr-FR" dirty="0" smtClean="0"/>
              <a:t> are </a:t>
            </a:r>
            <a:r>
              <a:rPr lang="fr-FR" dirty="0" err="1" smtClean="0"/>
              <a:t>being</a:t>
            </a:r>
            <a:r>
              <a:rPr lang="fr-FR" dirty="0" smtClean="0"/>
              <a:t> set up </a:t>
            </a:r>
            <a:r>
              <a:rPr lang="fr-FR" dirty="0" err="1" smtClean="0"/>
              <a:t>with</a:t>
            </a:r>
            <a:r>
              <a:rPr lang="fr-FR" dirty="0" smtClean="0"/>
              <a:t> the ILD collaboration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14/10/2010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LC TPC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DF0F1-3925-4D00-A802-47C4F5CC8382}" type="slidenum">
              <a:rPr lang="fr-FR" smtClean="0"/>
              <a:pPr/>
              <a:t>25</a:t>
            </a:fld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395536" y="980728"/>
            <a:ext cx="36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rgbClr val="7030A0"/>
                </a:solidFill>
              </a:rPr>
              <a:t>DESY, KEK, Bonn, </a:t>
            </a:r>
            <a:r>
              <a:rPr lang="fr-FR" sz="1400" b="1" dirty="0" err="1" smtClean="0">
                <a:solidFill>
                  <a:srgbClr val="7030A0"/>
                </a:solidFill>
              </a:rPr>
              <a:t>Tsinghua</a:t>
            </a:r>
            <a:r>
              <a:rPr lang="fr-FR" sz="1400" b="1" dirty="0" smtClean="0">
                <a:solidFill>
                  <a:srgbClr val="7030A0"/>
                </a:solidFill>
              </a:rPr>
              <a:t>, Victoria, Carleton…</a:t>
            </a:r>
            <a:endParaRPr lang="fr-FR" sz="1400" b="1" dirty="0">
              <a:solidFill>
                <a:srgbClr val="7030A0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173840"/>
            <a:ext cx="4248472" cy="2959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706" name="Picture 2" descr="D:\Paul\ilc\LCTPC\PRCDESY2010\dotdisplacemen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1753154"/>
            <a:ext cx="1886103" cy="1387814"/>
          </a:xfrm>
          <a:prstGeom prst="rect">
            <a:avLst/>
          </a:prstGeom>
          <a:noFill/>
        </p:spPr>
      </p:pic>
      <p:pic>
        <p:nvPicPr>
          <p:cNvPr id="72707" name="Picture 3" descr="D:\Paul\ilc\LCTPC\PRCDESY2010\doteven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8288" y="1810689"/>
            <a:ext cx="1757448" cy="12582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143000"/>
          </a:xfrm>
        </p:spPr>
        <p:txBody>
          <a:bodyPr/>
          <a:lstStyle/>
          <a:p>
            <a:r>
              <a:rPr lang="fr-FR" dirty="0" smtClean="0"/>
              <a:t>DESY GEM module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14/10/2010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LC TPC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DF0F1-3925-4D00-A802-47C4F5CC8382}" type="slidenum">
              <a:rPr lang="fr-FR" smtClean="0"/>
              <a:pPr/>
              <a:t>26</a:t>
            </a:fld>
            <a:endParaRPr lang="fr-FR" dirty="0"/>
          </a:p>
        </p:txBody>
      </p:sp>
      <p:pic>
        <p:nvPicPr>
          <p:cNvPr id="747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1584922"/>
            <a:ext cx="3538538" cy="2564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ZoneTexte 7"/>
          <p:cNvSpPr txBox="1"/>
          <p:nvPr/>
        </p:nvSpPr>
        <p:spPr>
          <a:xfrm>
            <a:off x="395536" y="1546914"/>
            <a:ext cx="439248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Present</a:t>
            </a:r>
            <a:r>
              <a:rPr lang="fr-FR" dirty="0" smtClean="0"/>
              <a:t> </a:t>
            </a:r>
            <a:r>
              <a:rPr lang="fr-FR" dirty="0" err="1" smtClean="0"/>
              <a:t>GEMs</a:t>
            </a:r>
            <a:r>
              <a:rPr lang="fr-FR" dirty="0" smtClean="0"/>
              <a:t> </a:t>
            </a:r>
            <a:r>
              <a:rPr lang="fr-FR" dirty="0" err="1" smtClean="0"/>
              <a:t>need</a:t>
            </a:r>
            <a:r>
              <a:rPr lang="fr-FR" dirty="0" smtClean="0"/>
              <a:t> </a:t>
            </a:r>
            <a:r>
              <a:rPr lang="fr-FR" dirty="0" err="1" smtClean="0"/>
              <a:t>improved</a:t>
            </a:r>
            <a:r>
              <a:rPr lang="fr-FR" dirty="0" smtClean="0"/>
              <a:t>  </a:t>
            </a:r>
            <a:r>
              <a:rPr lang="fr-FR" dirty="0" err="1" smtClean="0"/>
              <a:t>flatness</a:t>
            </a:r>
            <a:r>
              <a:rPr lang="fr-FR" dirty="0" smtClean="0"/>
              <a:t>: a design </a:t>
            </a:r>
            <a:r>
              <a:rPr lang="fr-FR" dirty="0" err="1" smtClean="0"/>
              <a:t>with</a:t>
            </a:r>
            <a:r>
              <a:rPr lang="fr-FR" dirty="0" smtClean="0"/>
              <a:t> a </a:t>
            </a:r>
            <a:r>
              <a:rPr lang="fr-FR" dirty="0" err="1" smtClean="0"/>
              <a:t>thin</a:t>
            </a:r>
            <a:r>
              <a:rPr lang="fr-FR" dirty="0" smtClean="0"/>
              <a:t> </a:t>
            </a:r>
            <a:r>
              <a:rPr lang="fr-FR" dirty="0" err="1" smtClean="0"/>
              <a:t>ceramic</a:t>
            </a:r>
            <a:r>
              <a:rPr lang="fr-FR" dirty="0" smtClean="0"/>
              <a:t> support structure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under</a:t>
            </a:r>
            <a:r>
              <a:rPr lang="fr-FR" dirty="0" smtClean="0"/>
              <a:t> construction.</a:t>
            </a:r>
          </a:p>
          <a:p>
            <a:r>
              <a:rPr lang="fr-FR" dirty="0" smtClean="0"/>
              <a:t>The </a:t>
            </a:r>
            <a:r>
              <a:rPr lang="fr-FR" dirty="0" err="1" smtClean="0"/>
              <a:t>GEMs</a:t>
            </a:r>
            <a:r>
              <a:rPr lang="fr-FR" dirty="0" smtClean="0"/>
              <a:t> are </a:t>
            </a:r>
            <a:r>
              <a:rPr lang="fr-FR" dirty="0" err="1" smtClean="0"/>
              <a:t>stretchless</a:t>
            </a:r>
            <a:r>
              <a:rPr lang="fr-FR" dirty="0" smtClean="0"/>
              <a:t> in </a:t>
            </a:r>
            <a:r>
              <a:rPr lang="fr-FR" dirty="0" err="1" smtClean="0"/>
              <a:t>this</a:t>
            </a:r>
            <a:r>
              <a:rPr lang="fr-FR" dirty="0" smtClean="0"/>
              <a:t> design, </a:t>
            </a:r>
            <a:r>
              <a:rPr lang="fr-FR" dirty="0" err="1" smtClean="0"/>
              <a:t>minimizing</a:t>
            </a:r>
            <a:r>
              <a:rPr lang="fr-FR" dirty="0" smtClean="0"/>
              <a:t> the </a:t>
            </a:r>
            <a:r>
              <a:rPr lang="fr-FR" dirty="0" err="1" smtClean="0"/>
              <a:t>dead</a:t>
            </a:r>
            <a:r>
              <a:rPr lang="fr-FR" dirty="0" smtClean="0"/>
              <a:t> </a:t>
            </a:r>
            <a:r>
              <a:rPr lang="fr-FR" dirty="0" err="1" smtClean="0"/>
              <a:t>space</a:t>
            </a:r>
            <a:r>
              <a:rPr lang="fr-FR" dirty="0" smtClean="0"/>
              <a:t> and </a:t>
            </a:r>
            <a:r>
              <a:rPr lang="fr-FR" dirty="0" err="1" smtClean="0"/>
              <a:t>flattening</a:t>
            </a:r>
            <a:r>
              <a:rPr lang="fr-FR" dirty="0" smtClean="0"/>
              <a:t> the gaps. This </a:t>
            </a:r>
            <a:r>
              <a:rPr lang="fr-FR" dirty="0" err="1" smtClean="0"/>
              <a:t>also</a:t>
            </a:r>
            <a:r>
              <a:rPr lang="fr-FR" dirty="0" smtClean="0"/>
              <a:t> </a:t>
            </a:r>
            <a:r>
              <a:rPr lang="fr-FR" dirty="0" err="1" smtClean="0"/>
              <a:t>allows</a:t>
            </a:r>
            <a:r>
              <a:rPr lang="fr-FR" dirty="0" smtClean="0"/>
              <a:t> to </a:t>
            </a:r>
            <a:r>
              <a:rPr lang="fr-FR" dirty="0" err="1" smtClean="0"/>
              <a:t>reach</a:t>
            </a:r>
            <a:r>
              <a:rPr lang="fr-FR" dirty="0" smtClean="0"/>
              <a:t> the </a:t>
            </a:r>
            <a:r>
              <a:rPr lang="fr-FR" dirty="0" err="1" smtClean="0"/>
              <a:t>dE</a:t>
            </a:r>
            <a:r>
              <a:rPr lang="fr-FR" dirty="0" smtClean="0"/>
              <a:t>/</a:t>
            </a:r>
            <a:r>
              <a:rPr lang="fr-FR" dirty="0" err="1" smtClean="0"/>
              <a:t>dx</a:t>
            </a:r>
            <a:r>
              <a:rPr lang="fr-FR" dirty="0" smtClean="0"/>
              <a:t> goal and </a:t>
            </a:r>
            <a:r>
              <a:rPr lang="fr-FR" dirty="0" err="1" smtClean="0"/>
              <a:t>provides</a:t>
            </a:r>
            <a:r>
              <a:rPr lang="fr-FR" dirty="0" smtClean="0"/>
              <a:t> </a:t>
            </a:r>
            <a:r>
              <a:rPr lang="fr-FR" dirty="0" err="1" smtClean="0"/>
              <a:t>robustness</a:t>
            </a:r>
            <a:r>
              <a:rPr lang="fr-FR" dirty="0" smtClean="0"/>
              <a:t>.</a:t>
            </a:r>
          </a:p>
          <a:p>
            <a:endParaRPr lang="fr-FR" dirty="0" smtClean="0"/>
          </a:p>
          <a:p>
            <a:r>
              <a:rPr lang="fr-FR" dirty="0" err="1" smtClean="0"/>
              <a:t>Previous</a:t>
            </a:r>
            <a:r>
              <a:rPr lang="fr-FR" dirty="0" smtClean="0"/>
              <a:t> </a:t>
            </a:r>
            <a:r>
              <a:rPr lang="fr-FR" dirty="0" err="1" smtClean="0"/>
              <a:t>studies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MediTPC</a:t>
            </a:r>
            <a:r>
              <a:rPr lang="fr-FR" dirty="0" smtClean="0"/>
              <a:t> </a:t>
            </a:r>
            <a:r>
              <a:rPr lang="fr-FR" dirty="0" err="1" smtClean="0"/>
              <a:t>showed</a:t>
            </a:r>
            <a:r>
              <a:rPr lang="fr-FR" dirty="0" smtClean="0"/>
              <a:t> </a:t>
            </a:r>
            <a:r>
              <a:rPr lang="fr-FR" dirty="0" err="1" smtClean="0"/>
              <a:t>that</a:t>
            </a:r>
            <a:r>
              <a:rPr lang="fr-FR" dirty="0" smtClean="0"/>
              <a:t> the </a:t>
            </a:r>
            <a:r>
              <a:rPr lang="fr-FR" dirty="0" err="1" smtClean="0"/>
              <a:t>ceramic</a:t>
            </a:r>
            <a:r>
              <a:rPr lang="fr-FR" dirty="0" smtClean="0"/>
              <a:t> </a:t>
            </a:r>
            <a:r>
              <a:rPr lang="fr-FR" dirty="0" err="1" smtClean="0"/>
              <a:t>grid</a:t>
            </a:r>
            <a:r>
              <a:rPr lang="fr-FR" dirty="0" smtClean="0"/>
              <a:t> (1 mm x 1 mm  </a:t>
            </a:r>
            <a:r>
              <a:rPr lang="fr-FR" dirty="0" err="1" smtClean="0"/>
              <a:t>mullions</a:t>
            </a:r>
            <a:r>
              <a:rPr lang="fr-FR" dirty="0" smtClean="0"/>
              <a:t>) has a </a:t>
            </a:r>
            <a:r>
              <a:rPr lang="fr-FR" dirty="0" err="1" smtClean="0"/>
              <a:t>negligeable</a:t>
            </a:r>
            <a:r>
              <a:rPr lang="fr-FR" dirty="0" smtClean="0"/>
              <a:t> </a:t>
            </a:r>
            <a:r>
              <a:rPr lang="fr-FR" dirty="0" err="1" smtClean="0"/>
              <a:t>effect</a:t>
            </a:r>
            <a:r>
              <a:rPr lang="fr-FR" dirty="0" smtClean="0"/>
              <a:t> on single-point </a:t>
            </a:r>
            <a:r>
              <a:rPr lang="fr-FR" dirty="0" err="1" smtClean="0"/>
              <a:t>resolution</a:t>
            </a:r>
            <a:r>
              <a:rPr lang="fr-FR" dirty="0" smtClean="0"/>
              <a:t>.</a:t>
            </a:r>
          </a:p>
          <a:p>
            <a:endParaRPr lang="fr-FR" dirty="0" smtClean="0"/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00808"/>
            <a:ext cx="4618856" cy="4032448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Effort to integrate the electronics flat behind the modules : cards with naked wire-bonded chips, special high density flat connectors, tailored protection</a:t>
            </a:r>
          </a:p>
          <a:p>
            <a:r>
              <a:rPr lang="en-US" dirty="0" smtClean="0"/>
              <a:t>Expect noise reduction</a:t>
            </a:r>
          </a:p>
          <a:p>
            <a:r>
              <a:rPr lang="en-US" dirty="0" smtClean="0"/>
              <a:t>Air cooling</a:t>
            </a:r>
          </a:p>
          <a:p>
            <a:r>
              <a:rPr lang="en-US" dirty="0" smtClean="0"/>
              <a:t>“Power-pulsing ready”</a:t>
            </a:r>
          </a:p>
          <a:p>
            <a:r>
              <a:rPr lang="en-US" dirty="0" smtClean="0"/>
              <a:t>Status: Backend and 2 prototype module cards operational, FECs under fabrication.</a:t>
            </a:r>
          </a:p>
          <a:p>
            <a:r>
              <a:rPr lang="en-US" dirty="0" smtClean="0"/>
              <a:t>Test of 1 module soon, </a:t>
            </a:r>
            <a:r>
              <a:rPr lang="en-US" dirty="0" err="1" smtClean="0"/>
              <a:t>construc-tion</a:t>
            </a:r>
            <a:r>
              <a:rPr lang="en-US" dirty="0" smtClean="0"/>
              <a:t>  in 2011 and full tests in 2012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14/10/2010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LC TPC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DF0F1-3925-4D00-A802-47C4F5CC8382}" type="slidenum">
              <a:rPr lang="fr-FR" smtClean="0"/>
              <a:pPr/>
              <a:t>27</a:t>
            </a:fld>
            <a:endParaRPr lang="fr-FR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 l="25381" t="10976" r="24544" b="14391"/>
          <a:stretch>
            <a:fillRect/>
          </a:stretch>
        </p:blipFill>
        <p:spPr bwMode="auto">
          <a:xfrm>
            <a:off x="5273004" y="844525"/>
            <a:ext cx="3547468" cy="3304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ZoneTexte 7"/>
          <p:cNvSpPr txBox="1"/>
          <p:nvPr/>
        </p:nvSpPr>
        <p:spPr>
          <a:xfrm>
            <a:off x="3059832" y="5714092"/>
            <a:ext cx="936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rgbClr val="7030A0"/>
                </a:solidFill>
              </a:rPr>
              <a:t>Saclay Carleton</a:t>
            </a:r>
            <a:endParaRPr lang="fr-FR" sz="1400" b="1" dirty="0">
              <a:solidFill>
                <a:srgbClr val="7030A0"/>
              </a:solidFill>
            </a:endParaRPr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457200" y="332656"/>
            <a:ext cx="8229600" cy="1143000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/>
          <a:p>
            <a:pPr lvl="0">
              <a:spcBef>
                <a:spcPct val="0"/>
              </a:spcBef>
            </a:pPr>
            <a:r>
              <a:rPr lang="en-US" sz="4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7-module electronics for Micromegas LP test</a:t>
            </a:r>
            <a:endParaRPr kumimoji="0" lang="fr-FR" sz="4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577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4012779"/>
            <a:ext cx="3528392" cy="2417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00808"/>
            <a:ext cx="3538736" cy="438912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Until now used PCA16 preamp and ALTRO </a:t>
            </a:r>
            <a:r>
              <a:rPr lang="en-US" dirty="0" err="1" smtClean="0"/>
              <a:t>filter+ADC</a:t>
            </a:r>
            <a:endParaRPr lang="en-US" dirty="0" smtClean="0"/>
          </a:p>
          <a:p>
            <a:r>
              <a:rPr lang="en-US" dirty="0" smtClean="0"/>
              <a:t>Full chain new S-ALTRO16 chip prototype submitted</a:t>
            </a:r>
          </a:p>
          <a:p>
            <a:r>
              <a:rPr lang="en-US" dirty="0" smtClean="0"/>
              <a:t>Will be mounted on Multi-Channel Modules</a:t>
            </a:r>
          </a:p>
          <a:p>
            <a:r>
              <a:rPr lang="en-US" dirty="0" smtClean="0"/>
              <a:t>Towards new chip 64 channels</a:t>
            </a:r>
          </a:p>
          <a:p>
            <a:r>
              <a:rPr lang="en-US" dirty="0" smtClean="0"/>
              <a:t>CO2 Cooling and power pulsing foreseen (to be tested in a 5T magnet) </a:t>
            </a:r>
          </a:p>
          <a:p>
            <a:pPr>
              <a:buNone/>
            </a:pP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14/10/2010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LC TPC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DF0F1-3925-4D00-A802-47C4F5CC8382}" type="slidenum">
              <a:rPr lang="fr-FR" smtClean="0"/>
              <a:pPr/>
              <a:t>28</a:t>
            </a:fld>
            <a:endParaRPr lang="fr-FR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61656" y="1412776"/>
            <a:ext cx="4242792" cy="288930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8" name="Titre 1"/>
          <p:cNvSpPr txBox="1">
            <a:spLocks/>
          </p:cNvSpPr>
          <p:nvPr/>
        </p:nvSpPr>
        <p:spPr>
          <a:xfrm>
            <a:off x="457200" y="620688"/>
            <a:ext cx="8229600" cy="852704"/>
          </a:xfrm>
          <a:prstGeom prst="rect">
            <a:avLst/>
          </a:prstGeom>
        </p:spPr>
        <p:txBody>
          <a:bodyPr vert="horz" lIns="0" rIns="0" bIns="0" anchor="b">
            <a:normAutofit lnSpcReduction="10000"/>
          </a:bodyPr>
          <a:lstStyle/>
          <a:p>
            <a:pPr lvl="0">
              <a:spcBef>
                <a:spcPct val="0"/>
              </a:spcBef>
            </a:pPr>
            <a:r>
              <a:rPr lang="fr-FR" sz="5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S-</a:t>
            </a:r>
            <a:r>
              <a:rPr lang="fr-FR" sz="5400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Altro</a:t>
            </a:r>
            <a:r>
              <a:rPr lang="fr-FR" sz="5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fr-FR" sz="5400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electronics</a:t>
            </a:r>
            <a:endParaRPr kumimoji="0" lang="fr-FR" sz="5400" b="0" i="0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932040" y="5013176"/>
            <a:ext cx="3312368" cy="92333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The final </a:t>
            </a:r>
            <a:r>
              <a:rPr lang="fr-FR" dirty="0" err="1" smtClean="0"/>
              <a:t>electronics</a:t>
            </a:r>
            <a:r>
              <a:rPr lang="fr-FR" dirty="0" smtClean="0"/>
              <a:t> (</a:t>
            </a:r>
            <a:r>
              <a:rPr lang="fr-FR" dirty="0" err="1" smtClean="0"/>
              <a:t>could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SALTRO 64)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usable for </a:t>
            </a:r>
            <a:r>
              <a:rPr lang="fr-FR" dirty="0" err="1" smtClean="0"/>
              <a:t>both</a:t>
            </a:r>
            <a:r>
              <a:rPr lang="fr-FR" dirty="0" smtClean="0"/>
              <a:t> GEM and Micromegas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14/10/2010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3144" y="6356350"/>
            <a:ext cx="1905000" cy="365125"/>
          </a:xfrm>
        </p:spPr>
        <p:txBody>
          <a:bodyPr/>
          <a:lstStyle/>
          <a:p>
            <a:r>
              <a:rPr lang="fr-FR" dirty="0" smtClean="0"/>
              <a:t>P. Colas - LC TPC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DF0F1-3925-4D00-A802-47C4F5CC8382}" type="slidenum">
              <a:rPr lang="fr-FR" smtClean="0"/>
              <a:pPr/>
              <a:t>29</a:t>
            </a:fld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484784"/>
            <a:ext cx="4572000" cy="1656184"/>
          </a:xfrm>
        </p:spPr>
        <p:txBody>
          <a:bodyPr>
            <a:normAutofit/>
          </a:bodyPr>
          <a:lstStyle/>
          <a:p>
            <a:pPr algn="r"/>
            <a:r>
              <a:rPr lang="en-US" sz="2000" dirty="0" smtClean="0"/>
              <a:t>New Endplate under study at Cornell:</a:t>
            </a:r>
          </a:p>
          <a:p>
            <a:pPr algn="r"/>
            <a:r>
              <a:rPr lang="en-US" sz="2000" dirty="0" smtClean="0"/>
              <a:t>hybrid Al (for surfaces) and composite (for rigidity)</a:t>
            </a:r>
          </a:p>
          <a:p>
            <a:pPr algn="r"/>
            <a:r>
              <a:rPr lang="en-US" sz="2000" dirty="0" smtClean="0"/>
              <a:t>Or light space frame</a:t>
            </a: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429000"/>
            <a:ext cx="3608387" cy="288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680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412775"/>
            <a:ext cx="3960440" cy="3066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4499992" y="5157192"/>
            <a:ext cx="4320480" cy="86409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Mechanical studies for the ILD TPC within AIDA (DESY-Saclay)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fr-FR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Titre 1"/>
          <p:cNvSpPr txBox="1">
            <a:spLocks/>
          </p:cNvSpPr>
          <p:nvPr/>
        </p:nvSpPr>
        <p:spPr>
          <a:xfrm>
            <a:off x="467544" y="260648"/>
            <a:ext cx="8229600" cy="1143000"/>
          </a:xfrm>
          <a:prstGeom prst="rect">
            <a:avLst/>
          </a:prstGeom>
        </p:spPr>
        <p:txBody>
          <a:bodyPr vert="horz" lIns="0" tIns="4572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lvl="0">
              <a:spcBef>
                <a:spcPct val="0"/>
              </a:spcBef>
            </a:pPr>
            <a:r>
              <a:rPr lang="fr-FR" sz="5000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Mechanical</a:t>
            </a:r>
            <a:r>
              <a:rPr lang="fr-FR" sz="5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FR" sz="5000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engineered</a:t>
            </a:r>
            <a:r>
              <a:rPr lang="fr-FR" sz="5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design</a:t>
            </a:r>
            <a:endParaRPr kumimoji="0" lang="fr-FR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539552" y="5877272"/>
            <a:ext cx="20882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err="1" smtClean="0"/>
              <a:t>Deflexion</a:t>
            </a:r>
            <a:r>
              <a:rPr lang="fr-FR" sz="1600" dirty="0" smtClean="0"/>
              <a:t> O(150 µm) @ 3 mbar</a:t>
            </a:r>
            <a:endParaRPr lang="fr-FR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576064"/>
          </a:xfrm>
        </p:spPr>
        <p:txBody>
          <a:bodyPr>
            <a:noAutofit/>
          </a:bodyPr>
          <a:lstStyle/>
          <a:p>
            <a:r>
              <a:rPr lang="fr-FR" sz="2800" b="1" dirty="0" smtClean="0"/>
              <a:t>LC TPC </a:t>
            </a:r>
            <a:r>
              <a:rPr lang="fr-FR" sz="2800" b="1" dirty="0" err="1" smtClean="0"/>
              <a:t>gathers</a:t>
            </a:r>
            <a:r>
              <a:rPr lang="fr-FR" sz="2800" b="1" dirty="0" smtClean="0"/>
              <a:t> all the </a:t>
            </a:r>
            <a:r>
              <a:rPr lang="fr-FR" sz="2800" b="1" dirty="0" err="1" smtClean="0"/>
              <a:t>actors</a:t>
            </a:r>
            <a:r>
              <a:rPr lang="fr-FR" sz="2800" b="1" dirty="0" smtClean="0"/>
              <a:t> in R&amp;D for a TPC </a:t>
            </a:r>
            <a:r>
              <a:rPr lang="fr-FR" sz="2800" b="1" dirty="0" err="1" smtClean="0"/>
              <a:t>at</a:t>
            </a:r>
            <a:r>
              <a:rPr lang="fr-FR" sz="2800" b="1" dirty="0" smtClean="0"/>
              <a:t> a LC</a:t>
            </a:r>
            <a:endParaRPr lang="fr-FR" sz="2800" b="1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14/10/2010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LC TPC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DF0F1-3925-4D00-A802-47C4F5CC8382}" type="slidenum">
              <a:rPr lang="fr-FR" smtClean="0"/>
              <a:pPr/>
              <a:t>3</a:t>
            </a:fld>
            <a:endParaRPr lang="fr-FR" dirty="0"/>
          </a:p>
        </p:txBody>
      </p:sp>
      <p:pic>
        <p:nvPicPr>
          <p:cNvPr id="327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772816"/>
            <a:ext cx="6281307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ZoneTexte 7"/>
          <p:cNvSpPr txBox="1"/>
          <p:nvPr/>
        </p:nvSpPr>
        <p:spPr>
          <a:xfrm>
            <a:off x="6804248" y="1700808"/>
            <a:ext cx="208823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2000" b="1" dirty="0" smtClean="0"/>
              <a:t>25/38 institutes </a:t>
            </a:r>
            <a:r>
              <a:rPr lang="fr-FR" sz="2000" b="1" dirty="0" err="1" smtClean="0"/>
              <a:t>from</a:t>
            </a:r>
            <a:r>
              <a:rPr lang="fr-FR" sz="2000" b="1" dirty="0" smtClean="0"/>
              <a:t> 12 countries have </a:t>
            </a:r>
            <a:r>
              <a:rPr lang="fr-FR" sz="2000" b="1" dirty="0" err="1" smtClean="0"/>
              <a:t>signed</a:t>
            </a:r>
            <a:r>
              <a:rPr lang="fr-FR" sz="2000" b="1" dirty="0" smtClean="0"/>
              <a:t> the </a:t>
            </a:r>
            <a:r>
              <a:rPr lang="fr-FR" sz="2000" b="1" dirty="0" err="1" smtClean="0"/>
              <a:t>MoU</a:t>
            </a:r>
            <a:endParaRPr lang="fr-FR" sz="2000" b="1" dirty="0" smtClean="0"/>
          </a:p>
          <a:p>
            <a:pPr algn="r"/>
            <a:r>
              <a:rPr lang="fr-FR" sz="2000" b="1" dirty="0" smtClean="0"/>
              <a:t>7 institutes are observer.</a:t>
            </a:r>
          </a:p>
          <a:p>
            <a:pPr algn="r"/>
            <a:endParaRPr lang="fr-FR" sz="2000" b="1" dirty="0" smtClean="0"/>
          </a:p>
          <a:p>
            <a:pPr algn="r"/>
            <a:r>
              <a:rPr lang="fr-FR" sz="2000" b="1" dirty="0" smtClean="0"/>
              <a:t>Most world </a:t>
            </a:r>
            <a:r>
              <a:rPr lang="fr-FR" sz="2000" b="1" dirty="0" err="1" smtClean="0"/>
              <a:t>specialists</a:t>
            </a:r>
            <a:r>
              <a:rPr lang="fr-FR" sz="2000" b="1" dirty="0" smtClean="0"/>
              <a:t> of </a:t>
            </a:r>
            <a:r>
              <a:rPr lang="fr-FR" sz="2000" b="1" dirty="0" err="1" smtClean="0"/>
              <a:t>TPCs</a:t>
            </a:r>
            <a:r>
              <a:rPr lang="fr-FR" sz="2000" b="1" dirty="0" smtClean="0"/>
              <a:t>, MPGD, front-end </a:t>
            </a:r>
            <a:r>
              <a:rPr lang="fr-FR" sz="2000" b="1" dirty="0" err="1" smtClean="0"/>
              <a:t>electronics</a:t>
            </a:r>
            <a:r>
              <a:rPr lang="fr-FR" sz="2000" b="1" dirty="0" smtClean="0"/>
              <a:t>, </a:t>
            </a:r>
            <a:r>
              <a:rPr lang="fr-FR" sz="2000" b="1" dirty="0" err="1" smtClean="0"/>
              <a:t>cooling</a:t>
            </a:r>
            <a:r>
              <a:rPr lang="fr-FR" sz="2000" b="1" dirty="0" smtClean="0"/>
              <a:t>, </a:t>
            </a:r>
            <a:r>
              <a:rPr lang="fr-FR" sz="2000" b="1" dirty="0" err="1" smtClean="0"/>
              <a:t>etc</a:t>
            </a:r>
            <a:r>
              <a:rPr lang="fr-FR" sz="2000" b="1" dirty="0" smtClean="0"/>
              <a:t>… are members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14/10/2010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LC TPC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DF0F1-3925-4D00-A802-47C4F5CC8382}" type="slidenum">
              <a:rPr lang="fr-FR" smtClean="0"/>
              <a:pPr/>
              <a:t>30</a:t>
            </a:fld>
            <a:endParaRPr lang="fr-FR" dirty="0"/>
          </a:p>
        </p:txBody>
      </p:sp>
      <p:pic>
        <p:nvPicPr>
          <p:cNvPr id="747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765373"/>
            <a:ext cx="4293965" cy="3599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re 1"/>
          <p:cNvSpPr txBox="1">
            <a:spLocks/>
          </p:cNvSpPr>
          <p:nvPr/>
        </p:nvSpPr>
        <p:spPr>
          <a:xfrm>
            <a:off x="683568" y="548680"/>
            <a:ext cx="7560840" cy="852704"/>
          </a:xfrm>
          <a:prstGeom prst="rect">
            <a:avLst/>
          </a:prstGeom>
        </p:spPr>
        <p:txBody>
          <a:bodyPr vert="horz" lIns="0" rIns="0" bIns="0" anchor="b">
            <a:normAutofit lnSpcReduction="10000"/>
          </a:bodyPr>
          <a:lstStyle/>
          <a:p>
            <a:pPr lvl="0">
              <a:spcBef>
                <a:spcPct val="0"/>
              </a:spcBef>
            </a:pPr>
            <a:r>
              <a:rPr lang="fr-FR" sz="5400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Space</a:t>
            </a:r>
            <a:r>
              <a:rPr lang="fr-FR" sz="5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charge</a:t>
            </a:r>
            <a:endParaRPr kumimoji="0" lang="fr-FR" sz="5400" b="0" i="0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556792"/>
            <a:ext cx="4824536" cy="4824536"/>
          </a:xfrm>
        </p:spPr>
        <p:txBody>
          <a:bodyPr>
            <a:normAutofit/>
          </a:bodyPr>
          <a:lstStyle/>
          <a:p>
            <a:r>
              <a:rPr lang="en-US" dirty="0" smtClean="0"/>
              <a:t>Study of effects of primary </a:t>
            </a:r>
            <a:r>
              <a:rPr lang="en-US" dirty="0" err="1" smtClean="0"/>
              <a:t>ionisation</a:t>
            </a:r>
            <a:r>
              <a:rPr lang="en-US" dirty="0" smtClean="0"/>
              <a:t> (curlers and ‘snow’, mainly due to micro-curlers and X rays has started</a:t>
            </a:r>
          </a:p>
          <a:p>
            <a:r>
              <a:rPr lang="en-US" dirty="0" smtClean="0"/>
              <a:t>Also effect of the ‘ion disk’ flowing back in the drift volume at each train crossing will be assessed</a:t>
            </a:r>
          </a:p>
          <a:p>
            <a:r>
              <a:rPr lang="en-US" dirty="0" smtClean="0"/>
              <a:t>Gating is problematic : 50% transmission of gating GEM</a:t>
            </a:r>
          </a:p>
          <a:p>
            <a:pPr lvl="1">
              <a:buNone/>
            </a:pPr>
            <a:r>
              <a:rPr lang="en-US" dirty="0" smtClean="0"/>
              <a:t>Work at low gain, wire grid?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5220072" y="4437112"/>
            <a:ext cx="38884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/>
              <a:t>Background </a:t>
            </a:r>
            <a:r>
              <a:rPr lang="fr-FR" sz="1600" b="1" dirty="0" err="1" smtClean="0"/>
              <a:t>from</a:t>
            </a:r>
            <a:r>
              <a:rPr lang="fr-FR" sz="1600" b="1" dirty="0" smtClean="0"/>
              <a:t> 150 </a:t>
            </a:r>
            <a:r>
              <a:rPr lang="fr-FR" sz="1600" b="1" dirty="0" err="1" smtClean="0"/>
              <a:t>bunch</a:t>
            </a:r>
            <a:r>
              <a:rPr lang="fr-FR" sz="1600" b="1" dirty="0" smtClean="0"/>
              <a:t> </a:t>
            </a:r>
            <a:r>
              <a:rPr lang="fr-FR" sz="1600" b="1" dirty="0" err="1" smtClean="0"/>
              <a:t>crossings</a:t>
            </a:r>
            <a:r>
              <a:rPr lang="fr-FR" sz="1600" b="1" dirty="0" smtClean="0"/>
              <a:t> </a:t>
            </a:r>
            <a:r>
              <a:rPr lang="fr-FR" sz="1600" b="1" dirty="0" err="1" smtClean="0"/>
              <a:t>overlapped</a:t>
            </a:r>
            <a:r>
              <a:rPr lang="fr-FR" sz="1600" b="1" dirty="0" smtClean="0"/>
              <a:t> </a:t>
            </a:r>
            <a:r>
              <a:rPr lang="fr-FR" sz="1600" b="1" dirty="0" err="1" smtClean="0"/>
              <a:t>with</a:t>
            </a:r>
            <a:r>
              <a:rPr lang="fr-FR" sz="1600" b="1" dirty="0" smtClean="0"/>
              <a:t> a </a:t>
            </a:r>
            <a:r>
              <a:rPr lang="fr-FR" sz="1600" b="1" dirty="0" err="1" smtClean="0"/>
              <a:t>ttbar</a:t>
            </a:r>
            <a:r>
              <a:rPr lang="fr-FR" sz="1600" b="1" dirty="0" smtClean="0"/>
              <a:t> </a:t>
            </a:r>
            <a:r>
              <a:rPr lang="fr-FR" sz="1600" b="1" dirty="0" err="1" smtClean="0"/>
              <a:t>event</a:t>
            </a:r>
            <a:endParaRPr lang="fr-FR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143000"/>
          </a:xfrm>
        </p:spPr>
        <p:txBody>
          <a:bodyPr/>
          <a:lstStyle/>
          <a:p>
            <a:r>
              <a:rPr lang="fr-FR" dirty="0" err="1" smtClean="0"/>
              <a:t>Towards</a:t>
            </a:r>
            <a:r>
              <a:rPr lang="fr-FR" dirty="0" smtClean="0"/>
              <a:t> the </a:t>
            </a:r>
            <a:r>
              <a:rPr lang="fr-FR" dirty="0" err="1" smtClean="0"/>
              <a:t>Detailed</a:t>
            </a:r>
            <a:r>
              <a:rPr lang="fr-FR" dirty="0" smtClean="0"/>
              <a:t> Baseline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FR" dirty="0" smtClean="0"/>
              <a:t>The </a:t>
            </a:r>
            <a:r>
              <a:rPr lang="fr-FR" dirty="0" err="1" smtClean="0"/>
              <a:t>next</a:t>
            </a:r>
            <a:r>
              <a:rPr lang="fr-FR" dirty="0" smtClean="0"/>
              <a:t> </a:t>
            </a:r>
            <a:r>
              <a:rPr lang="fr-FR" dirty="0" err="1" smtClean="0"/>
              <a:t>milestone</a:t>
            </a:r>
            <a:r>
              <a:rPr lang="fr-FR" dirty="0" smtClean="0"/>
              <a:t> of LC TPC </a:t>
            </a:r>
            <a:r>
              <a:rPr lang="fr-FR" dirty="0" err="1" smtClean="0"/>
              <a:t>is</a:t>
            </a:r>
            <a:r>
              <a:rPr lang="fr-FR" dirty="0" smtClean="0"/>
              <a:t> to converge </a:t>
            </a:r>
            <a:r>
              <a:rPr lang="fr-FR" dirty="0" err="1" smtClean="0"/>
              <a:t>towards</a:t>
            </a:r>
            <a:r>
              <a:rPr lang="fr-FR" dirty="0" smtClean="0"/>
              <a:t> a </a:t>
            </a:r>
            <a:r>
              <a:rPr lang="fr-FR" dirty="0" err="1" smtClean="0"/>
              <a:t>Detailed</a:t>
            </a:r>
            <a:r>
              <a:rPr lang="fr-FR" dirty="0" smtClean="0"/>
              <a:t> Baseline Document </a:t>
            </a:r>
            <a:r>
              <a:rPr lang="fr-FR" dirty="0" err="1" smtClean="0"/>
              <a:t>answering</a:t>
            </a:r>
            <a:r>
              <a:rPr lang="fr-FR" dirty="0" smtClean="0"/>
              <a:t> all the open questions</a:t>
            </a:r>
          </a:p>
          <a:p>
            <a:r>
              <a:rPr lang="fr-FR" dirty="0" smtClean="0"/>
              <a:t>New </a:t>
            </a:r>
            <a:r>
              <a:rPr lang="fr-FR" dirty="0" err="1" smtClean="0"/>
              <a:t>endplate</a:t>
            </a:r>
            <a:r>
              <a:rPr lang="fr-FR" dirty="0" smtClean="0"/>
              <a:t> and </a:t>
            </a:r>
            <a:r>
              <a:rPr lang="fr-FR" dirty="0" err="1" smtClean="0"/>
              <a:t>field</a:t>
            </a:r>
            <a:r>
              <a:rPr lang="fr-FR" dirty="0" smtClean="0"/>
              <a:t> cage designs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reduced</a:t>
            </a:r>
            <a:r>
              <a:rPr lang="fr-FR" dirty="0" smtClean="0"/>
              <a:t> </a:t>
            </a:r>
            <a:r>
              <a:rPr lang="fr-FR" dirty="0" err="1" smtClean="0"/>
              <a:t>material</a:t>
            </a:r>
            <a:r>
              <a:rPr lang="fr-FR" dirty="0" smtClean="0"/>
              <a:t> budget</a:t>
            </a:r>
          </a:p>
          <a:p>
            <a:r>
              <a:rPr lang="fr-FR" dirty="0" smtClean="0"/>
              <a:t>S-ALTRO 16 chip in production</a:t>
            </a:r>
          </a:p>
          <a:p>
            <a:r>
              <a:rPr lang="fr-FR" dirty="0" err="1" smtClean="0"/>
              <a:t>Add</a:t>
            </a:r>
            <a:r>
              <a:rPr lang="fr-FR" dirty="0" smtClean="0"/>
              <a:t> He </a:t>
            </a:r>
            <a:r>
              <a:rPr lang="fr-FR" dirty="0" err="1" smtClean="0"/>
              <a:t>compressors</a:t>
            </a:r>
            <a:r>
              <a:rPr lang="fr-FR" dirty="0" smtClean="0"/>
              <a:t> to </a:t>
            </a:r>
            <a:r>
              <a:rPr lang="fr-FR" sz="1900" dirty="0" smtClean="0"/>
              <a:t>PCMAG (AIDA-DESY + KEK-TOSHIBA) </a:t>
            </a:r>
            <a:r>
              <a:rPr lang="fr-FR" dirty="0" smtClean="0"/>
              <a:t> </a:t>
            </a:r>
            <a:r>
              <a:rPr lang="fr-FR" dirty="0" err="1" smtClean="0"/>
              <a:t>lowers</a:t>
            </a:r>
            <a:r>
              <a:rPr lang="fr-FR" dirty="0" smtClean="0"/>
              <a:t> </a:t>
            </a:r>
            <a:r>
              <a:rPr lang="fr-FR" dirty="0" err="1" smtClean="0"/>
              <a:t>operation</a:t>
            </a:r>
            <a:r>
              <a:rPr lang="fr-FR" dirty="0" smtClean="0"/>
              <a:t> </a:t>
            </a:r>
            <a:r>
              <a:rPr lang="fr-FR" dirty="0" err="1" smtClean="0"/>
              <a:t>cost</a:t>
            </a:r>
            <a:r>
              <a:rPr lang="fr-FR" dirty="0" smtClean="0"/>
              <a:t> and </a:t>
            </a:r>
            <a:r>
              <a:rPr lang="fr-FR" dirty="0" err="1" smtClean="0"/>
              <a:t>makes</a:t>
            </a:r>
            <a:r>
              <a:rPr lang="fr-FR" dirty="0" smtClean="0"/>
              <a:t> the </a:t>
            </a:r>
            <a:r>
              <a:rPr lang="fr-FR" dirty="0" err="1" smtClean="0"/>
              <a:t>magnet</a:t>
            </a:r>
            <a:r>
              <a:rPr lang="fr-FR" dirty="0" smtClean="0"/>
              <a:t> </a:t>
            </a:r>
            <a:r>
              <a:rPr lang="fr-FR" dirty="0" err="1" smtClean="0"/>
              <a:t>movable</a:t>
            </a:r>
            <a:endParaRPr lang="fr-FR" dirty="0" smtClean="0"/>
          </a:p>
          <a:p>
            <a:r>
              <a:rPr lang="fr-FR" dirty="0" err="1" smtClean="0"/>
              <a:t>Cooling</a:t>
            </a:r>
            <a:r>
              <a:rPr lang="fr-FR" dirty="0" smtClean="0"/>
              <a:t> and power </a:t>
            </a:r>
            <a:r>
              <a:rPr lang="fr-FR" dirty="0" err="1" smtClean="0"/>
              <a:t>pulsing</a:t>
            </a:r>
            <a:r>
              <a:rPr lang="fr-FR" dirty="0" smtClean="0"/>
              <a:t>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tested</a:t>
            </a:r>
            <a:r>
              <a:rPr lang="fr-FR" dirty="0" smtClean="0"/>
              <a:t> (</a:t>
            </a:r>
            <a:r>
              <a:rPr lang="fr-FR" dirty="0" err="1" smtClean="0"/>
              <a:t>need</a:t>
            </a:r>
            <a:r>
              <a:rPr lang="fr-FR" dirty="0" smtClean="0"/>
              <a:t> 5T </a:t>
            </a:r>
            <a:r>
              <a:rPr lang="fr-FR" dirty="0" err="1" smtClean="0"/>
              <a:t>magnet</a:t>
            </a:r>
            <a:r>
              <a:rPr lang="fr-FR" dirty="0" smtClean="0"/>
              <a:t>)</a:t>
            </a:r>
          </a:p>
          <a:p>
            <a:r>
              <a:rPr lang="fr-FR" dirty="0" smtClean="0"/>
              <a:t>Software </a:t>
            </a:r>
            <a:r>
              <a:rPr lang="fr-FR" dirty="0" err="1" smtClean="0"/>
              <a:t>developments</a:t>
            </a:r>
            <a:r>
              <a:rPr lang="fr-FR" dirty="0" smtClean="0"/>
              <a:t> </a:t>
            </a:r>
            <a:r>
              <a:rPr lang="fr-FR" dirty="0" err="1" smtClean="0"/>
              <a:t>towards</a:t>
            </a:r>
            <a:r>
              <a:rPr lang="fr-FR" dirty="0" smtClean="0"/>
              <a:t> corrections for </a:t>
            </a:r>
            <a:r>
              <a:rPr lang="fr-FR" dirty="0" err="1" smtClean="0"/>
              <a:t>space</a:t>
            </a:r>
            <a:r>
              <a:rPr lang="fr-FR" dirty="0" smtClean="0"/>
              <a:t> charge and </a:t>
            </a:r>
            <a:r>
              <a:rPr lang="fr-FR" dirty="0" err="1" smtClean="0"/>
              <a:t>field</a:t>
            </a:r>
            <a:r>
              <a:rPr lang="fr-FR" dirty="0" smtClean="0"/>
              <a:t> </a:t>
            </a:r>
            <a:r>
              <a:rPr lang="fr-FR" dirty="0" err="1" smtClean="0"/>
              <a:t>inhomogeneity</a:t>
            </a:r>
            <a:endParaRPr lang="fr-FR" dirty="0" smtClean="0"/>
          </a:p>
          <a:p>
            <a:r>
              <a:rPr lang="fr-FR" dirty="0" err="1" smtClean="0"/>
              <a:t>TimePix</a:t>
            </a:r>
            <a:r>
              <a:rPr lang="fr-FR" dirty="0" smtClean="0"/>
              <a:t> 2 and </a:t>
            </a:r>
            <a:r>
              <a:rPr lang="fr-FR" dirty="0" err="1" smtClean="0"/>
              <a:t>its</a:t>
            </a:r>
            <a:r>
              <a:rPr lang="fr-FR" dirty="0" smtClean="0"/>
              <a:t> </a:t>
            </a:r>
            <a:r>
              <a:rPr lang="fr-FR" dirty="0" err="1" smtClean="0"/>
              <a:t>readout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14/10/2010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LC TPC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DF0F1-3925-4D00-A802-47C4F5CC8382}" type="slidenum">
              <a:rPr lang="fr-FR" smtClean="0"/>
              <a:pPr/>
              <a:t>31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11256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fr-FR" dirty="0" err="1" smtClean="0"/>
              <a:t>After</a:t>
            </a:r>
            <a:r>
              <a:rPr lang="fr-FR" dirty="0" smtClean="0"/>
              <a:t> a </a:t>
            </a:r>
            <a:r>
              <a:rPr lang="fr-FR" dirty="0" err="1" smtClean="0"/>
              <a:t>decade</a:t>
            </a:r>
            <a:r>
              <a:rPr lang="fr-FR" dirty="0" smtClean="0"/>
              <a:t> of </a:t>
            </a:r>
            <a:r>
              <a:rPr lang="fr-FR" dirty="0" err="1" smtClean="0"/>
              <a:t>small</a:t>
            </a:r>
            <a:r>
              <a:rPr lang="fr-FR" dirty="0" smtClean="0"/>
              <a:t> prototype tests in </a:t>
            </a:r>
            <a:r>
              <a:rPr lang="fr-FR" dirty="0" err="1" smtClean="0"/>
              <a:t>various</a:t>
            </a:r>
            <a:r>
              <a:rPr lang="fr-FR" dirty="0" smtClean="0"/>
              <a:t> </a:t>
            </a:r>
            <a:r>
              <a:rPr lang="fr-FR" dirty="0" err="1" smtClean="0"/>
              <a:t>labs</a:t>
            </a:r>
            <a:r>
              <a:rPr lang="fr-FR" dirty="0" smtClean="0"/>
              <a:t>, all the </a:t>
            </a:r>
            <a:r>
              <a:rPr lang="fr-FR" dirty="0" err="1" smtClean="0"/>
              <a:t>member</a:t>
            </a:r>
            <a:r>
              <a:rPr lang="fr-FR" dirty="0" smtClean="0"/>
              <a:t> institutes </a:t>
            </a:r>
            <a:r>
              <a:rPr lang="fr-FR" dirty="0" err="1" smtClean="0"/>
              <a:t>joined</a:t>
            </a:r>
            <a:r>
              <a:rPr lang="fr-FR" dirty="0" smtClean="0"/>
              <a:t> </a:t>
            </a:r>
            <a:r>
              <a:rPr lang="fr-FR" dirty="0" err="1" smtClean="0"/>
              <a:t>their</a:t>
            </a:r>
            <a:r>
              <a:rPr lang="fr-FR" dirty="0" smtClean="0"/>
              <a:t> efforts and </a:t>
            </a:r>
            <a:r>
              <a:rPr lang="fr-FR" dirty="0" err="1" smtClean="0"/>
              <a:t>resources</a:t>
            </a:r>
            <a:r>
              <a:rPr lang="fr-FR" dirty="0" smtClean="0"/>
              <a:t> </a:t>
            </a:r>
            <a:r>
              <a:rPr lang="fr-FR" dirty="0" err="1" smtClean="0"/>
              <a:t>around</a:t>
            </a:r>
            <a:r>
              <a:rPr lang="fr-FR" dirty="0" smtClean="0"/>
              <a:t> the construction and exploitation of a </a:t>
            </a:r>
            <a:r>
              <a:rPr lang="fr-FR" dirty="0" err="1" smtClean="0"/>
              <a:t>beam</a:t>
            </a:r>
            <a:r>
              <a:rPr lang="fr-FR" dirty="0" smtClean="0"/>
              <a:t> test infrastructure in DESY, </a:t>
            </a:r>
            <a:r>
              <a:rPr lang="fr-FR" dirty="0" err="1" smtClean="0"/>
              <a:t>supported</a:t>
            </a:r>
            <a:r>
              <a:rPr lang="fr-FR" dirty="0" smtClean="0"/>
              <a:t> by the FP6 program EUDET. Links </a:t>
            </a:r>
            <a:r>
              <a:rPr lang="fr-FR" dirty="0" err="1" smtClean="0"/>
              <a:t>exist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RD51 </a:t>
            </a:r>
            <a:r>
              <a:rPr lang="fr-FR" sz="2200" dirty="0" smtClean="0"/>
              <a:t>(MPGD R&amp;D).</a:t>
            </a:r>
            <a:endParaRPr lang="fr-FR" dirty="0" smtClean="0"/>
          </a:p>
          <a:p>
            <a:pPr>
              <a:buNone/>
            </a:pPr>
            <a:r>
              <a:rPr lang="fr-FR" dirty="0" smtClean="0"/>
              <a:t>LC TPC </a:t>
            </a:r>
            <a:r>
              <a:rPr lang="fr-FR" dirty="0" err="1" smtClean="0"/>
              <a:t>created</a:t>
            </a:r>
            <a:r>
              <a:rPr lang="fr-FR" dirty="0" smtClean="0"/>
              <a:t> a </a:t>
            </a:r>
            <a:r>
              <a:rPr lang="fr-FR" dirty="0" err="1" smtClean="0"/>
              <a:t>speaker’s</a:t>
            </a:r>
            <a:r>
              <a:rPr lang="fr-FR" dirty="0" smtClean="0"/>
              <a:t> bureau in 2009 and </a:t>
            </a:r>
            <a:r>
              <a:rPr lang="fr-FR" dirty="0" err="1" smtClean="0"/>
              <a:t>started</a:t>
            </a:r>
            <a:r>
              <a:rPr lang="fr-FR" dirty="0" smtClean="0"/>
              <a:t> a new </a:t>
            </a:r>
            <a:r>
              <a:rPr lang="fr-FR" dirty="0" err="1" smtClean="0"/>
              <a:t>working</a:t>
            </a:r>
            <a:r>
              <a:rPr lang="fr-FR" dirty="0" smtClean="0"/>
              <a:t> group for TPC engineering and </a:t>
            </a:r>
            <a:r>
              <a:rPr lang="fr-FR" dirty="0" err="1" smtClean="0"/>
              <a:t>integration</a:t>
            </a:r>
            <a:r>
              <a:rPr lang="fr-FR" dirty="0" smtClean="0"/>
              <a:t>.</a:t>
            </a:r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r>
              <a:rPr lang="fr-FR" dirty="0" err="1" smtClean="0"/>
              <a:t>Outline</a:t>
            </a:r>
            <a:r>
              <a:rPr lang="fr-FR" dirty="0" smtClean="0"/>
              <a:t>:</a:t>
            </a:r>
          </a:p>
          <a:p>
            <a:pPr>
              <a:buFontTx/>
              <a:buChar char="-"/>
            </a:pPr>
            <a:r>
              <a:rPr lang="fr-FR" dirty="0" smtClean="0"/>
              <a:t>The EUDET infrastructure </a:t>
            </a:r>
            <a:r>
              <a:rPr lang="fr-FR" dirty="0" err="1" smtClean="0"/>
              <a:t>at</a:t>
            </a:r>
            <a:r>
              <a:rPr lang="fr-FR" dirty="0" smtClean="0"/>
              <a:t> DESY </a:t>
            </a:r>
            <a:r>
              <a:rPr lang="fr-FR" dirty="0" err="1" smtClean="0"/>
              <a:t>Hamburg</a:t>
            </a:r>
            <a:endParaRPr lang="fr-FR" dirty="0" smtClean="0"/>
          </a:p>
          <a:p>
            <a:pPr>
              <a:buFontTx/>
              <a:buChar char="-"/>
            </a:pPr>
            <a:r>
              <a:rPr lang="fr-FR" dirty="0" smtClean="0"/>
              <a:t>The prototypes</a:t>
            </a:r>
          </a:p>
          <a:p>
            <a:pPr>
              <a:buFontTx/>
              <a:buChar char="-"/>
            </a:pPr>
            <a:r>
              <a:rPr lang="fr-FR" dirty="0" err="1" smtClean="0"/>
              <a:t>Results</a:t>
            </a:r>
            <a:r>
              <a:rPr lang="fr-FR" dirty="0" smtClean="0"/>
              <a:t> of </a:t>
            </a:r>
            <a:r>
              <a:rPr lang="fr-FR" dirty="0" err="1" smtClean="0"/>
              <a:t>operation</a:t>
            </a:r>
            <a:r>
              <a:rPr lang="fr-FR" dirty="0" smtClean="0"/>
              <a:t> in 2008-2010</a:t>
            </a:r>
          </a:p>
          <a:p>
            <a:pPr>
              <a:buFontTx/>
              <a:buChar char="-"/>
            </a:pPr>
            <a:r>
              <a:rPr lang="fr-FR" dirty="0" smtClean="0"/>
              <a:t>Future</a:t>
            </a:r>
          </a:p>
          <a:p>
            <a:pPr>
              <a:buFontTx/>
              <a:buChar char="-"/>
            </a:pPr>
            <a:endParaRPr lang="fr-FR" dirty="0" smtClean="0"/>
          </a:p>
          <a:p>
            <a:pPr>
              <a:buNone/>
            </a:pP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14/10/2010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LC TPC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DF0F1-3925-4D00-A802-47C4F5CC8382}" type="slidenum">
              <a:rPr lang="fr-FR" smtClean="0"/>
              <a:pPr/>
              <a:t>4</a:t>
            </a:fld>
            <a:endParaRPr lang="fr-FR" dirty="0"/>
          </a:p>
        </p:txBody>
      </p:sp>
      <p:pic>
        <p:nvPicPr>
          <p:cNvPr id="7" name="Picture 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0"/>
            <a:ext cx="2133600" cy="1217613"/>
          </a:xfrm>
          <a:prstGeom prst="rect">
            <a:avLst/>
          </a:prstGeom>
          <a:noFill/>
        </p:spPr>
      </p:pic>
      <p:sp>
        <p:nvSpPr>
          <p:cNvPr id="8" name="ZoneTexte 7"/>
          <p:cNvSpPr txBox="1"/>
          <p:nvPr/>
        </p:nvSpPr>
        <p:spPr>
          <a:xfrm>
            <a:off x="3707904" y="764704"/>
            <a:ext cx="2736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/>
              <a:t>www.lctpc.org</a:t>
            </a:r>
            <a:endParaRPr lang="fr-FR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23528" y="0"/>
            <a:ext cx="8712968" cy="836712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The EUDET </a:t>
            </a:r>
            <a:r>
              <a:rPr lang="fr-FR" dirty="0" err="1" smtClean="0"/>
              <a:t>facility</a:t>
            </a:r>
            <a:r>
              <a:rPr lang="fr-FR" dirty="0" smtClean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DESY </a:t>
            </a:r>
            <a:r>
              <a:rPr lang="fr-FR" dirty="0" err="1" smtClean="0"/>
              <a:t>Hamburg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14/10/2010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LC TPC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DF0F1-3925-4D00-A802-47C4F5CC8382}" type="slidenum">
              <a:rPr lang="fr-FR" smtClean="0"/>
              <a:pPr/>
              <a:t>5</a:t>
            </a:fld>
            <a:endParaRPr lang="fr-FR" dirty="0"/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795" y="3597835"/>
            <a:ext cx="3847157" cy="271148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828675"/>
            <a:ext cx="2998440" cy="26524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0" name="Line 5"/>
          <p:cNvSpPr>
            <a:spLocks noChangeShapeType="1"/>
          </p:cNvSpPr>
          <p:nvPr/>
        </p:nvSpPr>
        <p:spPr bwMode="auto">
          <a:xfrm>
            <a:off x="4114800" y="1143000"/>
            <a:ext cx="457200" cy="22860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3708400" y="3382963"/>
            <a:ext cx="1728788" cy="603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60876" rIns="90000" bIns="45000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 dirty="0" err="1" smtClean="0">
                <a:solidFill>
                  <a:srgbClr val="000000"/>
                </a:solidFill>
              </a:rPr>
              <a:t>SiPM</a:t>
            </a:r>
            <a:r>
              <a:rPr lang="en-US" sz="1800" dirty="0" smtClean="0">
                <a:solidFill>
                  <a:srgbClr val="000000"/>
                </a:solidFill>
              </a:rPr>
              <a:t> Cosmic </a:t>
            </a: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 dirty="0" smtClean="0">
                <a:solidFill>
                  <a:srgbClr val="000000"/>
                </a:solidFill>
              </a:rPr>
              <a:t>Trigger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sz="1800" dirty="0" smtClean="0">
                <a:solidFill>
                  <a:srgbClr val="000000"/>
                </a:solidFill>
              </a:rPr>
              <a:t>Setup</a:t>
            </a:r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12" name="Line 7"/>
          <p:cNvSpPr>
            <a:spLocks noChangeShapeType="1"/>
          </p:cNvSpPr>
          <p:nvPr/>
        </p:nvSpPr>
        <p:spPr bwMode="auto">
          <a:xfrm>
            <a:off x="1443038" y="2971800"/>
            <a:ext cx="1587" cy="3429000"/>
          </a:xfrm>
          <a:prstGeom prst="line">
            <a:avLst/>
          </a:prstGeom>
          <a:noFill/>
          <a:ln w="36720">
            <a:solidFill>
              <a:srgbClr val="000000"/>
            </a:solidFill>
            <a:prstDash val="sysDot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pic>
        <p:nvPicPr>
          <p:cNvPr id="13" name="Picture 8"/>
          <p:cNvPicPr>
            <a:picLocks noChangeAspect="1" noChangeArrowheads="1"/>
          </p:cNvPicPr>
          <p:nvPr/>
        </p:nvPicPr>
        <p:blipFill>
          <a:blip r:embed="rId4" cstate="print"/>
          <a:srcRect l="12367" t="25232" r="10574" b="24831"/>
          <a:stretch>
            <a:fillRect/>
          </a:stretch>
        </p:blipFill>
        <p:spPr bwMode="auto">
          <a:xfrm>
            <a:off x="6351588" y="3922713"/>
            <a:ext cx="2767012" cy="2322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4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30788" y="4773613"/>
            <a:ext cx="1096962" cy="1371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5" name="Freeform 10"/>
          <p:cNvSpPr>
            <a:spLocks noChangeArrowheads="1"/>
          </p:cNvSpPr>
          <p:nvPr/>
        </p:nvSpPr>
        <p:spPr bwMode="auto">
          <a:xfrm>
            <a:off x="5930900" y="5257800"/>
            <a:ext cx="612775" cy="457200"/>
          </a:xfrm>
          <a:custGeom>
            <a:avLst/>
            <a:gdLst/>
            <a:ahLst/>
            <a:cxnLst>
              <a:cxn ang="0">
                <a:pos x="98" y="21"/>
              </a:cxn>
              <a:cxn ang="0">
                <a:pos x="36" y="84"/>
              </a:cxn>
              <a:cxn ang="0">
                <a:pos x="4" y="116"/>
              </a:cxn>
              <a:cxn ang="0">
                <a:pos x="0" y="116"/>
              </a:cxn>
              <a:cxn ang="0">
                <a:pos x="0" y="147"/>
              </a:cxn>
              <a:cxn ang="0">
                <a:pos x="4" y="147"/>
              </a:cxn>
              <a:cxn ang="0">
                <a:pos x="67" y="84"/>
              </a:cxn>
              <a:cxn ang="0">
                <a:pos x="98" y="53"/>
              </a:cxn>
              <a:cxn ang="0">
                <a:pos x="103" y="53"/>
              </a:cxn>
              <a:cxn ang="0">
                <a:pos x="103" y="73"/>
              </a:cxn>
              <a:cxn ang="0">
                <a:pos x="142" y="37"/>
              </a:cxn>
              <a:cxn ang="0">
                <a:pos x="103" y="0"/>
              </a:cxn>
              <a:cxn ang="0">
                <a:pos x="103" y="21"/>
              </a:cxn>
              <a:cxn ang="0">
                <a:pos x="98" y="21"/>
              </a:cxn>
            </a:cxnLst>
            <a:rect l="0" t="0" r="r" b="b"/>
            <a:pathLst>
              <a:path w="142" h="147">
                <a:moveTo>
                  <a:pt x="98" y="21"/>
                </a:moveTo>
                <a:cubicBezTo>
                  <a:pt x="64" y="21"/>
                  <a:pt x="36" y="50"/>
                  <a:pt x="36" y="84"/>
                </a:cubicBezTo>
                <a:cubicBezTo>
                  <a:pt x="36" y="102"/>
                  <a:pt x="22" y="116"/>
                  <a:pt x="4" y="116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47"/>
                  <a:pt x="0" y="147"/>
                  <a:pt x="0" y="147"/>
                </a:cubicBezTo>
                <a:cubicBezTo>
                  <a:pt x="4" y="147"/>
                  <a:pt x="4" y="147"/>
                  <a:pt x="4" y="147"/>
                </a:cubicBezTo>
                <a:cubicBezTo>
                  <a:pt x="39" y="147"/>
                  <a:pt x="67" y="119"/>
                  <a:pt x="67" y="84"/>
                </a:cubicBezTo>
                <a:cubicBezTo>
                  <a:pt x="67" y="67"/>
                  <a:pt x="81" y="53"/>
                  <a:pt x="98" y="53"/>
                </a:cubicBezTo>
                <a:cubicBezTo>
                  <a:pt x="103" y="53"/>
                  <a:pt x="103" y="53"/>
                  <a:pt x="103" y="53"/>
                </a:cubicBezTo>
                <a:cubicBezTo>
                  <a:pt x="103" y="73"/>
                  <a:pt x="103" y="73"/>
                  <a:pt x="103" y="73"/>
                </a:cubicBezTo>
                <a:cubicBezTo>
                  <a:pt x="142" y="37"/>
                  <a:pt x="142" y="37"/>
                  <a:pt x="142" y="37"/>
                </a:cubicBezTo>
                <a:cubicBezTo>
                  <a:pt x="103" y="0"/>
                  <a:pt x="103" y="0"/>
                  <a:pt x="103" y="0"/>
                </a:cubicBezTo>
                <a:cubicBezTo>
                  <a:pt x="103" y="21"/>
                  <a:pt x="103" y="21"/>
                  <a:pt x="103" y="21"/>
                </a:cubicBezTo>
                <a:lnTo>
                  <a:pt x="98" y="21"/>
                </a:lnTo>
                <a:close/>
              </a:path>
            </a:pathLst>
          </a:custGeom>
          <a:solidFill>
            <a:srgbClr val="99CCFF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4572000" y="4180631"/>
            <a:ext cx="1800200" cy="5445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59112" rIns="90000" bIns="45000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dirty="0">
                <a:solidFill>
                  <a:srgbClr val="000000"/>
                </a:solidFill>
              </a:rPr>
              <a:t>LP </a:t>
            </a:r>
            <a:r>
              <a:rPr lang="en-US" sz="1600" dirty="0" smtClean="0">
                <a:solidFill>
                  <a:srgbClr val="000000"/>
                </a:solidFill>
              </a:rPr>
              <a:t>: part of </a:t>
            </a:r>
            <a:r>
              <a:rPr lang="en-US" sz="1600" dirty="0">
                <a:solidFill>
                  <a:srgbClr val="000000"/>
                </a:solidFill>
              </a:rPr>
              <a:t>a </a:t>
            </a:r>
            <a:endParaRPr lang="en-US" sz="1600" dirty="0" smtClean="0">
              <a:solidFill>
                <a:srgbClr val="000000"/>
              </a:solidFill>
            </a:endParaRP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dirty="0" smtClean="0">
                <a:solidFill>
                  <a:srgbClr val="000000"/>
                </a:solidFill>
              </a:rPr>
              <a:t>TPC endplate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18" name="Line 13"/>
          <p:cNvSpPr>
            <a:spLocks noChangeShapeType="1"/>
          </p:cNvSpPr>
          <p:nvPr/>
        </p:nvSpPr>
        <p:spPr bwMode="auto">
          <a:xfrm>
            <a:off x="4114800" y="3152775"/>
            <a:ext cx="457200" cy="27781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pic>
        <p:nvPicPr>
          <p:cNvPr id="19" name="Picture 1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86400" y="841375"/>
            <a:ext cx="3657600" cy="24415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107504" y="1276226"/>
            <a:ext cx="2590800" cy="165120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64440" rIns="90000" bIns="46800">
            <a:spAutoFit/>
          </a:bodyPr>
          <a:lstStyle/>
          <a:p>
            <a:pPr>
              <a:buFont typeface="Symbol" charset="2"/>
              <a:buChar char="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i="1" dirty="0">
                <a:solidFill>
                  <a:srgbClr val="000000"/>
                </a:solidFill>
              </a:rPr>
              <a:t> PCMAG: </a:t>
            </a:r>
          </a:p>
          <a:p>
            <a:pPr algn="ctr">
              <a:buClrTx/>
              <a:buSz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dirty="0">
                <a:solidFill>
                  <a:srgbClr val="000000"/>
                </a:solidFill>
              </a:rPr>
              <a:t>superconducting magnet, </a:t>
            </a:r>
            <a:r>
              <a:rPr lang="en-US" sz="2000" dirty="0" smtClean="0">
                <a:solidFill>
                  <a:srgbClr val="000000"/>
                </a:solidFill>
              </a:rPr>
              <a:t>1.2 </a:t>
            </a:r>
            <a:r>
              <a:rPr lang="en-US" sz="2000" dirty="0">
                <a:solidFill>
                  <a:srgbClr val="000000"/>
                </a:solidFill>
              </a:rPr>
              <a:t>T</a:t>
            </a:r>
          </a:p>
          <a:p>
            <a:pPr>
              <a:buFont typeface="Times New Roman" pitchFamily="16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i="1" dirty="0">
                <a:solidFill>
                  <a:srgbClr val="000000"/>
                </a:solidFill>
              </a:rPr>
              <a:t> e</a:t>
            </a:r>
            <a:r>
              <a:rPr lang="en-US" sz="2000" i="1" baseline="30000" dirty="0">
                <a:solidFill>
                  <a:srgbClr val="000000"/>
                </a:solidFill>
              </a:rPr>
              <a:t>-</a:t>
            </a:r>
            <a:r>
              <a:rPr lang="en-US" sz="2000" dirty="0">
                <a:solidFill>
                  <a:srgbClr val="000000"/>
                </a:solidFill>
              </a:rPr>
              <a:t> test beam @DESY</a:t>
            </a:r>
          </a:p>
          <a:p>
            <a:pPr>
              <a:buClrTx/>
              <a:buSz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dirty="0">
                <a:solidFill>
                  <a:srgbClr val="000000"/>
                </a:solidFill>
              </a:rPr>
              <a:t>(1GeV/c&lt;p&lt;6GeV/c)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5220072" y="3573016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rgbClr val="7030A0"/>
                </a:solidFill>
              </a:rPr>
              <a:t>Saclay</a:t>
            </a:r>
            <a:endParaRPr lang="fr-FR" sz="1400" b="1" dirty="0">
              <a:solidFill>
                <a:srgbClr val="7030A0"/>
              </a:solidFill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1547664" y="1340768"/>
            <a:ext cx="6480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rgbClr val="7030A0"/>
                </a:solidFill>
              </a:rPr>
              <a:t>KEK</a:t>
            </a:r>
            <a:endParaRPr lang="fr-FR" sz="1400" b="1" dirty="0">
              <a:solidFill>
                <a:srgbClr val="7030A0"/>
              </a:solidFill>
            </a:endParaRPr>
          </a:p>
        </p:txBody>
      </p: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6020544" y="3284984"/>
            <a:ext cx="2088232" cy="36003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60876" rIns="90000" bIns="45000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 smtClean="0">
                <a:solidFill>
                  <a:srgbClr val="000000"/>
                </a:solidFill>
              </a:rPr>
              <a:t>Moving frame</a:t>
            </a:r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7884368" y="3337246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rgbClr val="7030A0"/>
                </a:solidFill>
              </a:rPr>
              <a:t>DESY</a:t>
            </a:r>
            <a:endParaRPr lang="fr-FR" sz="14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14/10/2010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LC TPC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DF0F1-3925-4D00-A802-47C4F5CC8382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2339752" y="1556792"/>
            <a:ext cx="3240360" cy="10081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60876" rIns="90000" bIns="45000"/>
          <a:lstStyle/>
          <a:p>
            <a: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 dirty="0" smtClean="0">
                <a:solidFill>
                  <a:srgbClr val="000000"/>
                </a:solidFill>
              </a:rPr>
              <a:t>Field cage: </a:t>
            </a:r>
          </a:p>
          <a:p>
            <a: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 dirty="0" err="1" smtClean="0">
                <a:solidFill>
                  <a:srgbClr val="000000"/>
                </a:solidFill>
              </a:rPr>
              <a:t>extrapolable</a:t>
            </a:r>
            <a:r>
              <a:rPr lang="en-US" sz="1800" dirty="0" smtClean="0">
                <a:solidFill>
                  <a:srgbClr val="000000"/>
                </a:solidFill>
              </a:rPr>
              <a:t> to LC</a:t>
            </a:r>
          </a:p>
          <a:p>
            <a: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 smtClean="0">
                <a:solidFill>
                  <a:srgbClr val="000000"/>
                </a:solidFill>
              </a:rPr>
              <a:t>L=61 cm, f=72 cm</a:t>
            </a:r>
          </a:p>
          <a:p>
            <a: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 dirty="0" smtClean="0">
                <a:solidFill>
                  <a:srgbClr val="000000"/>
                </a:solidFill>
              </a:rPr>
              <a:t>1.2% X°</a:t>
            </a: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800" dirty="0" smtClean="0">
              <a:solidFill>
                <a:srgbClr val="000000"/>
              </a:solidFill>
            </a:endParaRP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20" name="Text Box 6"/>
          <p:cNvSpPr txBox="1">
            <a:spLocks noChangeArrowheads="1"/>
          </p:cNvSpPr>
          <p:nvPr/>
        </p:nvSpPr>
        <p:spPr bwMode="auto">
          <a:xfrm>
            <a:off x="3635896" y="3933056"/>
            <a:ext cx="2088232" cy="72008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60876" rIns="90000" bIns="45000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 dirty="0" smtClean="0">
                <a:solidFill>
                  <a:srgbClr val="000000"/>
                </a:solidFill>
              </a:rPr>
              <a:t>Slow control:</a:t>
            </a: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 smtClean="0">
                <a:solidFill>
                  <a:srgbClr val="000000"/>
                </a:solidFill>
              </a:rPr>
              <a:t>T,P, O</a:t>
            </a:r>
            <a:r>
              <a:rPr lang="en-US" baseline="-25000" dirty="0" smtClean="0">
                <a:solidFill>
                  <a:srgbClr val="000000"/>
                </a:solidFill>
              </a:rPr>
              <a:t>2</a:t>
            </a:r>
            <a:r>
              <a:rPr lang="en-US" dirty="0" smtClean="0">
                <a:solidFill>
                  <a:srgbClr val="000000"/>
                </a:solidFill>
              </a:rPr>
              <a:t>, H</a:t>
            </a:r>
            <a:r>
              <a:rPr lang="en-US" baseline="-25000" dirty="0" smtClean="0">
                <a:solidFill>
                  <a:srgbClr val="000000"/>
                </a:solidFill>
              </a:rPr>
              <a:t>2</a:t>
            </a:r>
            <a:r>
              <a:rPr lang="en-US" dirty="0" smtClean="0">
                <a:solidFill>
                  <a:srgbClr val="000000"/>
                </a:solidFill>
              </a:rPr>
              <a:t>O</a:t>
            </a:r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21" name="Text Box 6"/>
          <p:cNvSpPr txBox="1">
            <a:spLocks noChangeArrowheads="1"/>
          </p:cNvSpPr>
          <p:nvPr/>
        </p:nvSpPr>
        <p:spPr bwMode="auto">
          <a:xfrm>
            <a:off x="3203848" y="3501008"/>
            <a:ext cx="2016224" cy="47808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60876" rIns="90000" bIns="45000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 dirty="0" smtClean="0">
                <a:solidFill>
                  <a:srgbClr val="000000"/>
                </a:solidFill>
              </a:rPr>
              <a:t>Gas system</a:t>
            </a:r>
            <a:endParaRPr lang="en-US" sz="1800" dirty="0">
              <a:solidFill>
                <a:srgbClr val="000000"/>
              </a:solidFill>
            </a:endParaRPr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319314"/>
            <a:ext cx="3312368" cy="3253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512" y="432048"/>
            <a:ext cx="6048672" cy="836712"/>
          </a:xfrm>
        </p:spPr>
        <p:txBody>
          <a:bodyPr>
            <a:normAutofit/>
          </a:bodyPr>
          <a:lstStyle/>
          <a:p>
            <a:r>
              <a:rPr lang="fr-FR" dirty="0" smtClean="0"/>
              <a:t>The  Large Prototype</a:t>
            </a:r>
            <a:endParaRPr lang="fr-FR" dirty="0"/>
          </a:p>
        </p:txBody>
      </p: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2915816" y="2780928"/>
            <a:ext cx="1080120" cy="47808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60876" rIns="90000" bIns="45000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 dirty="0" smtClean="0">
                <a:solidFill>
                  <a:srgbClr val="000000"/>
                </a:solidFill>
              </a:rPr>
              <a:t>Endplate</a:t>
            </a:r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5004048" y="5097958"/>
            <a:ext cx="3024336" cy="92333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b="1" dirty="0" smtClean="0"/>
              <a:t>Sharing infrastructure:</a:t>
            </a:r>
          </a:p>
          <a:p>
            <a:r>
              <a:rPr lang="fr-FR" b="1" dirty="0" smtClean="0"/>
              <a:t>- </a:t>
            </a:r>
            <a:r>
              <a:rPr lang="fr-FR" b="1" dirty="0" err="1" smtClean="0"/>
              <a:t>avoids</a:t>
            </a:r>
            <a:r>
              <a:rPr lang="fr-FR" b="1" dirty="0" smtClean="0"/>
              <a:t> duplication</a:t>
            </a:r>
          </a:p>
          <a:p>
            <a:r>
              <a:rPr lang="fr-FR" b="1" dirty="0" smtClean="0"/>
              <a:t>- </a:t>
            </a:r>
            <a:r>
              <a:rPr lang="fr-FR" b="1" dirty="0" err="1" smtClean="0"/>
              <a:t>favours</a:t>
            </a:r>
            <a:r>
              <a:rPr lang="fr-FR" b="1" dirty="0" smtClean="0"/>
              <a:t> communication</a:t>
            </a:r>
            <a:endParaRPr lang="fr-FR" b="1" dirty="0"/>
          </a:p>
        </p:txBody>
      </p:sp>
      <p:pic>
        <p:nvPicPr>
          <p:cNvPr id="24" name="Picture 10"/>
          <p:cNvPicPr>
            <a:picLocks noChangeAspect="1" noChangeArrowheads="1"/>
          </p:cNvPicPr>
          <p:nvPr/>
        </p:nvPicPr>
        <p:blipFill>
          <a:blip r:embed="rId3" cstate="print"/>
          <a:srcRect l="12399" t="4733" r="12399" b="2333"/>
          <a:stretch>
            <a:fillRect/>
          </a:stretch>
        </p:blipFill>
        <p:spPr bwMode="auto">
          <a:xfrm>
            <a:off x="251520" y="1268760"/>
            <a:ext cx="2613596" cy="242259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4005064"/>
            <a:ext cx="3668671" cy="229079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26" name="Text Box 6"/>
          <p:cNvSpPr txBox="1">
            <a:spLocks noChangeArrowheads="1"/>
          </p:cNvSpPr>
          <p:nvPr/>
        </p:nvSpPr>
        <p:spPr bwMode="auto">
          <a:xfrm>
            <a:off x="5436096" y="3789041"/>
            <a:ext cx="2088232" cy="36003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60876" rIns="90000" bIns="45000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 smtClean="0">
                <a:solidFill>
                  <a:srgbClr val="000000"/>
                </a:solidFill>
              </a:rPr>
              <a:t>HV</a:t>
            </a:r>
            <a:r>
              <a:rPr lang="en-US" sz="1800" dirty="0" smtClean="0">
                <a:solidFill>
                  <a:srgbClr val="000000"/>
                </a:solidFill>
              </a:rPr>
              <a:t> system</a:t>
            </a:r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4932040" y="2780928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rgbClr val="7030A0"/>
                </a:solidFill>
              </a:rPr>
              <a:t>DESY</a:t>
            </a:r>
            <a:endParaRPr lang="fr-FR" sz="1400" b="1" dirty="0">
              <a:solidFill>
                <a:srgbClr val="7030A0"/>
              </a:solidFill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4860032" y="3717032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rgbClr val="7030A0"/>
                </a:solidFill>
              </a:rPr>
              <a:t>DESY</a:t>
            </a:r>
            <a:endParaRPr lang="fr-FR" sz="1400" b="1" dirty="0">
              <a:solidFill>
                <a:srgbClr val="7030A0"/>
              </a:solidFill>
            </a:endParaRPr>
          </a:p>
        </p:txBody>
      </p:sp>
      <p:sp>
        <p:nvSpPr>
          <p:cNvPr id="27" name="ZoneTexte 26"/>
          <p:cNvSpPr txBox="1"/>
          <p:nvPr/>
        </p:nvSpPr>
        <p:spPr>
          <a:xfrm>
            <a:off x="2987824" y="3121223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err="1" smtClean="0">
                <a:solidFill>
                  <a:srgbClr val="7030A0"/>
                </a:solidFill>
              </a:rPr>
              <a:t>Cornell</a:t>
            </a:r>
            <a:endParaRPr lang="fr-FR" sz="1400" b="1" dirty="0">
              <a:solidFill>
                <a:srgbClr val="7030A0"/>
              </a:solidFill>
            </a:endParaRPr>
          </a:p>
        </p:txBody>
      </p:sp>
      <p:sp>
        <p:nvSpPr>
          <p:cNvPr id="28" name="ZoneTexte 27"/>
          <p:cNvSpPr txBox="1"/>
          <p:nvPr/>
        </p:nvSpPr>
        <p:spPr>
          <a:xfrm>
            <a:off x="7092280" y="3861048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rgbClr val="7030A0"/>
                </a:solidFill>
              </a:rPr>
              <a:t>DESY</a:t>
            </a:r>
            <a:endParaRPr lang="fr-FR" sz="1400" b="1" dirty="0">
              <a:solidFill>
                <a:srgbClr val="7030A0"/>
              </a:solidFill>
            </a:endParaRPr>
          </a:p>
        </p:txBody>
      </p:sp>
      <p:sp>
        <p:nvSpPr>
          <p:cNvPr id="31" name="Text Box 6"/>
          <p:cNvSpPr txBox="1">
            <a:spLocks noChangeArrowheads="1"/>
          </p:cNvSpPr>
          <p:nvPr/>
        </p:nvSpPr>
        <p:spPr bwMode="auto">
          <a:xfrm>
            <a:off x="6084168" y="4607099"/>
            <a:ext cx="1800200" cy="47808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60876" rIns="90000" bIns="45000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 smtClean="0">
                <a:solidFill>
                  <a:srgbClr val="000000"/>
                </a:solidFill>
              </a:rPr>
              <a:t>Laser calibration</a:t>
            </a:r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32" name="ZoneTexte 31"/>
          <p:cNvSpPr txBox="1"/>
          <p:nvPr/>
        </p:nvSpPr>
        <p:spPr>
          <a:xfrm>
            <a:off x="7820744" y="4653136"/>
            <a:ext cx="12877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rgbClr val="7030A0"/>
                </a:solidFill>
              </a:rPr>
              <a:t>U. Victoria</a:t>
            </a:r>
            <a:endParaRPr lang="fr-FR" sz="14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84150" y="2509838"/>
            <a:ext cx="3951288" cy="3775075"/>
            <a:chOff x="2008" y="1656"/>
            <a:chExt cx="3989" cy="2378"/>
          </a:xfrm>
        </p:grpSpPr>
        <p:pic>
          <p:nvPicPr>
            <p:cNvPr id="1040" name="Picture 1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019" y="1895"/>
              <a:ext cx="3978" cy="193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041" name="Line 14"/>
            <p:cNvSpPr>
              <a:spLocks noChangeShapeType="1"/>
            </p:cNvSpPr>
            <p:nvPr/>
          </p:nvSpPr>
          <p:spPr bwMode="auto">
            <a:xfrm>
              <a:off x="2008" y="3248"/>
              <a:ext cx="320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42" name="Line 15"/>
            <p:cNvSpPr>
              <a:spLocks noChangeShapeType="1"/>
            </p:cNvSpPr>
            <p:nvPr/>
          </p:nvSpPr>
          <p:spPr bwMode="auto">
            <a:xfrm>
              <a:off x="3960" y="3240"/>
              <a:ext cx="36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43" name="Line 16"/>
            <p:cNvSpPr>
              <a:spLocks noChangeShapeType="1"/>
            </p:cNvSpPr>
            <p:nvPr/>
          </p:nvSpPr>
          <p:spPr bwMode="auto">
            <a:xfrm>
              <a:off x="5952" y="3232"/>
              <a:ext cx="40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44" name="Oval 17"/>
            <p:cNvSpPr>
              <a:spLocks noChangeArrowheads="1"/>
            </p:cNvSpPr>
            <p:nvPr/>
          </p:nvSpPr>
          <p:spPr bwMode="auto">
            <a:xfrm>
              <a:off x="2200" y="1696"/>
              <a:ext cx="1832" cy="152"/>
            </a:xfrm>
            <a:prstGeom prst="ellipse">
              <a:avLst/>
            </a:prstGeom>
            <a:solidFill>
              <a:srgbClr val="CCECFF"/>
            </a:solidFill>
            <a:ln w="28575">
              <a:solidFill>
                <a:srgbClr val="CC00C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45" name="Text Box 18"/>
            <p:cNvSpPr txBox="1">
              <a:spLocks noChangeArrowheads="1"/>
            </p:cNvSpPr>
            <p:nvPr/>
          </p:nvSpPr>
          <p:spPr bwMode="auto">
            <a:xfrm>
              <a:off x="4104" y="1656"/>
              <a:ext cx="64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sz="2000"/>
                <a:t>S1</a:t>
              </a:r>
            </a:p>
          </p:txBody>
        </p:sp>
        <p:sp>
          <p:nvSpPr>
            <p:cNvPr id="1046" name="Oval 19"/>
            <p:cNvSpPr>
              <a:spLocks noChangeArrowheads="1"/>
            </p:cNvSpPr>
            <p:nvPr/>
          </p:nvSpPr>
          <p:spPr bwMode="auto">
            <a:xfrm>
              <a:off x="3112" y="3944"/>
              <a:ext cx="80" cy="47"/>
            </a:xfrm>
            <a:prstGeom prst="ellipse">
              <a:avLst/>
            </a:prstGeom>
            <a:solidFill>
              <a:srgbClr val="CCECFF"/>
            </a:solidFill>
            <a:ln w="28575">
              <a:solidFill>
                <a:srgbClr val="CC00C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47" name="Text Box 20"/>
            <p:cNvSpPr txBox="1">
              <a:spLocks noChangeArrowheads="1"/>
            </p:cNvSpPr>
            <p:nvPr/>
          </p:nvSpPr>
          <p:spPr bwMode="auto">
            <a:xfrm>
              <a:off x="3232" y="3880"/>
              <a:ext cx="400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sz="1000"/>
                <a:t>S2</a:t>
              </a:r>
            </a:p>
          </p:txBody>
        </p:sp>
      </p:grpSp>
      <p:sp>
        <p:nvSpPr>
          <p:cNvPr id="137219" name="Rectangle 3"/>
          <p:cNvSpPr>
            <a:spLocks noChangeArrowheads="1"/>
          </p:cNvSpPr>
          <p:nvPr/>
        </p:nvSpPr>
        <p:spPr bwMode="auto">
          <a:xfrm>
            <a:off x="-5153025" y="1447800"/>
            <a:ext cx="7931150" cy="4368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/>
          <a:lstStyle/>
          <a:p>
            <a:pPr marL="342900" indent="-342900" algn="just">
              <a:lnSpc>
                <a:spcPct val="12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Very</a:t>
            </a:r>
            <a:endParaRPr lang="en-US">
              <a:solidFill>
                <a:srgbClr val="00FF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031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44800" y="1306513"/>
            <a:ext cx="1512888" cy="1371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32" name="Picture 5" descr="pilar_cu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43213" y="2725738"/>
            <a:ext cx="1514475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3" name="Text Box 7"/>
          <p:cNvSpPr txBox="1">
            <a:spLocks noChangeArrowheads="1"/>
          </p:cNvSpPr>
          <p:nvPr/>
        </p:nvSpPr>
        <p:spPr bwMode="auto">
          <a:xfrm>
            <a:off x="4913313" y="985838"/>
            <a:ext cx="4143375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fr-FR"/>
              <a:t>Two copper perforated foils separated by an insulator (50 </a:t>
            </a:r>
            <a:r>
              <a:rPr lang="fr-FR">
                <a:latin typeface="Symbol" pitchFamily="18" charset="2"/>
              </a:rPr>
              <a:t>m</a:t>
            </a:r>
            <a:r>
              <a:rPr lang="fr-FR"/>
              <a:t>m). Multiplication takes place in the holes.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fr-FR"/>
              <a:t>Usually used in 2 or 3 stages.</a:t>
            </a:r>
            <a:endParaRPr lang="en-GB"/>
          </a:p>
        </p:txBody>
      </p:sp>
      <p:sp>
        <p:nvSpPr>
          <p:cNvPr id="1034" name="Text Box 8"/>
          <p:cNvSpPr txBox="1">
            <a:spLocks noChangeArrowheads="1"/>
          </p:cNvSpPr>
          <p:nvPr/>
        </p:nvSpPr>
        <p:spPr bwMode="auto">
          <a:xfrm>
            <a:off x="71438" y="785813"/>
            <a:ext cx="2714625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a micromesh supported by 50-100 </a:t>
            </a:r>
            <a:r>
              <a:rPr lang="fr-FR">
                <a:latin typeface="Symbol" pitchFamily="18" charset="2"/>
              </a:rPr>
              <a:t>m</a:t>
            </a:r>
            <a:r>
              <a:rPr lang="fr-FR"/>
              <a:t>m - high insulating pillars. Multiplication takes place between the anode and the mesh</a:t>
            </a:r>
          </a:p>
        </p:txBody>
      </p:sp>
      <p:sp>
        <p:nvSpPr>
          <p:cNvPr id="1035" name="Line 9"/>
          <p:cNvSpPr>
            <a:spLocks noChangeShapeType="1"/>
          </p:cNvSpPr>
          <p:nvPr/>
        </p:nvSpPr>
        <p:spPr bwMode="auto">
          <a:xfrm>
            <a:off x="3048000" y="3548063"/>
            <a:ext cx="7493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1036" name="Text Box 10"/>
          <p:cNvSpPr txBox="1">
            <a:spLocks noChangeArrowheads="1"/>
          </p:cNvSpPr>
          <p:nvPr/>
        </p:nvSpPr>
        <p:spPr bwMode="auto">
          <a:xfrm>
            <a:off x="3071813" y="2786063"/>
            <a:ext cx="11255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000"/>
              <a:t>200 </a:t>
            </a:r>
            <a:r>
              <a:rPr lang="fr-FR" sz="2000">
                <a:latin typeface="Symbol" pitchFamily="18" charset="2"/>
              </a:rPr>
              <a:t>m</a:t>
            </a:r>
            <a:r>
              <a:rPr lang="fr-FR" sz="2000"/>
              <a:t>m</a:t>
            </a:r>
            <a:endParaRPr lang="en-GB" sz="200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4984750" y="2857500"/>
          <a:ext cx="3916363" cy="3538538"/>
        </p:xfrm>
        <a:graphic>
          <a:graphicData uri="http://schemas.openxmlformats.org/presentationml/2006/ole">
            <p:oleObj spid="_x0000_s36866" name="Photo Editor Photo" r:id="rId7" imgW="4952381" imgH="4915586" progId="">
              <p:embed/>
            </p:oleObj>
          </a:graphicData>
        </a:graphic>
      </p:graphicFrame>
      <p:pic>
        <p:nvPicPr>
          <p:cNvPr id="1037" name="Picture 6" descr="gem0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43438" y="2193925"/>
            <a:ext cx="1555750" cy="173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ZoneTexte 23"/>
          <p:cNvSpPr txBox="1"/>
          <p:nvPr/>
        </p:nvSpPr>
        <p:spPr>
          <a:xfrm>
            <a:off x="5056188" y="285750"/>
            <a:ext cx="3786187" cy="5238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2800" b="1" dirty="0"/>
              <a:t>GEM</a:t>
            </a:r>
          </a:p>
        </p:txBody>
      </p:sp>
      <p:sp>
        <p:nvSpPr>
          <p:cNvPr id="25" name="ZoneTexte 24"/>
          <p:cNvSpPr txBox="1"/>
          <p:nvPr/>
        </p:nvSpPr>
        <p:spPr>
          <a:xfrm>
            <a:off x="214313" y="285750"/>
            <a:ext cx="4214812" cy="52387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2800" b="1" dirty="0" err="1"/>
              <a:t>Micromegas</a:t>
            </a:r>
            <a:endParaRPr lang="fr-FR" sz="2800" b="1" dirty="0"/>
          </a:p>
        </p:txBody>
      </p:sp>
      <p:sp>
        <p:nvSpPr>
          <p:cNvPr id="22" name="Espace réservé de la date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14/10/2010</a:t>
            </a:r>
            <a:endParaRPr lang="fr-FR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DF0F1-3925-4D00-A802-47C4F5CC8382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26" name="Espace réservé du pied de page 2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LC TPC</a:t>
            </a: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14/10/2010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LC TPC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DF0F1-3925-4D00-A802-47C4F5CC8382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716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-22164"/>
            <a:ext cx="8648353" cy="6547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ZoneTexte 6"/>
          <p:cNvSpPr txBox="1"/>
          <p:nvPr/>
        </p:nvSpPr>
        <p:spPr>
          <a:xfrm>
            <a:off x="2483768" y="1785010"/>
            <a:ext cx="4392488" cy="70788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fr-FR" sz="4000" b="1" dirty="0" smtClean="0">
                <a:solidFill>
                  <a:schemeClr val="bg1"/>
                </a:solidFill>
              </a:rPr>
              <a:t>PLEASE ENTER…</a:t>
            </a:r>
            <a:endParaRPr lang="fr-FR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14/10/2010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LC TPC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DF0F1-3925-4D00-A802-47C4F5CC8382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512" y="648072"/>
            <a:ext cx="6048672" cy="836712"/>
          </a:xfrm>
        </p:spPr>
        <p:txBody>
          <a:bodyPr>
            <a:normAutofit/>
          </a:bodyPr>
          <a:lstStyle/>
          <a:p>
            <a:r>
              <a:rPr lang="fr-FR" dirty="0" err="1" smtClean="0"/>
              <a:t>Beam</a:t>
            </a:r>
            <a:r>
              <a:rPr lang="fr-FR" dirty="0" smtClean="0"/>
              <a:t> tests </a:t>
            </a:r>
            <a:r>
              <a:rPr lang="fr-FR" dirty="0" err="1" smtClean="0"/>
              <a:t>at</a:t>
            </a:r>
            <a:r>
              <a:rPr lang="fr-FR" dirty="0" smtClean="0"/>
              <a:t> DESY</a:t>
            </a:r>
            <a:endParaRPr lang="fr-FR" dirty="0"/>
          </a:p>
        </p:txBody>
      </p:sp>
      <p:pic>
        <p:nvPicPr>
          <p:cNvPr id="15" name="Picture 4" descr="D:\Paul\ilc\DESY testbeam\2008\PhotosLP\TPCinPCMA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813" y="2135361"/>
            <a:ext cx="3333750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4"/>
          <p:cNvSpPr txBox="1">
            <a:spLocks noChangeArrowheads="1"/>
          </p:cNvSpPr>
          <p:nvPr/>
        </p:nvSpPr>
        <p:spPr bwMode="auto">
          <a:xfrm>
            <a:off x="539552" y="5478323"/>
            <a:ext cx="828092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b="1" dirty="0" smtClean="0"/>
              <a:t>From October 2008 to September 2010 </a:t>
            </a:r>
            <a:r>
              <a:rPr lang="fr-FR" sz="2400" b="1" dirty="0" err="1" smtClean="0"/>
              <a:t>several</a:t>
            </a:r>
            <a:r>
              <a:rPr lang="fr-FR" sz="2400" b="1" dirty="0" smtClean="0"/>
              <a:t> GEM and Micromegas modules </a:t>
            </a:r>
            <a:r>
              <a:rPr lang="fr-FR" sz="2400" b="1" dirty="0" err="1" smtClean="0"/>
              <a:t>were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tested</a:t>
            </a:r>
            <a:r>
              <a:rPr lang="fr-FR" sz="2400" b="1" dirty="0" smtClean="0"/>
              <a:t> in </a:t>
            </a:r>
            <a:r>
              <a:rPr lang="fr-FR" sz="2400" b="1" dirty="0" err="1" smtClean="0"/>
              <a:t>beam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at</a:t>
            </a:r>
            <a:r>
              <a:rPr lang="fr-FR" sz="2400" b="1" dirty="0" smtClean="0"/>
              <a:t> the LP</a:t>
            </a:r>
            <a:endParaRPr lang="fr-FR" sz="2200" b="1" dirty="0">
              <a:solidFill>
                <a:srgbClr val="3333CC"/>
              </a:solidFill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755575" y="1536973"/>
            <a:ext cx="3384377" cy="52387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fr-FR" sz="2800" b="1" dirty="0" err="1"/>
              <a:t>Micromegas</a:t>
            </a:r>
            <a:endParaRPr lang="fr-FR" sz="2800" b="1" dirty="0"/>
          </a:p>
        </p:txBody>
      </p:sp>
      <p:sp>
        <p:nvSpPr>
          <p:cNvPr id="19" name="ZoneTexte 18"/>
          <p:cNvSpPr txBox="1"/>
          <p:nvPr/>
        </p:nvSpPr>
        <p:spPr>
          <a:xfrm>
            <a:off x="5056189" y="1536973"/>
            <a:ext cx="3332236" cy="5238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fr-FR" sz="2800" b="1" dirty="0"/>
              <a:t>GEM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755576" y="4705325"/>
            <a:ext cx="3384377" cy="64633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fr-FR" b="1" dirty="0" smtClean="0"/>
              <a:t>Read out by T2K AFTER-</a:t>
            </a:r>
            <a:r>
              <a:rPr lang="fr-FR" b="1" dirty="0" err="1" smtClean="0"/>
              <a:t>based</a:t>
            </a:r>
            <a:r>
              <a:rPr lang="fr-FR" b="1" dirty="0" smtClean="0"/>
              <a:t> </a:t>
            </a:r>
            <a:r>
              <a:rPr lang="fr-FR" b="1" dirty="0" err="1" smtClean="0"/>
              <a:t>electronics</a:t>
            </a:r>
            <a:r>
              <a:rPr lang="fr-FR" b="1" dirty="0" smtClean="0"/>
              <a:t> </a:t>
            </a:r>
            <a:r>
              <a:rPr lang="fr-FR" b="1" dirty="0" smtClean="0">
                <a:solidFill>
                  <a:srgbClr val="7030A0"/>
                </a:solidFill>
              </a:rPr>
              <a:t>(Saclay)</a:t>
            </a:r>
            <a:endParaRPr lang="fr-FR" b="1" dirty="0">
              <a:solidFill>
                <a:srgbClr val="7030A0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5056188" y="4725144"/>
            <a:ext cx="3332236" cy="64633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fr-FR" b="1" dirty="0" smtClean="0"/>
              <a:t>Read out by ALTRO </a:t>
            </a:r>
            <a:r>
              <a:rPr lang="fr-FR" b="1" dirty="0" err="1" smtClean="0"/>
              <a:t>electronics</a:t>
            </a:r>
            <a:r>
              <a:rPr lang="fr-FR" b="1" dirty="0" smtClean="0"/>
              <a:t> </a:t>
            </a:r>
            <a:r>
              <a:rPr lang="fr-FR" sz="1400" b="1" dirty="0" smtClean="0">
                <a:solidFill>
                  <a:srgbClr val="7030A0"/>
                </a:solidFill>
              </a:rPr>
              <a:t>(EUDET, </a:t>
            </a:r>
            <a:r>
              <a:rPr lang="fr-FR" sz="1400" b="1" dirty="0" err="1" smtClean="0">
                <a:solidFill>
                  <a:srgbClr val="7030A0"/>
                </a:solidFill>
              </a:rPr>
              <a:t>Lund,CERN</a:t>
            </a:r>
            <a:r>
              <a:rPr lang="fr-FR" sz="1400" b="1" dirty="0" smtClean="0">
                <a:solidFill>
                  <a:srgbClr val="7030A0"/>
                </a:solidFill>
              </a:rPr>
              <a:t>)</a:t>
            </a:r>
            <a:endParaRPr lang="fr-FR" b="1" dirty="0">
              <a:solidFill>
                <a:srgbClr val="7030A0"/>
              </a:solidFill>
            </a:endParaRPr>
          </a:p>
        </p:txBody>
      </p:sp>
      <p:pic>
        <p:nvPicPr>
          <p:cNvPr id="6963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2132856"/>
            <a:ext cx="3312368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odèle par défaut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  <a:fontScheme name="Modèle par défaut">
    <a:majorFont>
      <a:latin typeface="Arial"/>
      <a:ea typeface=""/>
      <a:cs typeface=""/>
    </a:majorFont>
    <a:minorFont>
      <a:latin typeface="Comic Sans MS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2030</TotalTime>
  <Words>1747</Words>
  <Application>Microsoft Office PowerPoint</Application>
  <PresentationFormat>Affichage à l'écran (4:3)</PresentationFormat>
  <Paragraphs>312</Paragraphs>
  <Slides>31</Slides>
  <Notes>3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2</vt:i4>
      </vt:variant>
      <vt:variant>
        <vt:lpstr>Titres des diapositives</vt:lpstr>
      </vt:variant>
      <vt:variant>
        <vt:i4>31</vt:i4>
      </vt:variant>
    </vt:vector>
  </HeadingPairs>
  <TitlesOfParts>
    <vt:vector size="34" baseType="lpstr">
      <vt:lpstr>Flow</vt:lpstr>
      <vt:lpstr>Photo Editor Photo</vt:lpstr>
      <vt:lpstr>公式</vt:lpstr>
      <vt:lpstr>LC TPC 2008-2010 </vt:lpstr>
      <vt:lpstr>A TPC for the LC</vt:lpstr>
      <vt:lpstr>LC TPC gathers all the actors in R&amp;D for a TPC at a LC</vt:lpstr>
      <vt:lpstr>Diapositive 4</vt:lpstr>
      <vt:lpstr>The EUDET facility at DESY Hamburg</vt:lpstr>
      <vt:lpstr>The  Large Prototype</vt:lpstr>
      <vt:lpstr>Diapositive 7</vt:lpstr>
      <vt:lpstr>Diapositive 8</vt:lpstr>
      <vt:lpstr>Beam tests at DESY</vt:lpstr>
      <vt:lpstr>5 Micromegas Modules for TPC</vt:lpstr>
      <vt:lpstr>Diapositive 11</vt:lpstr>
      <vt:lpstr>Diapositive 12</vt:lpstr>
      <vt:lpstr>Asian GEM Modules for TPC</vt:lpstr>
      <vt:lpstr>Diapositive 14</vt:lpstr>
      <vt:lpstr>Diapositive 15</vt:lpstr>
      <vt:lpstr>Diapositive 16</vt:lpstr>
      <vt:lpstr>Diapositive 17</vt:lpstr>
      <vt:lpstr>Bias inside a row vs track position</vt:lpstr>
      <vt:lpstr>Diapositive 19</vt:lpstr>
      <vt:lpstr>Diapositive 20</vt:lpstr>
      <vt:lpstr>Diapositive 21</vt:lpstr>
      <vt:lpstr>Diapositive 22</vt:lpstr>
      <vt:lpstr>Micromegas+pixels, GridPix</vt:lpstr>
      <vt:lpstr>GEM + Pixels</vt:lpstr>
      <vt:lpstr>SOFTWARE</vt:lpstr>
      <vt:lpstr>DESY GEM module</vt:lpstr>
      <vt:lpstr>Diapositive 27</vt:lpstr>
      <vt:lpstr>Diapositive 28</vt:lpstr>
      <vt:lpstr>Diapositive 29</vt:lpstr>
      <vt:lpstr>Diapositive 30</vt:lpstr>
      <vt:lpstr>Towards the Detailed Baseline</vt:lpstr>
    </vt:vector>
  </TitlesOfParts>
  <Company>CEA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wenwang</dc:creator>
  <cp:lastModifiedBy>Paul Colas</cp:lastModifiedBy>
  <cp:revision>184</cp:revision>
  <dcterms:created xsi:type="dcterms:W3CDTF">2010-09-27T16:56:47Z</dcterms:created>
  <dcterms:modified xsi:type="dcterms:W3CDTF">2010-10-15T07:47:47Z</dcterms:modified>
</cp:coreProperties>
</file>