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3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C3EDF-5B46-4DDB-8393-48D7AB91E64A}" type="datetimeFigureOut">
              <a:rPr lang="en-US" smtClean="0"/>
              <a:pPr/>
              <a:t>11/10/2010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9F92D-7C7F-4C47-8DA4-9A1209227B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C3EDF-5B46-4DDB-8393-48D7AB91E64A}" type="datetimeFigureOut">
              <a:rPr lang="en-US" smtClean="0"/>
              <a:pPr/>
              <a:t>11/10/2010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9F92D-7C7F-4C47-8DA4-9A1209227B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C3EDF-5B46-4DDB-8393-48D7AB91E64A}" type="datetimeFigureOut">
              <a:rPr lang="en-US" smtClean="0"/>
              <a:pPr/>
              <a:t>11/10/2010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9F92D-7C7F-4C47-8DA4-9A1209227B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C3EDF-5B46-4DDB-8393-48D7AB91E64A}" type="datetimeFigureOut">
              <a:rPr lang="en-US" smtClean="0"/>
              <a:pPr/>
              <a:t>11/10/2010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9F92D-7C7F-4C47-8DA4-9A1209227B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C3EDF-5B46-4DDB-8393-48D7AB91E64A}" type="datetimeFigureOut">
              <a:rPr lang="en-US" smtClean="0"/>
              <a:pPr/>
              <a:t>11/10/2010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9F92D-7C7F-4C47-8DA4-9A1209227B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C3EDF-5B46-4DDB-8393-48D7AB91E64A}" type="datetimeFigureOut">
              <a:rPr lang="en-US" smtClean="0"/>
              <a:pPr/>
              <a:t>11/10/2010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9F92D-7C7F-4C47-8DA4-9A1209227B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C3EDF-5B46-4DDB-8393-48D7AB91E64A}" type="datetimeFigureOut">
              <a:rPr lang="en-US" smtClean="0"/>
              <a:pPr/>
              <a:t>11/10/2010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9F92D-7C7F-4C47-8DA4-9A1209227B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C3EDF-5B46-4DDB-8393-48D7AB91E64A}" type="datetimeFigureOut">
              <a:rPr lang="en-US" smtClean="0"/>
              <a:pPr/>
              <a:t>11/10/2010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9F92D-7C7F-4C47-8DA4-9A1209227B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C3EDF-5B46-4DDB-8393-48D7AB91E64A}" type="datetimeFigureOut">
              <a:rPr lang="en-US" smtClean="0"/>
              <a:pPr/>
              <a:t>11/10/2010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9F92D-7C7F-4C47-8DA4-9A1209227B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C3EDF-5B46-4DDB-8393-48D7AB91E64A}" type="datetimeFigureOut">
              <a:rPr lang="en-US" smtClean="0"/>
              <a:pPr/>
              <a:t>11/10/2010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9F92D-7C7F-4C47-8DA4-9A1209227B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C3EDF-5B46-4DDB-8393-48D7AB91E64A}" type="datetimeFigureOut">
              <a:rPr lang="en-US" smtClean="0"/>
              <a:pPr/>
              <a:t>11/10/2010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9F92D-7C7F-4C47-8DA4-9A1209227B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9C3EDF-5B46-4DDB-8393-48D7AB91E64A}" type="datetimeFigureOut">
              <a:rPr lang="en-US" smtClean="0"/>
              <a:pPr/>
              <a:t>11/10/2010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E9F92D-7C7F-4C47-8DA4-9A1209227BD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JLab Update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RG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ILC Cavity Group Meeting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November 9, 2010</a:t>
            </a:r>
          </a:p>
          <a:p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ILC_high_gradient\ILC_EP\Result_summary\Maximum_Gradient_Summary\Max_gradient_reached_by_individual_cells_A11A12A13A14A15A16_RI18RI19RI27RI28_AES5AES6AES7AES8AES9AES10_HiRes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1025" y="563563"/>
            <a:ext cx="7980363" cy="573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195" name="Straight Arrow Connector 2"/>
          <p:cNvCxnSpPr>
            <a:cxnSpLocks noChangeShapeType="1"/>
          </p:cNvCxnSpPr>
          <p:nvPr/>
        </p:nvCxnSpPr>
        <p:spPr bwMode="auto">
          <a:xfrm>
            <a:off x="6589713" y="5983288"/>
            <a:ext cx="1219200" cy="1587"/>
          </a:xfrm>
          <a:prstGeom prst="straightConnector1">
            <a:avLst/>
          </a:prstGeom>
          <a:noFill/>
          <a:ln w="25400" algn="ctr">
            <a:solidFill>
              <a:srgbClr val="0000FF"/>
            </a:solidFill>
            <a:round/>
            <a:headEnd type="arrow" w="med" len="med"/>
            <a:tailEnd type="arrow" w="med" len="med"/>
          </a:ln>
        </p:spPr>
      </p:cxnSp>
      <p:sp>
        <p:nvSpPr>
          <p:cNvPr id="8196" name="TextBox 3"/>
          <p:cNvSpPr txBox="1">
            <a:spLocks noChangeArrowheads="1"/>
          </p:cNvSpPr>
          <p:nvPr/>
        </p:nvSpPr>
        <p:spPr bwMode="auto">
          <a:xfrm>
            <a:off x="6056313" y="5983288"/>
            <a:ext cx="247173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0000FF"/>
                </a:solidFill>
              </a:rPr>
              <a:t>Hpk 160-180 mT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TB9NR001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4525963"/>
          </a:xfrm>
        </p:spPr>
        <p:txBody>
          <a:bodyPr>
            <a:normAutofit/>
          </a:bodyPr>
          <a:lstStyle/>
          <a:p>
            <a:r>
              <a:rPr lang="en-US" sz="2000" dirty="0" smtClean="0"/>
              <a:t>Initial 10 um BCP not sufficient for removal of identified defect; additional 10 um BCP with cavity orientation flipped.</a:t>
            </a:r>
          </a:p>
          <a:p>
            <a:r>
              <a:rPr lang="en-US" sz="2000" dirty="0" smtClean="0"/>
              <a:t>Continued reduction in defect density.</a:t>
            </a:r>
          </a:p>
          <a:p>
            <a:r>
              <a:rPr lang="en-US" sz="2000" dirty="0" smtClean="0"/>
              <a:t>Heavy EP 26oct10 stopped at 80 um removal due to slow removal rate.</a:t>
            </a:r>
          </a:p>
          <a:p>
            <a:r>
              <a:rPr lang="en-US" sz="2000" dirty="0" smtClean="0"/>
              <a:t>Furnace heat treated at 800C for 2 hr and frequency and FF tuned.</a:t>
            </a:r>
          </a:p>
          <a:p>
            <a:r>
              <a:rPr lang="en-US" sz="2000" dirty="0" smtClean="0"/>
              <a:t>Final EP of 50 um and first HPR 5nov10; final HPR on going; RF test soon. </a:t>
            </a:r>
            <a:endParaRPr lang="en-US" sz="2000" dirty="0"/>
          </a:p>
        </p:txBody>
      </p:sp>
      <p:pic>
        <p:nvPicPr>
          <p:cNvPr id="3074" name="Picture 2"/>
          <p:cNvPicPr preferRelativeResize="0"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359507"/>
            <a:ext cx="4257675" cy="2812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 preferRelativeResize="0"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292656"/>
            <a:ext cx="4114800" cy="3108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Cavities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JLAB LG#1 </a:t>
            </a:r>
            <a:r>
              <a:rPr lang="en-US" sz="2800" dirty="0" smtClean="0"/>
              <a:t>worked started since coming back from KEK for local grinding and EP. Field flatness tuned, HPR, clean room </a:t>
            </a:r>
            <a:r>
              <a:rPr lang="en-US" sz="2800" dirty="0" err="1" smtClean="0"/>
              <a:t>assm</a:t>
            </a:r>
            <a:r>
              <a:rPr lang="en-US" sz="2800" dirty="0" smtClean="0"/>
              <a:t>, 120Cx48hr, RF test this week.</a:t>
            </a:r>
          </a:p>
          <a:p>
            <a:r>
              <a:rPr lang="en-US" sz="2800" dirty="0" smtClean="0">
                <a:solidFill>
                  <a:srgbClr val="0000FF"/>
                </a:solidFill>
              </a:rPr>
              <a:t>ICHIRO7</a:t>
            </a:r>
            <a:r>
              <a:rPr lang="en-US" sz="2800" dirty="0" smtClean="0"/>
              <a:t> beam tube defects removed by local mechanical polish, field flatness tuned to 96%, light EP scheduled this week.</a:t>
            </a:r>
          </a:p>
          <a:p>
            <a:r>
              <a:rPr lang="en-US" sz="2800" dirty="0" smtClean="0">
                <a:solidFill>
                  <a:srgbClr val="0000FF"/>
                </a:solidFill>
              </a:rPr>
              <a:t>AES6</a:t>
            </a:r>
            <a:r>
              <a:rPr lang="en-US" sz="2800" dirty="0" smtClean="0"/>
              <a:t> local re-melt with electron beam under preparation.</a:t>
            </a:r>
          </a:p>
          <a:p>
            <a:r>
              <a:rPr lang="en-US" sz="2800" dirty="0" smtClean="0">
                <a:solidFill>
                  <a:srgbClr val="0000FF"/>
                </a:solidFill>
              </a:rPr>
              <a:t>MHI#8</a:t>
            </a:r>
            <a:r>
              <a:rPr lang="en-US" sz="2800" dirty="0" smtClean="0"/>
              <a:t> en route from KEK for cross-region exchange.</a:t>
            </a:r>
            <a:endParaRPr lang="en-US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Facilities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Facilities resumed after 2-week down in late August.</a:t>
            </a:r>
          </a:p>
          <a:p>
            <a:r>
              <a:rPr lang="en-US" sz="2800" dirty="0" smtClean="0"/>
              <a:t>Some field emission issues in September. Several suspected causes identified – but no strong final correlation. Situation seems to have recovered now. </a:t>
            </a:r>
          </a:p>
          <a:p>
            <a:r>
              <a:rPr lang="en-US" sz="2800" dirty="0" smtClean="0"/>
              <a:t>CEBAF 12 </a:t>
            </a:r>
            <a:r>
              <a:rPr lang="en-US" sz="2800" dirty="0" err="1" smtClean="0"/>
              <a:t>GeV</a:t>
            </a:r>
            <a:r>
              <a:rPr lang="en-US" sz="2800" dirty="0" smtClean="0"/>
              <a:t> upgrade cavities started EP processing and RF test and dominate work EP machine, HPR machine and class-10 assembly area.</a:t>
            </a:r>
            <a:endParaRPr lang="en-US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   TB9RI27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143000"/>
            <a:ext cx="4191000" cy="5257800"/>
          </a:xfrm>
        </p:spPr>
        <p:txBody>
          <a:bodyPr>
            <a:normAutofit/>
          </a:bodyPr>
          <a:lstStyle/>
          <a:p>
            <a:r>
              <a:rPr lang="en-US" sz="1800" dirty="0" smtClean="0"/>
              <a:t> RI27 1</a:t>
            </a:r>
            <a:r>
              <a:rPr lang="en-US" sz="1800" baseline="30000" dirty="0" smtClean="0"/>
              <a:t>st</a:t>
            </a:r>
            <a:r>
              <a:rPr lang="en-US" sz="1800" dirty="0" smtClean="0"/>
              <a:t> test 43 MV/m quench limited, &lt; 500 </a:t>
            </a:r>
            <a:r>
              <a:rPr lang="en-US" sz="1800" dirty="0" err="1" smtClean="0"/>
              <a:t>mR</a:t>
            </a:r>
            <a:r>
              <a:rPr lang="en-US" sz="1800" dirty="0" smtClean="0"/>
              <a:t>/h X-ray at highest field, mode mixing observed at &gt; 31 MV/m. 2</a:t>
            </a:r>
            <a:r>
              <a:rPr lang="en-US" sz="1800" baseline="30000" dirty="0" smtClean="0"/>
              <a:t>nd</a:t>
            </a:r>
            <a:r>
              <a:rPr lang="en-US" sz="1800" dirty="0" smtClean="0"/>
              <a:t> sound predicted quench in center cell. Re-test after warm up and fixed thermometry installation – event at &gt; 41 MV/m followed by FE turn on and limited to 31 MV/m. </a:t>
            </a:r>
          </a:p>
          <a:p>
            <a:r>
              <a:rPr lang="en-US" sz="1800" dirty="0" smtClean="0"/>
              <a:t>RI27 re-test after re-HPR 3X (partial </a:t>
            </a:r>
            <a:r>
              <a:rPr lang="en-US" sz="1800" dirty="0" err="1" smtClean="0"/>
              <a:t>dis-assm</a:t>
            </a:r>
            <a:r>
              <a:rPr lang="en-US" sz="1800" dirty="0" smtClean="0"/>
              <a:t>), performance recovered somewhat and meets ILC vertical test spec. still strong FE limited. Pi-mode frequency at 2K under vacuum 1299.824 MHz (target 1299.700); Pi mode FF 97.7% prior to final EP.</a:t>
            </a:r>
          </a:p>
          <a:p>
            <a:r>
              <a:rPr lang="en-US" sz="1800" dirty="0" smtClean="0"/>
              <a:t>Cavity already shipped back to FNAL.</a:t>
            </a:r>
          </a:p>
          <a:p>
            <a:endParaRPr lang="en-US" sz="1800" dirty="0"/>
          </a:p>
        </p:txBody>
      </p:sp>
      <p:pic>
        <p:nvPicPr>
          <p:cNvPr id="6" name="Picture 2" descr="C:\work\9-cell cavities\TB9RI027\TB9RI027_Q0_vs_Eacc_8sep2010_and_20sep201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152399"/>
            <a:ext cx="4343400" cy="3326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ILC_high_gradient\ILC_EP\RI27\RI27_Q_Eacc_test2_FinalPowerRise_2K_and_test1_InitialPowerRise_1_8K.JPG"/>
          <p:cNvPicPr>
            <a:picLocks noChangeAspect="1" noChangeArrowheads="1"/>
          </p:cNvPicPr>
          <p:nvPr/>
        </p:nvPicPr>
        <p:blipFill>
          <a:blip r:embed="rId3" cstate="print"/>
          <a:srcRect l="8519" t="12963" r="8518" b="2593"/>
          <a:stretch>
            <a:fillRect/>
          </a:stretch>
        </p:blipFill>
        <p:spPr bwMode="auto">
          <a:xfrm>
            <a:off x="4648200" y="3585892"/>
            <a:ext cx="4114800" cy="29673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2667000"/>
            <a:ext cx="6181986" cy="4068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C:\work\9-cell cavities\TB9RI027\TB9RI027_OST1234_quench_43_MV_m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52400"/>
            <a:ext cx="3200400" cy="2451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 preferRelativeResize="0"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5800" y="152400"/>
            <a:ext cx="4098562" cy="2455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   TB9RI28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143000"/>
            <a:ext cx="4191000" cy="5257800"/>
          </a:xfrm>
        </p:spPr>
        <p:txBody>
          <a:bodyPr>
            <a:normAutofit/>
          </a:bodyPr>
          <a:lstStyle/>
          <a:p>
            <a:r>
              <a:rPr lang="en-US" sz="1800" dirty="0" smtClean="0"/>
              <a:t>Two EP runs necessary for needed bulk removal (due to removal meter issue).</a:t>
            </a:r>
          </a:p>
          <a:p>
            <a:r>
              <a:rPr lang="en-US" sz="1800" dirty="0" smtClean="0"/>
              <a:t>First RF test 22 MV/m, limited by strong field emission (amid temporary field emission issue related to facility).</a:t>
            </a:r>
          </a:p>
          <a:p>
            <a:r>
              <a:rPr lang="en-US" sz="1800" dirty="0" smtClean="0"/>
              <a:t>RI28 re-test after re-HPR 6x (complete </a:t>
            </a:r>
            <a:r>
              <a:rPr lang="en-US" sz="1800" dirty="0" err="1" smtClean="0"/>
              <a:t>dis-assm</a:t>
            </a:r>
            <a:r>
              <a:rPr lang="en-US" sz="1800" dirty="0" smtClean="0"/>
              <a:t> with hardware swap), successful FE reduction, some FE at initial power rise, almost no FE at final power rise, 38.8 MV/m at Q0 1.4E10, limited by quench. Pi mode freq 2K under vacuum 1299.854 MHz; Pi mode FF 96.5% prior to final EP. </a:t>
            </a:r>
          </a:p>
          <a:p>
            <a:r>
              <a:rPr lang="en-US" sz="1800" dirty="0" smtClean="0"/>
              <a:t>Cavity already shipped back to FNAL.</a:t>
            </a:r>
          </a:p>
          <a:p>
            <a:endParaRPr lang="en-US" sz="1800" dirty="0"/>
          </a:p>
        </p:txBody>
      </p:sp>
      <p:pic>
        <p:nvPicPr>
          <p:cNvPr id="7" name="Picture 2" descr="C:\work\9-cell cavities\TB9RI028\TB9RI028_Q0_vs_Eacc_for_RF_test_1_and_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0"/>
            <a:ext cx="47244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ILC_high_gradient\ILC_EP\RI28\RI28_Q_Eacc_test2_18oct10_andtest1_1oct10.JPG"/>
          <p:cNvPicPr>
            <a:picLocks noChangeAspect="1" noChangeArrowheads="1"/>
          </p:cNvPicPr>
          <p:nvPr/>
        </p:nvPicPr>
        <p:blipFill>
          <a:blip r:embed="rId3" cstate="print"/>
          <a:srcRect l="7037" t="11481" r="5556" b="2593"/>
          <a:stretch>
            <a:fillRect/>
          </a:stretch>
        </p:blipFill>
        <p:spPr bwMode="auto">
          <a:xfrm>
            <a:off x="4572000" y="2971800"/>
            <a:ext cx="4114800" cy="36576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696200" y="152400"/>
            <a:ext cx="1231106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/>
              <a:t>Initial power rise</a:t>
            </a:r>
          </a:p>
          <a:p>
            <a:r>
              <a:rPr lang="en-US" sz="1200" dirty="0" smtClean="0"/>
              <a:t>After re-HPR</a:t>
            </a:r>
            <a:endParaRPr lang="en-US" sz="1200" dirty="0"/>
          </a:p>
        </p:txBody>
      </p:sp>
      <p:cxnSp>
        <p:nvCxnSpPr>
          <p:cNvPr id="9" name="Straight Arrow Connector 8"/>
          <p:cNvCxnSpPr>
            <a:stCxn id="6" idx="1"/>
          </p:cNvCxnSpPr>
          <p:nvPr/>
        </p:nvCxnSpPr>
        <p:spPr>
          <a:xfrm rot="10800000" flipV="1">
            <a:off x="7315200" y="383232"/>
            <a:ext cx="381000" cy="22636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848600" y="3810000"/>
            <a:ext cx="1152560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/>
              <a:t>final power rise</a:t>
            </a:r>
          </a:p>
          <a:p>
            <a:r>
              <a:rPr lang="en-US" sz="1200" dirty="0" smtClean="0"/>
              <a:t>After re-HPR</a:t>
            </a:r>
            <a:endParaRPr lang="en-US" sz="1200" dirty="0"/>
          </a:p>
        </p:txBody>
      </p:sp>
      <p:cxnSp>
        <p:nvCxnSpPr>
          <p:cNvPr id="11" name="Straight Arrow Connector 10"/>
          <p:cNvCxnSpPr/>
          <p:nvPr/>
        </p:nvCxnSpPr>
        <p:spPr>
          <a:xfrm rot="5400000">
            <a:off x="8001000" y="4343400"/>
            <a:ext cx="228600" cy="76200"/>
          </a:xfrm>
          <a:prstGeom prst="straightConnector1">
            <a:avLst/>
          </a:prstGeom>
          <a:ln w="2857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ILC_high_gradient\ILC_EP\Result_summary\Best_Q_Eacc\Q_Eacc_A11A12A13A14A15A16_RI18RI19RI27RI28_AES5AES6AES7AES8AES9AES10_19oct10.tif"/>
          <p:cNvPicPr preferRelativeResize="0">
            <a:picLocks noChangeAspect="1" noChangeArrowheads="1"/>
          </p:cNvPicPr>
          <p:nvPr/>
        </p:nvPicPr>
        <p:blipFill>
          <a:blip r:embed="rId2" cstate="print"/>
          <a:srcRect r="8066"/>
          <a:stretch>
            <a:fillRect/>
          </a:stretch>
        </p:blipFill>
        <p:spPr bwMode="auto">
          <a:xfrm>
            <a:off x="260350" y="152400"/>
            <a:ext cx="8578850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ILC_high_gradient\ILC_EP\Result_summary\Yield\A11A12A13A14A15A16_RI18RI19RI27RI28_AES5AES6AES7AES8AES9AES10_1stpass_and_2ndpass_yield_19oct10_HiRes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219200"/>
            <a:ext cx="84582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152400" y="0"/>
            <a:ext cx="8763000" cy="1143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en-US" sz="2800" kern="0" dirty="0">
                <a:solidFill>
                  <a:schemeClr val="tx2"/>
                </a:solidFill>
                <a:latin typeface="+mj-lt"/>
                <a:cs typeface="ＭＳ Ｐゴシック" charset="-128"/>
              </a:rPr>
              <a:t>Gradient yield curve</a:t>
            </a:r>
          </a:p>
          <a:p>
            <a:pPr algn="ctr" eaLnBrk="0" hangingPunct="0">
              <a:defRPr/>
            </a:pPr>
            <a:r>
              <a:rPr lang="en-US" sz="2800" kern="0" dirty="0">
                <a:solidFill>
                  <a:schemeClr val="tx2"/>
                </a:solidFill>
                <a:latin typeface="+mj-lt"/>
                <a:cs typeface="ＭＳ Ｐゴシック" charset="-128"/>
              </a:rPr>
              <a:t> ACCEL/RI and AES cavities without bias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ILC_high_gradient\ILC_EP\Result_summary\Yield\A11A12A13A14A15A16_RI18RI19RI27RI28_1stpass_and_2ndpass_yield_19oct10_HiRes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143000"/>
            <a:ext cx="84582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152400" y="0"/>
            <a:ext cx="8763000" cy="1143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en-US" sz="2800" kern="0" dirty="0">
                <a:solidFill>
                  <a:schemeClr val="tx2"/>
                </a:solidFill>
                <a:latin typeface="+mj-lt"/>
                <a:cs typeface="ＭＳ Ｐゴシック" charset="-128"/>
              </a:rPr>
              <a:t>An example of 90% yield at 35 MV/m w/ Q0 &gt;= 8E9</a:t>
            </a:r>
          </a:p>
          <a:p>
            <a:pPr algn="ctr" eaLnBrk="0" hangingPunct="0">
              <a:defRPr/>
            </a:pPr>
            <a:r>
              <a:rPr lang="en-US" sz="2800" kern="0" dirty="0">
                <a:solidFill>
                  <a:schemeClr val="tx2"/>
                </a:solidFill>
                <a:latin typeface="+mj-lt"/>
                <a:cs typeface="ＭＳ Ｐゴシック" charset="-128"/>
              </a:rPr>
              <a:t>ACCEL/RI cavities without bias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Content Placeholder 7" descr="Max_gradient_reached_by_cavity_A11A12A13A14A15A16_RI18RI19RI27RI28_AES5AES6AES7AES8AES9AES10_HiRes.tif"/>
          <p:cNvPicPr>
            <a:picLocks noChangeAspect="1"/>
          </p:cNvPicPr>
          <p:nvPr/>
        </p:nvPicPr>
        <p:blipFill>
          <a:blip r:embed="rId2" cstate="print"/>
          <a:srcRect l="-3223" r="-3223"/>
          <a:stretch>
            <a:fillRect/>
          </a:stretch>
        </p:blipFill>
        <p:spPr bwMode="auto">
          <a:xfrm>
            <a:off x="685800" y="990600"/>
            <a:ext cx="77724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2"/>
          <p:cNvPicPr preferRelativeResize="0"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43200" y="3962400"/>
            <a:ext cx="582613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3"/>
          <p:cNvPicPr preferRelativeResize="0"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09800" y="3929063"/>
            <a:ext cx="492125" cy="41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4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76400" y="3886200"/>
            <a:ext cx="520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174" name="Straight Arrow Connector 5"/>
          <p:cNvCxnSpPr>
            <a:cxnSpLocks noChangeShapeType="1"/>
          </p:cNvCxnSpPr>
          <p:nvPr/>
        </p:nvCxnSpPr>
        <p:spPr bwMode="auto">
          <a:xfrm>
            <a:off x="6553200" y="6096000"/>
            <a:ext cx="1219200" cy="1588"/>
          </a:xfrm>
          <a:prstGeom prst="straightConnector1">
            <a:avLst/>
          </a:prstGeom>
          <a:noFill/>
          <a:ln w="25400" algn="ctr">
            <a:solidFill>
              <a:srgbClr val="0000FF"/>
            </a:solidFill>
            <a:round/>
            <a:headEnd type="arrow" w="med" len="med"/>
            <a:tailEnd type="arrow" w="med" len="med"/>
          </a:ln>
        </p:spPr>
      </p:cxnSp>
      <p:sp>
        <p:nvSpPr>
          <p:cNvPr id="7175" name="TextBox 6"/>
          <p:cNvSpPr txBox="1">
            <a:spLocks noChangeArrowheads="1"/>
          </p:cNvSpPr>
          <p:nvPr/>
        </p:nvSpPr>
        <p:spPr bwMode="auto">
          <a:xfrm>
            <a:off x="6019800" y="6096000"/>
            <a:ext cx="24717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0000FF"/>
                </a:solidFill>
              </a:rPr>
              <a:t>Hpk 160-180 mT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481</Words>
  <Application>Microsoft Office PowerPoint</Application>
  <PresentationFormat>On-screen Show (4:3)</PresentationFormat>
  <Paragraphs>38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JLab Update</vt:lpstr>
      <vt:lpstr>Facilities</vt:lpstr>
      <vt:lpstr>   TB9RI27 </vt:lpstr>
      <vt:lpstr>Slide 4</vt:lpstr>
      <vt:lpstr>   TB9RI28 </vt:lpstr>
      <vt:lpstr>Slide 6</vt:lpstr>
      <vt:lpstr>Slide 7</vt:lpstr>
      <vt:lpstr>Slide 8</vt:lpstr>
      <vt:lpstr>Slide 9</vt:lpstr>
      <vt:lpstr>Slide 10</vt:lpstr>
      <vt:lpstr>TB9NR001</vt:lpstr>
      <vt:lpstr>Other Cavities</vt:lpstr>
    </vt:vector>
  </TitlesOfParts>
  <Company>Jefferson Science Associates, LLC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JLab Update</dc:title>
  <dc:creator>geng</dc:creator>
  <cp:lastModifiedBy>geng</cp:lastModifiedBy>
  <cp:revision>21</cp:revision>
  <dcterms:created xsi:type="dcterms:W3CDTF">2010-11-08T14:47:29Z</dcterms:created>
  <dcterms:modified xsi:type="dcterms:W3CDTF">2010-11-10T13:21:27Z</dcterms:modified>
</cp:coreProperties>
</file>