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1"/>
  </p:notesMasterIdLst>
  <p:sldIdLst>
    <p:sldId id="256" r:id="rId2"/>
    <p:sldId id="281" r:id="rId3"/>
    <p:sldId id="282" r:id="rId4"/>
    <p:sldId id="283" r:id="rId5"/>
    <p:sldId id="288" r:id="rId6"/>
    <p:sldId id="284" r:id="rId7"/>
    <p:sldId id="285" r:id="rId8"/>
    <p:sldId id="286" r:id="rId9"/>
    <p:sldId id="287" r:id="rId1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1760" autoAdjust="0"/>
    <p:restoredTop sz="94660"/>
  </p:normalViewPr>
  <p:slideViewPr>
    <p:cSldViewPr snapToObjects="1">
      <p:cViewPr>
        <p:scale>
          <a:sx n="125" d="100"/>
          <a:sy n="125" d="100"/>
        </p:scale>
        <p:origin x="-2128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10.11.9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file://localhost/Users/hayano/Desktop/pretuning-startup-0.tif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Relationship Id="rId3" Type="http://schemas.openxmlformats.org/officeDocument/2006/relationships/image" Target="file://localhost/Users/hayano/Desktop/MHI-A-VT.tif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381000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120134"/>
            <a:ext cx="205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2010.11.09: </a:t>
            </a:r>
            <a:r>
              <a:rPr kumimoji="1" lang="en-US" altLang="ja-JP" dirty="0" smtClean="0"/>
              <a:t>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316" y="1066800"/>
            <a:ext cx="70496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(1)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>
                <a:solidFill>
                  <a:srgbClr val="000090"/>
                </a:solidFill>
              </a:rPr>
              <a:t>MHI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-010, MHI-011,</a:t>
            </a:r>
            <a:r>
              <a:rPr lang="en-US" altLang="ja-JP" sz="2000" dirty="0" smtClean="0">
                <a:solidFill>
                  <a:srgbClr val="000090"/>
                </a:solidFill>
              </a:rPr>
              <a:t>MHI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_A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;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 9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cell cavities field measurements </a:t>
            </a:r>
          </a:p>
          <a:p>
            <a:r>
              <a:rPr kumimoji="1" lang="en-US" altLang="ja-JP" sz="2000" dirty="0" smtClean="0"/>
              <a:t>          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MHI</a:t>
            </a:r>
            <a:r>
              <a:rPr kumimoji="1" lang="en-US" altLang="ja-JP" sz="2000" dirty="0" smtClean="0"/>
              <a:t>-010:  </a:t>
            </a:r>
            <a:r>
              <a:rPr lang="en-US" altLang="ja-JP" sz="2000" dirty="0" smtClean="0"/>
              <a:t>3</a:t>
            </a:r>
            <a:r>
              <a:rPr kumimoji="1" lang="en-US" altLang="ja-JP" sz="2000" baseline="30000" dirty="0" smtClean="0"/>
              <a:t>rd </a:t>
            </a:r>
            <a:r>
              <a:rPr kumimoji="1" lang="en-US" altLang="ja-JP" sz="2000" dirty="0" smtClean="0"/>
              <a:t>VT   20MV</a:t>
            </a:r>
            <a:r>
              <a:rPr kumimoji="1" lang="en-US" altLang="ja-JP" sz="2000" dirty="0" smtClean="0"/>
              <a:t>/m @ Q0</a:t>
            </a:r>
            <a:r>
              <a:rPr kumimoji="1" lang="en-US" altLang="ja-JP" sz="2000" dirty="0" smtClean="0"/>
              <a:t>=1.1E10        </a:t>
            </a:r>
            <a:r>
              <a:rPr lang="en-US" altLang="ja-JP" sz="2000" dirty="0" smtClean="0"/>
              <a:t>Sep</a:t>
            </a:r>
            <a:r>
              <a:rPr kumimoji="1" lang="en-US" altLang="ja-JP" sz="2000" dirty="0" smtClean="0"/>
              <a:t> 02,2010  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          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MHI</a:t>
            </a:r>
            <a:r>
              <a:rPr kumimoji="1" lang="en-US" altLang="ja-JP" sz="2000" dirty="0" smtClean="0"/>
              <a:t>-011</a:t>
            </a:r>
            <a:r>
              <a:rPr kumimoji="1" lang="en-US" altLang="ja-JP" sz="2000" dirty="0" smtClean="0"/>
              <a:t>: </a:t>
            </a:r>
            <a:r>
              <a:rPr kumimoji="1" lang="en-US" altLang="ja-JP" sz="2000" dirty="0" smtClean="0"/>
              <a:t> 3</a:t>
            </a:r>
            <a:r>
              <a:rPr lang="en-US" altLang="ja-JP" sz="2000" baseline="30000" dirty="0" smtClean="0"/>
              <a:t>rd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/>
              <a:t>VT </a:t>
            </a:r>
            <a:r>
              <a:rPr kumimoji="1" lang="en-US" altLang="ja-JP" sz="2000" dirty="0" smtClean="0"/>
              <a:t> 1</a:t>
            </a:r>
            <a:r>
              <a:rPr lang="en-US" altLang="ja-JP" sz="2000" dirty="0" smtClean="0"/>
              <a:t>8</a:t>
            </a:r>
            <a:r>
              <a:rPr kumimoji="1" lang="en-US" altLang="ja-JP" sz="2000" dirty="0" smtClean="0"/>
              <a:t>MV</a:t>
            </a:r>
            <a:r>
              <a:rPr kumimoji="1" lang="en-US" altLang="ja-JP" sz="2000" dirty="0" smtClean="0"/>
              <a:t>/m</a:t>
            </a:r>
            <a:r>
              <a:rPr lang="en-US" altLang="ja-JP" sz="2000" dirty="0" smtClean="0"/>
              <a:t> @ Q0=</a:t>
            </a:r>
            <a:r>
              <a:rPr lang="en-US" altLang="ja-JP" sz="2000" dirty="0" smtClean="0"/>
              <a:t>0.17E10       </a:t>
            </a:r>
            <a:r>
              <a:rPr lang="en-US" altLang="ja-JP" sz="2000" dirty="0" smtClean="0"/>
              <a:t>Sep</a:t>
            </a:r>
            <a:r>
              <a:rPr kumimoji="1" lang="en-US" altLang="ja-JP" sz="2000" dirty="0" smtClean="0"/>
              <a:t> 09,2010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          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MHI</a:t>
            </a:r>
            <a:r>
              <a:rPr lang="en-US" altLang="ja-JP" sz="2000" dirty="0" smtClean="0"/>
              <a:t>_A:  </a:t>
            </a:r>
            <a:r>
              <a:rPr lang="en-US" altLang="ja-JP" sz="2000" dirty="0" smtClean="0"/>
              <a:t>1</a:t>
            </a:r>
            <a:r>
              <a:rPr lang="en-US" altLang="ja-JP" sz="2000" baseline="30000" dirty="0" smtClean="0"/>
              <a:t>st</a:t>
            </a:r>
            <a:r>
              <a:rPr lang="en-US" altLang="ja-JP" sz="2000" dirty="0" smtClean="0"/>
              <a:t> VT  </a:t>
            </a:r>
            <a:r>
              <a:rPr lang="en-US" altLang="ja-JP" sz="2000" dirty="0" smtClean="0"/>
              <a:t>29MV</a:t>
            </a:r>
            <a:r>
              <a:rPr lang="en-US" altLang="ja-JP" sz="2000" dirty="0" smtClean="0"/>
              <a:t>/m @ Q0</a:t>
            </a:r>
            <a:r>
              <a:rPr lang="en-US" altLang="ja-JP" sz="2000" dirty="0" smtClean="0"/>
              <a:t>=1.1E10        Oct 28,2010  </a:t>
            </a:r>
            <a:endParaRPr kumimoji="1" lang="en-US" altLang="ja-JP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25316" y="2590800"/>
            <a:ext cx="832917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(2)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KEK-FNAL collaboration; on RI-026 and AES-001</a:t>
            </a:r>
            <a:endParaRPr lang="en-US" altLang="ja-JP" sz="2000" dirty="0" smtClean="0">
              <a:solidFill>
                <a:srgbClr val="000090"/>
              </a:solidFill>
            </a:endParaRPr>
          </a:p>
          <a:p>
            <a:r>
              <a:rPr kumimoji="1" lang="en-US" altLang="ja-JP" sz="2000" dirty="0" smtClean="0"/>
              <a:t>      These cavities were borrowed for the tuning machine commissioning, and</a:t>
            </a:r>
          </a:p>
          <a:p>
            <a:r>
              <a:rPr lang="en-US" altLang="ja-JP" sz="2000" dirty="0" smtClean="0"/>
              <a:t>       local grinding studies</a:t>
            </a:r>
            <a:r>
              <a:rPr kumimoji="1" lang="en-US" altLang="ja-JP" sz="2000" dirty="0" smtClean="0"/>
              <a:t>. </a:t>
            </a:r>
          </a:p>
          <a:p>
            <a:r>
              <a:rPr lang="en-US" altLang="ja-JP" sz="2000" dirty="0" smtClean="0"/>
              <a:t>      The</a:t>
            </a:r>
            <a:r>
              <a:rPr lang="en-US" altLang="ja-JP" sz="2000" dirty="0" smtClean="0"/>
              <a:t> local grinding were done for these cavities.</a:t>
            </a:r>
          </a:p>
          <a:p>
            <a:r>
              <a:rPr lang="en-US" altLang="ja-JP" sz="2000" dirty="0" smtClean="0"/>
              <a:t>      </a:t>
            </a:r>
            <a:r>
              <a:rPr lang="en-US" altLang="ja-JP" sz="2000" dirty="0" smtClean="0"/>
              <a:t> AES001 was used for the tuning machine commissioning. (RI-026 was not.)</a:t>
            </a:r>
            <a:endParaRPr kumimoji="1" lang="en-US" altLang="ja-JP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25316" y="4495800"/>
            <a:ext cx="57294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(3)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DESY-FNAL-KEK 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collaboration; on</a:t>
            </a:r>
            <a:r>
              <a:rPr kumimoji="1" lang="en-US" altLang="ja-JP" sz="2000" dirty="0" smtClean="0">
                <a:solidFill>
                  <a:srgbClr val="000090"/>
                </a:solidFill>
              </a:rPr>
              <a:t> tuning machine</a:t>
            </a:r>
            <a:endParaRPr lang="en-US" altLang="ja-JP" sz="2000" dirty="0" smtClean="0">
              <a:solidFill>
                <a:srgbClr val="000090"/>
              </a:solidFill>
            </a:endParaRPr>
          </a:p>
          <a:p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      The start up of tuning machine at STF is on-going.</a:t>
            </a:r>
          </a:p>
          <a:p>
            <a:r>
              <a:rPr lang="en-US" altLang="ja-JP" sz="2000" dirty="0" smtClean="0"/>
              <a:t>       AES001</a:t>
            </a:r>
            <a:r>
              <a:rPr lang="en-US" altLang="ja-JP" sz="2000" dirty="0" smtClean="0"/>
              <a:t> and Z-142 are used for this start up.</a:t>
            </a:r>
            <a:endParaRPr kumimoji="1" lang="en-US" altLang="ja-JP" sz="2000" dirty="0" smtClean="0"/>
          </a:p>
        </p:txBody>
      </p:sp>
      <p:pic>
        <p:nvPicPr>
          <p:cNvPr id="12" name="pretuning-startup-0.tiff" descr="/Users/hayano/Desktop/pretuning-startup-0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6324600" y="4695630"/>
            <a:ext cx="2665384" cy="19813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MHI010-V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90600"/>
            <a:ext cx="6197600" cy="49355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62600" y="5802868"/>
            <a:ext cx="2916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Quench at  #1cell 330 degree</a:t>
            </a:r>
          </a:p>
          <a:p>
            <a:r>
              <a:rPr lang="en-US" altLang="ja-JP" dirty="0" smtClean="0"/>
              <a:t>(Local grinding place)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378767"/>
            <a:ext cx="1292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MHI-010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MHI011-V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914400"/>
            <a:ext cx="6263936" cy="4705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67400" y="5802868"/>
            <a:ext cx="255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Field emission turned on.</a:t>
            </a:r>
            <a:endParaRPr kumimoji="1" lang="ja-JP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38600" y="378767"/>
            <a:ext cx="1292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MHI-011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HI-A-VT.tiff" descr="/Users/hayano/Desktop/MHI-A-VT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1524000" y="1219200"/>
            <a:ext cx="5808883" cy="441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62600" y="5802868"/>
            <a:ext cx="2916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Quench at  #8cell 180 degree</a:t>
            </a:r>
            <a:endParaRPr kumimoji="1" lang="ja-JP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38600" y="378767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MHI-A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20100619Di-00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72863"/>
            <a:ext cx="3738249" cy="24921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57245" y="463151"/>
            <a:ext cx="1828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MHI-A cavity</a:t>
            </a:r>
            <a:endParaRPr kumimoji="1" lang="ja-JP" altLang="en-US" sz="2400" b="1" dirty="0"/>
          </a:p>
        </p:txBody>
      </p:sp>
      <p:pic>
        <p:nvPicPr>
          <p:cNvPr id="6" name="図 5" descr="MHI-A-HOM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468" y="1472863"/>
            <a:ext cx="3685704" cy="2492166"/>
          </a:xfrm>
          <a:prstGeom prst="rect">
            <a:avLst/>
          </a:prstGeom>
        </p:spPr>
      </p:pic>
      <p:pic>
        <p:nvPicPr>
          <p:cNvPr id="7" name="図 6" descr="MHI-A-LBW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1148" y="4648200"/>
            <a:ext cx="4058023" cy="19444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34008" y="3724870"/>
            <a:ext cx="2724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Deep drawing of HOM cup,</a:t>
            </a:r>
          </a:p>
          <a:p>
            <a:r>
              <a:rPr lang="en-US" altLang="ja-JP" dirty="0" smtClean="0"/>
              <a:t>Laser beam welding,</a:t>
            </a:r>
          </a:p>
          <a:p>
            <a:r>
              <a:rPr kumimoji="1" lang="en-US" altLang="ja-JP" dirty="0" smtClean="0"/>
              <a:t>more smooth EBW seam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228600"/>
            <a:ext cx="8382000" cy="609600"/>
          </a:xfrm>
        </p:spPr>
        <p:txBody>
          <a:bodyPr>
            <a:noAutofit/>
          </a:bodyPr>
          <a:lstStyle/>
          <a:p>
            <a:r>
              <a:rPr kumimoji="0" lang="en-US" altLang="ja-JP" sz="2800" dirty="0" smtClean="0"/>
              <a:t>mechanical grinding of two FNAL cavities; Ken Watanabe</a:t>
            </a:r>
            <a:endParaRPr kumimoji="0" lang="en-US" altLang="ja-JP" sz="2800" dirty="0"/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342900" y="1265237"/>
            <a:ext cx="3962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/>
              <a:t>TB9RI 026: 8-9 iris, </a:t>
            </a:r>
            <a:r>
              <a:rPr lang="en-US" altLang="ja-JP" sz="1600" dirty="0" err="1"/>
              <a:t>t</a:t>
            </a:r>
            <a:r>
              <a:rPr lang="en-US" altLang="ja-JP" sz="1600" dirty="0"/>
              <a:t> = 107 deg. Pit-type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4914900" y="1265237"/>
            <a:ext cx="419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dirty="0"/>
              <a:t>AES-001: 3-cell equator, </a:t>
            </a:r>
            <a:r>
              <a:rPr lang="en-US" altLang="ja-JP" sz="1600" dirty="0" err="1"/>
              <a:t>t</a:t>
            </a:r>
            <a:r>
              <a:rPr lang="en-US" altLang="ja-JP" sz="1600" dirty="0"/>
              <a:t> = 169 deg. Bump type</a:t>
            </a:r>
          </a:p>
        </p:txBody>
      </p:sp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4900" y="1784350"/>
            <a:ext cx="4000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" y="1784350"/>
            <a:ext cx="4000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Oval 7"/>
          <p:cNvSpPr>
            <a:spLocks noChangeArrowheads="1"/>
          </p:cNvSpPr>
          <p:nvPr/>
        </p:nvSpPr>
        <p:spPr bwMode="auto">
          <a:xfrm>
            <a:off x="2400300" y="3322637"/>
            <a:ext cx="914400" cy="914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393" name="Oval 8"/>
          <p:cNvSpPr>
            <a:spLocks noChangeArrowheads="1"/>
          </p:cNvSpPr>
          <p:nvPr/>
        </p:nvSpPr>
        <p:spPr bwMode="auto">
          <a:xfrm>
            <a:off x="6438900" y="2865437"/>
            <a:ext cx="990600" cy="990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342900" y="4938712"/>
            <a:ext cx="426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/>
              <a:t>Grinder #3 used for grind at Iris. </a:t>
            </a:r>
          </a:p>
        </p:txBody>
      </p:sp>
      <p:sp>
        <p:nvSpPr>
          <p:cNvPr id="16395" name="Text Box 10"/>
          <p:cNvSpPr txBox="1">
            <a:spLocks noChangeArrowheads="1"/>
          </p:cNvSpPr>
          <p:nvPr/>
        </p:nvSpPr>
        <p:spPr bwMode="auto">
          <a:xfrm>
            <a:off x="5029200" y="4938713"/>
            <a:ext cx="3771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 dirty="0"/>
              <a:t>Grinder #1 used for grind at Equator </a:t>
            </a:r>
          </a:p>
        </p:txBody>
      </p:sp>
      <p:sp>
        <p:nvSpPr>
          <p:cNvPr id="16396" name="Line 11"/>
          <p:cNvSpPr>
            <a:spLocks noChangeShapeType="1"/>
          </p:cNvSpPr>
          <p:nvPr/>
        </p:nvSpPr>
        <p:spPr bwMode="auto">
          <a:xfrm flipH="1">
            <a:off x="5067300" y="2103437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397" name="Text Box 12"/>
          <p:cNvSpPr txBox="1">
            <a:spLocks noChangeArrowheads="1"/>
          </p:cNvSpPr>
          <p:nvPr/>
        </p:nvSpPr>
        <p:spPr bwMode="auto">
          <a:xfrm>
            <a:off x="6057900" y="1951037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/>
              <a:t>EBW seam at Equator</a:t>
            </a:r>
          </a:p>
        </p:txBody>
      </p:sp>
      <p:sp>
        <p:nvSpPr>
          <p:cNvPr id="16398" name="Text Box 13"/>
          <p:cNvSpPr txBox="1">
            <a:spLocks noChangeArrowheads="1"/>
          </p:cNvSpPr>
          <p:nvPr/>
        </p:nvSpPr>
        <p:spPr bwMode="auto">
          <a:xfrm>
            <a:off x="7353300" y="3627437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/>
              <a:t>Twins</a:t>
            </a:r>
          </a:p>
        </p:txBody>
      </p:sp>
      <p:sp>
        <p:nvSpPr>
          <p:cNvPr id="16399" name="Line 14"/>
          <p:cNvSpPr>
            <a:spLocks noChangeShapeType="1"/>
          </p:cNvSpPr>
          <p:nvPr/>
        </p:nvSpPr>
        <p:spPr bwMode="auto">
          <a:xfrm>
            <a:off x="190500" y="4694237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400" name="Text Box 15"/>
          <p:cNvSpPr txBox="1">
            <a:spLocks noChangeArrowheads="1"/>
          </p:cNvSpPr>
          <p:nvPr/>
        </p:nvSpPr>
        <p:spPr bwMode="auto">
          <a:xfrm>
            <a:off x="3390900" y="4694237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000"/>
              <a:t>To 9-cell equator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96886" y="957460"/>
            <a:ext cx="2065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(19MV/m, field emission )</a:t>
            </a:r>
            <a:endParaRPr kumimoji="1" lang="ja-JP" alt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753100" y="957460"/>
            <a:ext cx="1562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(22MV/m, quench)</a:t>
            </a:r>
            <a:endParaRPr kumimoji="1" lang="ja-JP" altLang="en-US" sz="1400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0625" y="5341937"/>
            <a:ext cx="20002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lum bright="24000" contrast="24000"/>
          </a:blip>
          <a:srcRect/>
          <a:stretch>
            <a:fillRect/>
          </a:stretch>
        </p:blipFill>
        <p:spPr bwMode="auto">
          <a:xfrm>
            <a:off x="5981700" y="5368131"/>
            <a:ext cx="1743075" cy="130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STF</a:t>
            </a:r>
            <a:r>
              <a:rPr lang="en-US" altLang="ja-JP" sz="2000" smtClean="0"/>
              <a:t>  </a:t>
            </a:r>
            <a:endParaRPr lang="en-US" altLang="ja-JP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52500" y="76200"/>
            <a:ext cx="7239000" cy="609600"/>
          </a:xfrm>
        </p:spPr>
        <p:txBody>
          <a:bodyPr>
            <a:normAutofit/>
          </a:bodyPr>
          <a:lstStyle/>
          <a:p>
            <a:r>
              <a:rPr kumimoji="0" lang="en-US" altLang="ja-JP" sz="2400"/>
              <a:t>AES-001 : Grinding (1)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71538"/>
            <a:ext cx="3581400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505200"/>
            <a:ext cx="3505200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Line 5"/>
          <p:cNvSpPr>
            <a:spLocks noChangeShapeType="1"/>
          </p:cNvSpPr>
          <p:nvPr/>
        </p:nvSpPr>
        <p:spPr bwMode="auto">
          <a:xfrm>
            <a:off x="4381500" y="3468688"/>
            <a:ext cx="381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609600" y="990600"/>
            <a:ext cx="609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/>
              <a:t>Initial </a:t>
            </a:r>
          </a:p>
        </p:txBody>
      </p:sp>
      <p:sp>
        <p:nvSpPr>
          <p:cNvPr id="19464" name="Oval 7"/>
          <p:cNvSpPr>
            <a:spLocks noChangeArrowheads="1"/>
          </p:cNvSpPr>
          <p:nvPr/>
        </p:nvSpPr>
        <p:spPr bwMode="auto">
          <a:xfrm>
            <a:off x="1981200" y="1752600"/>
            <a:ext cx="609600" cy="1066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65" name="Oval 8"/>
          <p:cNvSpPr>
            <a:spLocks noChangeArrowheads="1"/>
          </p:cNvSpPr>
          <p:nvPr/>
        </p:nvSpPr>
        <p:spPr bwMode="auto">
          <a:xfrm>
            <a:off x="2895600" y="4495800"/>
            <a:ext cx="609600" cy="1066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914400"/>
            <a:ext cx="358140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3733800"/>
            <a:ext cx="35814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5334000" y="990600"/>
            <a:ext cx="1676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/>
              <a:t>After (1) : grinding 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5334000" y="3886200"/>
            <a:ext cx="1676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/>
              <a:t>After (2) : grinding </a:t>
            </a:r>
          </a:p>
        </p:txBody>
      </p:sp>
      <p:sp>
        <p:nvSpPr>
          <p:cNvPr id="19470" name="Oval 14"/>
          <p:cNvSpPr>
            <a:spLocks noChangeArrowheads="1"/>
          </p:cNvSpPr>
          <p:nvPr/>
        </p:nvSpPr>
        <p:spPr bwMode="auto">
          <a:xfrm>
            <a:off x="7086600" y="1828800"/>
            <a:ext cx="609600" cy="1066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71" name="Oval 15"/>
          <p:cNvSpPr>
            <a:spLocks noChangeArrowheads="1"/>
          </p:cNvSpPr>
          <p:nvPr/>
        </p:nvSpPr>
        <p:spPr bwMode="auto">
          <a:xfrm>
            <a:off x="6934200" y="4495800"/>
            <a:ext cx="609600" cy="1066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219200" y="3733800"/>
            <a:ext cx="21336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 dirty="0" smtClean="0"/>
              <a:t>Grinder CCD camera image</a:t>
            </a:r>
            <a:endParaRPr lang="en-US" altLang="ja-JP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STF</a:t>
            </a:r>
            <a:r>
              <a:rPr lang="en-US" altLang="ja-JP" sz="2000" smtClean="0"/>
              <a:t>  </a:t>
            </a:r>
            <a:endParaRPr lang="en-US" altLang="ja-JP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76200"/>
            <a:ext cx="7239000" cy="609600"/>
          </a:xfrm>
        </p:spPr>
        <p:txBody>
          <a:bodyPr>
            <a:normAutofit/>
          </a:bodyPr>
          <a:lstStyle/>
          <a:p>
            <a:r>
              <a:rPr kumimoji="0" lang="en-US" altLang="ja-JP" sz="2400"/>
              <a:t>AES-001 : Grinding (2)</a:t>
            </a:r>
          </a:p>
        </p:txBody>
      </p:sp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" y="2838450"/>
            <a:ext cx="4000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1066800"/>
            <a:ext cx="4000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419100" y="1219200"/>
            <a:ext cx="1676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/>
              <a:t>After (3) : grinding </a:t>
            </a:r>
          </a:p>
        </p:txBody>
      </p:sp>
      <p:sp>
        <p:nvSpPr>
          <p:cNvPr id="20487" name="Oval 9"/>
          <p:cNvSpPr>
            <a:spLocks noChangeArrowheads="1"/>
          </p:cNvSpPr>
          <p:nvPr/>
        </p:nvSpPr>
        <p:spPr bwMode="auto">
          <a:xfrm>
            <a:off x="2400300" y="2971800"/>
            <a:ext cx="609600" cy="1066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488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990600"/>
            <a:ext cx="4267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Oval 11"/>
          <p:cNvSpPr>
            <a:spLocks noChangeArrowheads="1"/>
          </p:cNvSpPr>
          <p:nvPr/>
        </p:nvSpPr>
        <p:spPr bwMode="auto">
          <a:xfrm>
            <a:off x="6781800" y="1219200"/>
            <a:ext cx="685800" cy="12192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49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2819400"/>
            <a:ext cx="2514600" cy="2514600"/>
          </a:xfrm>
          <a:prstGeom prst="rect">
            <a:avLst/>
          </a:prstGeom>
          <a:noFill/>
          <a:ln w="31750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20491" name="Rectangle 13"/>
          <p:cNvSpPr>
            <a:spLocks noChangeArrowheads="1"/>
          </p:cNvSpPr>
          <p:nvPr/>
        </p:nvSpPr>
        <p:spPr bwMode="auto">
          <a:xfrm>
            <a:off x="4800600" y="1066800"/>
            <a:ext cx="1676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/>
              <a:t>After (4) : grinding </a:t>
            </a:r>
          </a:p>
        </p:txBody>
      </p:sp>
      <p:sp>
        <p:nvSpPr>
          <p:cNvPr id="20492" name="Rectangle 14"/>
          <p:cNvSpPr>
            <a:spLocks noChangeArrowheads="1"/>
          </p:cNvSpPr>
          <p:nvPr/>
        </p:nvSpPr>
        <p:spPr bwMode="auto">
          <a:xfrm>
            <a:off x="7620000" y="50292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/>
              <a:t>5 mm x 5 mm</a:t>
            </a:r>
          </a:p>
        </p:txBody>
      </p:sp>
      <p:pic>
        <p:nvPicPr>
          <p:cNvPr id="20493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4191000"/>
            <a:ext cx="2590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4" name="Oval 16"/>
          <p:cNvSpPr>
            <a:spLocks noChangeArrowheads="1"/>
          </p:cNvSpPr>
          <p:nvPr/>
        </p:nvSpPr>
        <p:spPr bwMode="auto">
          <a:xfrm>
            <a:off x="1676400" y="4724400"/>
            <a:ext cx="342900" cy="304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495" name="Line 17"/>
          <p:cNvSpPr>
            <a:spLocks noChangeShapeType="1"/>
          </p:cNvSpPr>
          <p:nvPr/>
        </p:nvSpPr>
        <p:spPr bwMode="auto">
          <a:xfrm flipH="1">
            <a:off x="1905000" y="3810000"/>
            <a:ext cx="762000" cy="914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496" name="Picture 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19600" y="3810000"/>
            <a:ext cx="2514600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7" name="Oval 19"/>
          <p:cNvSpPr>
            <a:spLocks noChangeArrowheads="1"/>
          </p:cNvSpPr>
          <p:nvPr/>
        </p:nvSpPr>
        <p:spPr bwMode="auto">
          <a:xfrm>
            <a:off x="5867400" y="4267200"/>
            <a:ext cx="342900" cy="304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498" name="Line 20"/>
          <p:cNvSpPr>
            <a:spLocks noChangeShapeType="1"/>
          </p:cNvSpPr>
          <p:nvPr/>
        </p:nvSpPr>
        <p:spPr bwMode="auto">
          <a:xfrm flipH="1">
            <a:off x="6019800" y="2209800"/>
            <a:ext cx="1066800" cy="2057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499" name="Rectangle 21"/>
          <p:cNvSpPr>
            <a:spLocks noChangeArrowheads="1"/>
          </p:cNvSpPr>
          <p:nvPr/>
        </p:nvSpPr>
        <p:spPr bwMode="auto">
          <a:xfrm>
            <a:off x="5257800" y="6070600"/>
            <a:ext cx="3352800" cy="330200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400"/>
              <a:t>Two bumps were removed completely.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STF</a:t>
            </a:r>
            <a:r>
              <a:rPr lang="en-US" altLang="ja-JP" sz="2000" smtClean="0"/>
              <a:t>  </a:t>
            </a:r>
            <a:endParaRPr lang="en-US" altLang="ja-JP" smtClean="0"/>
          </a:p>
        </p:txBody>
      </p:sp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34290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76200"/>
            <a:ext cx="7239000" cy="609600"/>
          </a:xfrm>
        </p:spPr>
        <p:txBody>
          <a:bodyPr>
            <a:normAutofit/>
          </a:bodyPr>
          <a:lstStyle/>
          <a:p>
            <a:r>
              <a:rPr kumimoji="0" lang="en-US" altLang="ja-JP" sz="2400" dirty="0"/>
              <a:t>TB9RI 026 : Grinding (1)</a:t>
            </a:r>
          </a:p>
        </p:txBody>
      </p:sp>
      <p:sp>
        <p:nvSpPr>
          <p:cNvPr id="22533" name="Oval 4"/>
          <p:cNvSpPr>
            <a:spLocks noChangeArrowheads="1"/>
          </p:cNvSpPr>
          <p:nvPr/>
        </p:nvSpPr>
        <p:spPr bwMode="auto">
          <a:xfrm>
            <a:off x="1295400" y="1219200"/>
            <a:ext cx="914400" cy="914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304800" y="33528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000"/>
              <a:t>To 9-cell equator </a:t>
            </a:r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 flipH="1">
            <a:off x="152400" y="3352800"/>
            <a:ext cx="4038600" cy="0"/>
          </a:xfrm>
          <a:prstGeom prst="line">
            <a:avLst/>
          </a:prstGeom>
          <a:noFill/>
          <a:ln w="25400">
            <a:solidFill>
              <a:srgbClr val="99CC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609600" y="990600"/>
            <a:ext cx="609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/>
              <a:t>Initial </a:t>
            </a:r>
          </a:p>
        </p:txBody>
      </p:sp>
      <p:pic>
        <p:nvPicPr>
          <p:cNvPr id="22537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86200"/>
            <a:ext cx="34290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Line 11"/>
          <p:cNvSpPr>
            <a:spLocks noChangeShapeType="1"/>
          </p:cNvSpPr>
          <p:nvPr/>
        </p:nvSpPr>
        <p:spPr bwMode="auto">
          <a:xfrm>
            <a:off x="2133600" y="3446463"/>
            <a:ext cx="0" cy="439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39" name="Rectangle 12"/>
          <p:cNvSpPr>
            <a:spLocks noChangeArrowheads="1"/>
          </p:cNvSpPr>
          <p:nvPr/>
        </p:nvSpPr>
        <p:spPr bwMode="auto">
          <a:xfrm>
            <a:off x="609600" y="3962400"/>
            <a:ext cx="16764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200"/>
              <a:t>After (2) : Grinding</a:t>
            </a:r>
          </a:p>
        </p:txBody>
      </p:sp>
      <p:sp>
        <p:nvSpPr>
          <p:cNvPr id="22540" name="Oval 13"/>
          <p:cNvSpPr>
            <a:spLocks noChangeArrowheads="1"/>
          </p:cNvSpPr>
          <p:nvPr/>
        </p:nvSpPr>
        <p:spPr bwMode="auto">
          <a:xfrm>
            <a:off x="1524000" y="4648200"/>
            <a:ext cx="914400" cy="914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2541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914400"/>
            <a:ext cx="34290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2" name="Line 15"/>
          <p:cNvSpPr>
            <a:spLocks noChangeShapeType="1"/>
          </p:cNvSpPr>
          <p:nvPr/>
        </p:nvSpPr>
        <p:spPr bwMode="auto">
          <a:xfrm flipV="1">
            <a:off x="4038600" y="1905000"/>
            <a:ext cx="99060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43" name="Rectangle 16"/>
          <p:cNvSpPr>
            <a:spLocks noChangeArrowheads="1"/>
          </p:cNvSpPr>
          <p:nvPr/>
        </p:nvSpPr>
        <p:spPr bwMode="auto">
          <a:xfrm>
            <a:off x="5257800" y="990600"/>
            <a:ext cx="16764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200"/>
              <a:t>After (4) : Grinding</a:t>
            </a:r>
          </a:p>
        </p:txBody>
      </p:sp>
      <p:sp>
        <p:nvSpPr>
          <p:cNvPr id="22544" name="Oval 17"/>
          <p:cNvSpPr>
            <a:spLocks noChangeArrowheads="1"/>
          </p:cNvSpPr>
          <p:nvPr/>
        </p:nvSpPr>
        <p:spPr bwMode="auto">
          <a:xfrm>
            <a:off x="6477000" y="1600200"/>
            <a:ext cx="914400" cy="914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45" name="Line 18"/>
          <p:cNvSpPr>
            <a:spLocks noChangeShapeType="1"/>
          </p:cNvSpPr>
          <p:nvPr/>
        </p:nvSpPr>
        <p:spPr bwMode="auto">
          <a:xfrm>
            <a:off x="6858000" y="3429000"/>
            <a:ext cx="0" cy="439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2546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3875088"/>
            <a:ext cx="342900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7" name="Oval 21"/>
          <p:cNvSpPr>
            <a:spLocks noChangeArrowheads="1"/>
          </p:cNvSpPr>
          <p:nvPr/>
        </p:nvSpPr>
        <p:spPr bwMode="auto">
          <a:xfrm>
            <a:off x="6248400" y="4495800"/>
            <a:ext cx="914400" cy="914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48" name="Rectangle 22"/>
          <p:cNvSpPr>
            <a:spLocks noChangeArrowheads="1"/>
          </p:cNvSpPr>
          <p:nvPr/>
        </p:nvSpPr>
        <p:spPr bwMode="auto">
          <a:xfrm>
            <a:off x="5257800" y="5973763"/>
            <a:ext cx="167640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200"/>
              <a:t>After (5) : polishing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396</Words>
  <Application>Microsoft Macintosh PowerPoint</Application>
  <PresentationFormat>画面に合わせる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mechanical grinding of two FNAL cavities; Ken Watanabe</vt:lpstr>
      <vt:lpstr>AES-001 : Grinding (1)</vt:lpstr>
      <vt:lpstr>AES-001 : Grinding (2)</vt:lpstr>
      <vt:lpstr>TB9RI 026 : Grinding (1)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84</cp:revision>
  <dcterms:created xsi:type="dcterms:W3CDTF">2010-11-09T00:25:38Z</dcterms:created>
  <dcterms:modified xsi:type="dcterms:W3CDTF">2010-11-09T08:50:22Z</dcterms:modified>
</cp:coreProperties>
</file>