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CAE8D5-5938-7B40-810A-2D3CA0E3D6A0}" type="doc">
      <dgm:prSet loTypeId="urn:microsoft.com/office/officeart/2005/8/layout/vList5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7447C99-C475-E14F-93B5-353B8B6FA49F}">
      <dgm:prSet phldrT="[Text]" custT="1"/>
      <dgm:spPr/>
      <dgm:t>
        <a:bodyPr/>
        <a:lstStyle/>
        <a:p>
          <a:r>
            <a:rPr lang="en-US" sz="2800" dirty="0" smtClean="0"/>
            <a:t>Travelling Focus</a:t>
          </a:r>
          <a:endParaRPr lang="en-US" sz="2800" dirty="0"/>
        </a:p>
      </dgm:t>
    </dgm:pt>
    <dgm:pt modelId="{23004F6C-FE4D-804C-8683-D883836BE773}" type="parTrans" cxnId="{59259396-79E0-AF46-B0E8-DF6CBE17292C}">
      <dgm:prSet/>
      <dgm:spPr/>
      <dgm:t>
        <a:bodyPr/>
        <a:lstStyle/>
        <a:p>
          <a:endParaRPr lang="en-US"/>
        </a:p>
      </dgm:t>
    </dgm:pt>
    <dgm:pt modelId="{3D9FBE59-DA74-1B48-9D50-7C5395D44B15}" type="sibTrans" cxnId="{59259396-79E0-AF46-B0E8-DF6CBE17292C}">
      <dgm:prSet/>
      <dgm:spPr/>
      <dgm:t>
        <a:bodyPr/>
        <a:lstStyle/>
        <a:p>
          <a:endParaRPr lang="en-US"/>
        </a:p>
      </dgm:t>
    </dgm:pt>
    <dgm:pt modelId="{920A50BF-9966-3346-BA34-53F7212A206F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More detailed simulations required</a:t>
          </a:r>
          <a:endParaRPr lang="en-US" sz="1600" dirty="0"/>
        </a:p>
      </dgm:t>
    </dgm:pt>
    <dgm:pt modelId="{C7FC6E16-8C31-0743-BC57-5D7785F80C78}" type="parTrans" cxnId="{CC8FA3F5-F61D-3241-AA43-3CCBB9669C1A}">
      <dgm:prSet/>
      <dgm:spPr/>
      <dgm:t>
        <a:bodyPr/>
        <a:lstStyle/>
        <a:p>
          <a:endParaRPr lang="en-US"/>
        </a:p>
      </dgm:t>
    </dgm:pt>
    <dgm:pt modelId="{83382437-3BEE-214A-B687-2A3F7301F7E6}" type="sibTrans" cxnId="{CC8FA3F5-F61D-3241-AA43-3CCBB9669C1A}">
      <dgm:prSet/>
      <dgm:spPr/>
      <dgm:t>
        <a:bodyPr/>
        <a:lstStyle/>
        <a:p>
          <a:endParaRPr lang="en-US"/>
        </a:p>
      </dgm:t>
    </dgm:pt>
    <dgm:pt modelId="{9F656BB7-674D-5C44-B841-97561D3B441C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considered higher-risk option</a:t>
          </a:r>
          <a:endParaRPr lang="en-US" sz="1600" dirty="0"/>
        </a:p>
      </dgm:t>
    </dgm:pt>
    <dgm:pt modelId="{AAD88F5B-2546-D04A-8E4C-0F809FF7DB54}" type="parTrans" cxnId="{EC4EBFDD-18CE-BF4F-9500-496EAA7B590F}">
      <dgm:prSet/>
      <dgm:spPr/>
      <dgm:t>
        <a:bodyPr/>
        <a:lstStyle/>
        <a:p>
          <a:endParaRPr lang="en-US"/>
        </a:p>
      </dgm:t>
    </dgm:pt>
    <dgm:pt modelId="{F695B9A7-FE67-7840-A109-ADF046299005}" type="sibTrans" cxnId="{EC4EBFDD-18CE-BF4F-9500-496EAA7B590F}">
      <dgm:prSet/>
      <dgm:spPr/>
      <dgm:t>
        <a:bodyPr/>
        <a:lstStyle/>
        <a:p>
          <a:endParaRPr lang="en-US"/>
        </a:p>
      </dgm:t>
    </dgm:pt>
    <dgm:pt modelId="{00004B03-22C6-204E-BA26-7AB43A24B8A9}">
      <dgm:prSet phldrT="[Text]" custT="1"/>
      <dgm:spPr/>
      <dgm:t>
        <a:bodyPr/>
        <a:lstStyle/>
        <a:p>
          <a:r>
            <a:rPr lang="en-US" sz="2400" dirty="0" smtClean="0"/>
            <a:t>10Hz Operation (Low </a:t>
          </a:r>
          <a:r>
            <a:rPr lang="en-US" sz="2400" dirty="0" err="1" smtClean="0"/>
            <a:t>E</a:t>
          </a:r>
          <a:r>
            <a:rPr lang="en-US" sz="2400" baseline="-25000" dirty="0" err="1" smtClean="0"/>
            <a:t>cm</a:t>
          </a:r>
          <a:r>
            <a:rPr lang="en-US" sz="2400" dirty="0" smtClean="0"/>
            <a:t>)</a:t>
          </a:r>
          <a:endParaRPr lang="en-US" sz="2400" dirty="0"/>
        </a:p>
      </dgm:t>
    </dgm:pt>
    <dgm:pt modelId="{A85B329F-173E-534F-8473-B98E21DF88B5}" type="parTrans" cxnId="{3A886182-6E16-E24D-A9B3-8DFA7CB64485}">
      <dgm:prSet/>
      <dgm:spPr/>
      <dgm:t>
        <a:bodyPr/>
        <a:lstStyle/>
        <a:p>
          <a:endParaRPr lang="en-US"/>
        </a:p>
      </dgm:t>
    </dgm:pt>
    <dgm:pt modelId="{8B09987F-F4AD-7441-8494-B75E5A4E75C3}" type="sibTrans" cxnId="{3A886182-6E16-E24D-A9B3-8DFA7CB64485}">
      <dgm:prSet/>
      <dgm:spPr/>
      <dgm:t>
        <a:bodyPr/>
        <a:lstStyle/>
        <a:p>
          <a:endParaRPr lang="en-US"/>
        </a:p>
      </dgm:t>
    </dgm:pt>
    <dgm:pt modelId="{9D91334C-9F70-C444-8826-67468D98207F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>
              <a:solidFill>
                <a:srgbClr val="008000"/>
              </a:solidFill>
            </a:rPr>
            <a:t>Positron damping ring 50% duty cycle</a:t>
          </a:r>
          <a:endParaRPr lang="en-US" sz="1600" dirty="0">
            <a:solidFill>
              <a:srgbClr val="008000"/>
            </a:solidFill>
          </a:endParaRPr>
        </a:p>
      </dgm:t>
    </dgm:pt>
    <dgm:pt modelId="{D08A28D8-385B-C348-90BD-E0275A172877}" type="parTrans" cxnId="{4919CBCC-8983-BE47-BA16-885E5CBFF559}">
      <dgm:prSet/>
      <dgm:spPr/>
      <dgm:t>
        <a:bodyPr/>
        <a:lstStyle/>
        <a:p>
          <a:endParaRPr lang="en-US"/>
        </a:p>
      </dgm:t>
    </dgm:pt>
    <dgm:pt modelId="{C8CC2BD6-1BE2-4D40-BC80-8C89A089E211}" type="sibTrans" cxnId="{4919CBCC-8983-BE47-BA16-885E5CBFF559}">
      <dgm:prSet/>
      <dgm:spPr/>
      <dgm:t>
        <a:bodyPr/>
        <a:lstStyle/>
        <a:p>
          <a:endParaRPr lang="en-US"/>
        </a:p>
      </dgm:t>
    </dgm:pt>
    <dgm:pt modelId="{C5E6B7CD-81AF-C24B-9872-0880CE5E0471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>
              <a:solidFill>
                <a:srgbClr val="008000"/>
              </a:solidFill>
            </a:rPr>
            <a:t>RF solution still required (this workshop)</a:t>
          </a:r>
          <a:endParaRPr lang="en-US" sz="1600" dirty="0">
            <a:solidFill>
              <a:srgbClr val="008000"/>
            </a:solidFill>
          </a:endParaRPr>
        </a:p>
      </dgm:t>
    </dgm:pt>
    <dgm:pt modelId="{85F49703-4977-8142-8850-ECC0F73BB149}" type="parTrans" cxnId="{8072F412-BBC6-1E46-B72E-D435FD742454}">
      <dgm:prSet/>
      <dgm:spPr/>
      <dgm:t>
        <a:bodyPr/>
        <a:lstStyle/>
        <a:p>
          <a:endParaRPr lang="en-US"/>
        </a:p>
      </dgm:t>
    </dgm:pt>
    <dgm:pt modelId="{851D45EF-E12A-C24D-B325-D975E0D39820}" type="sibTrans" cxnId="{8072F412-BBC6-1E46-B72E-D435FD742454}">
      <dgm:prSet/>
      <dgm:spPr/>
      <dgm:t>
        <a:bodyPr/>
        <a:lstStyle/>
        <a:p>
          <a:endParaRPr lang="en-US"/>
        </a:p>
      </dgm:t>
    </dgm:pt>
    <dgm:pt modelId="{7FD83890-4A77-7A42-9DF8-51021E1B7F6D}">
      <dgm:prSet phldrT="[Text]" custT="1"/>
      <dgm:spPr/>
      <dgm:t>
        <a:bodyPr/>
        <a:lstStyle/>
        <a:p>
          <a:r>
            <a:rPr lang="en-US" sz="2400" dirty="0" smtClean="0"/>
            <a:t>Upgrade / Risk-Mitigation</a:t>
          </a:r>
          <a:endParaRPr lang="en-US" sz="2400" dirty="0"/>
        </a:p>
      </dgm:t>
    </dgm:pt>
    <dgm:pt modelId="{1BD27BF7-2C41-BB44-BC8D-BA411F08B6CF}" type="parTrans" cxnId="{64CD57F7-EC6C-2D41-A077-C4716C8767E3}">
      <dgm:prSet/>
      <dgm:spPr/>
      <dgm:t>
        <a:bodyPr/>
        <a:lstStyle/>
        <a:p>
          <a:endParaRPr lang="en-US"/>
        </a:p>
      </dgm:t>
    </dgm:pt>
    <dgm:pt modelId="{8DE8035D-70BB-5F4D-A602-E1A5E915AA0D}" type="sibTrans" cxnId="{64CD57F7-EC6C-2D41-A077-C4716C8767E3}">
      <dgm:prSet/>
      <dgm:spPr/>
      <dgm:t>
        <a:bodyPr/>
        <a:lstStyle/>
        <a:p>
          <a:endParaRPr lang="en-US"/>
        </a:p>
      </dgm:t>
    </dgm:pt>
    <dgm:pt modelId="{33AB7D07-CD94-A446-AA37-E3030CF89BBD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Understand scenarios for re-establishing RDR bunch number</a:t>
          </a:r>
          <a:endParaRPr lang="en-US" sz="1600" dirty="0"/>
        </a:p>
      </dgm:t>
    </dgm:pt>
    <dgm:pt modelId="{A62F6C06-27BC-834B-9DEC-AEF59BA0C3EC}" type="parTrans" cxnId="{14E21FE1-74C7-7448-B857-E4CE420EDAB2}">
      <dgm:prSet/>
      <dgm:spPr/>
      <dgm:t>
        <a:bodyPr/>
        <a:lstStyle/>
        <a:p>
          <a:endParaRPr lang="en-US"/>
        </a:p>
      </dgm:t>
    </dgm:pt>
    <dgm:pt modelId="{63AA7C92-B086-3542-9EA3-EBC78595BBF3}" type="sibTrans" cxnId="{14E21FE1-74C7-7448-B857-E4CE420EDAB2}">
      <dgm:prSet/>
      <dgm:spPr/>
      <dgm:t>
        <a:bodyPr/>
        <a:lstStyle/>
        <a:p>
          <a:endParaRPr lang="en-US"/>
        </a:p>
      </dgm:t>
    </dgm:pt>
    <dgm:pt modelId="{75DD9A36-57C9-B74B-B87C-C51DDB7CCE48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Cost impact (mostly CFS)</a:t>
          </a:r>
          <a:endParaRPr lang="en-US" sz="1600" dirty="0"/>
        </a:p>
      </dgm:t>
    </dgm:pt>
    <dgm:pt modelId="{3EE750B2-9A7E-7648-81BF-16C13E95A5F2}" type="parTrans" cxnId="{12D6D31C-A9BF-F640-8D2F-B97D6FBDFB6F}">
      <dgm:prSet/>
      <dgm:spPr/>
      <dgm:t>
        <a:bodyPr/>
        <a:lstStyle/>
        <a:p>
          <a:endParaRPr lang="en-US"/>
        </a:p>
      </dgm:t>
    </dgm:pt>
    <dgm:pt modelId="{4163A933-8668-B743-A7F7-089744C6B1CF}" type="sibTrans" cxnId="{12D6D31C-A9BF-F640-8D2F-B97D6FBDFB6F}">
      <dgm:prSet/>
      <dgm:spPr/>
      <dgm:t>
        <a:bodyPr/>
        <a:lstStyle/>
        <a:p>
          <a:endParaRPr lang="en-US"/>
        </a:p>
      </dgm:t>
    </dgm:pt>
    <dgm:pt modelId="{C982FD4A-E6F0-DD4B-AB17-0B55B5DA302A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Stability issues → impact on feedback and tolerances</a:t>
          </a:r>
          <a:endParaRPr lang="en-US" sz="1600" dirty="0"/>
        </a:p>
      </dgm:t>
    </dgm:pt>
    <dgm:pt modelId="{15BC1D47-73B1-5C40-A509-586531B9A296}" type="parTrans" cxnId="{335140DE-3A2B-204D-88A7-23972C64F6E3}">
      <dgm:prSet/>
      <dgm:spPr/>
      <dgm:t>
        <a:bodyPr/>
        <a:lstStyle/>
        <a:p>
          <a:endParaRPr lang="en-US"/>
        </a:p>
      </dgm:t>
    </dgm:pt>
    <dgm:pt modelId="{61EFC71E-64F9-7749-8865-C384AE8756F0}" type="sibTrans" cxnId="{335140DE-3A2B-204D-88A7-23972C64F6E3}">
      <dgm:prSet/>
      <dgm:spPr/>
      <dgm:t>
        <a:bodyPr/>
        <a:lstStyle/>
        <a:p>
          <a:endParaRPr lang="en-US"/>
        </a:p>
      </dgm:t>
    </dgm:pt>
    <dgm:pt modelId="{4B56142F-A4EC-B643-9929-740DC74996C7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Inclusion not a cost issue</a:t>
          </a:r>
          <a:endParaRPr lang="en-US" sz="1600" dirty="0"/>
        </a:p>
      </dgm:t>
    </dgm:pt>
    <dgm:pt modelId="{EE661EA1-A1C0-3949-8F18-4E076644A496}" type="parTrans" cxnId="{7F5EFE0D-91D0-0D44-BD7D-6003A5E5C093}">
      <dgm:prSet/>
      <dgm:spPr/>
      <dgm:t>
        <a:bodyPr/>
        <a:lstStyle/>
        <a:p>
          <a:endParaRPr lang="en-US"/>
        </a:p>
      </dgm:t>
    </dgm:pt>
    <dgm:pt modelId="{902B84CC-F35B-6543-A990-366B1999C9D9}" type="sibTrans" cxnId="{7F5EFE0D-91D0-0D44-BD7D-6003A5E5C093}">
      <dgm:prSet/>
      <dgm:spPr/>
      <dgm:t>
        <a:bodyPr/>
        <a:lstStyle/>
        <a:p>
          <a:endParaRPr lang="en-US"/>
        </a:p>
      </dgm:t>
    </dgm:pt>
    <dgm:pt modelId="{4F2FE100-D391-F943-B02B-8959173B7A4F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Understanding cost impact (1.9% TPC)</a:t>
          </a:r>
          <a:endParaRPr lang="en-US" sz="1600" dirty="0"/>
        </a:p>
      </dgm:t>
    </dgm:pt>
    <dgm:pt modelId="{00E34D29-7321-EE41-A45E-D8495E5D1577}" type="parTrans" cxnId="{81942DA7-D5E8-7748-929B-0BCACD209068}">
      <dgm:prSet/>
      <dgm:spPr/>
      <dgm:t>
        <a:bodyPr/>
        <a:lstStyle/>
        <a:p>
          <a:endParaRPr lang="en-US"/>
        </a:p>
      </dgm:t>
    </dgm:pt>
    <dgm:pt modelId="{A67364B3-C1A7-1D4D-A435-29884ABB74F3}" type="sibTrans" cxnId="{81942DA7-D5E8-7748-929B-0BCACD209068}">
      <dgm:prSet/>
      <dgm:spPr/>
      <dgm:t>
        <a:bodyPr/>
        <a:lstStyle/>
        <a:p>
          <a:endParaRPr lang="en-US"/>
        </a:p>
      </dgm:t>
    </dgm:pt>
    <dgm:pt modelId="{E6726ADD-6186-C244-95E8-15B882D93439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Other emerging options (high-field undulator)</a:t>
          </a:r>
          <a:endParaRPr lang="en-US" sz="1600" dirty="0"/>
        </a:p>
      </dgm:t>
    </dgm:pt>
    <dgm:pt modelId="{30FDD21E-F999-7A4F-8B8E-4520FE98B51D}" type="parTrans" cxnId="{88D3BE1E-051B-A44C-BD63-F31068326C70}">
      <dgm:prSet/>
      <dgm:spPr/>
      <dgm:t>
        <a:bodyPr/>
        <a:lstStyle/>
        <a:p>
          <a:endParaRPr lang="en-US"/>
        </a:p>
      </dgm:t>
    </dgm:pt>
    <dgm:pt modelId="{169EC341-1CA9-9F4C-AD1E-0848E7235DC6}" type="sibTrans" cxnId="{88D3BE1E-051B-A44C-BD63-F31068326C70}">
      <dgm:prSet/>
      <dgm:spPr/>
      <dgm:t>
        <a:bodyPr/>
        <a:lstStyle/>
        <a:p>
          <a:endParaRPr lang="en-US"/>
        </a:p>
      </dgm:t>
    </dgm:pt>
    <dgm:pt modelId="{984FC48B-F1BF-7549-AC08-049C8FA7B96F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Considered either as possible luminosity upgrade or risk-mitigation (GDE PAC)</a:t>
          </a:r>
          <a:endParaRPr lang="en-US" sz="1600" dirty="0"/>
        </a:p>
      </dgm:t>
    </dgm:pt>
    <dgm:pt modelId="{C9F3FF04-82A3-C44A-B265-9E7475C7562F}" type="parTrans" cxnId="{09CFA04D-63E5-114C-BAD2-1B9486A432F4}">
      <dgm:prSet/>
      <dgm:spPr/>
      <dgm:t>
        <a:bodyPr/>
        <a:lstStyle/>
        <a:p>
          <a:endParaRPr lang="en-US"/>
        </a:p>
      </dgm:t>
    </dgm:pt>
    <dgm:pt modelId="{7EBD1CA1-7FAD-F540-BD3F-7C58AF3E429E}" type="sibTrans" cxnId="{09CFA04D-63E5-114C-BAD2-1B9486A432F4}">
      <dgm:prSet/>
      <dgm:spPr/>
      <dgm:t>
        <a:bodyPr/>
        <a:lstStyle/>
        <a:p>
          <a:endParaRPr lang="en-US"/>
        </a:p>
      </dgm:t>
    </dgm:pt>
    <dgm:pt modelId="{8F6F0208-11BB-9B4B-BC0F-D7E52A903180}">
      <dgm:prSet phldrT="[Text]" custT="1"/>
      <dgm:spPr/>
      <dgm:t>
        <a:bodyPr/>
        <a:lstStyle/>
        <a:p>
          <a:r>
            <a:rPr lang="en-US" sz="2400" dirty="0" smtClean="0"/>
            <a:t>Physics impact</a:t>
          </a:r>
          <a:endParaRPr lang="en-US" sz="2400" dirty="0"/>
        </a:p>
      </dgm:t>
    </dgm:pt>
    <dgm:pt modelId="{E30118F0-4497-0240-A780-9969F2799EB9}" type="parTrans" cxnId="{6EEC49F3-3C76-0E41-9F6B-6DD32F3F20B1}">
      <dgm:prSet/>
      <dgm:spPr/>
      <dgm:t>
        <a:bodyPr/>
        <a:lstStyle/>
        <a:p>
          <a:endParaRPr lang="en-US"/>
        </a:p>
      </dgm:t>
    </dgm:pt>
    <dgm:pt modelId="{42466330-D89A-B748-A540-230390D0E1F3}" type="sibTrans" cxnId="{6EEC49F3-3C76-0E41-9F6B-6DD32F3F20B1}">
      <dgm:prSet/>
      <dgm:spPr/>
      <dgm:t>
        <a:bodyPr/>
        <a:lstStyle/>
        <a:p>
          <a:endParaRPr lang="en-US"/>
        </a:p>
      </dgm:t>
    </dgm:pt>
    <dgm:pt modelId="{01007759-AC5F-9A4A-811D-353D4DA8568D}" type="pres">
      <dgm:prSet presAssocID="{5FCAE8D5-5938-7B40-810A-2D3CA0E3D6A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C5AFD1-AC42-D642-9635-28BF0646E593}" type="pres">
      <dgm:prSet presAssocID="{87447C99-C475-E14F-93B5-353B8B6FA49F}" presName="linNode" presStyleCnt="0"/>
      <dgm:spPr/>
    </dgm:pt>
    <dgm:pt modelId="{F174F20D-D10C-6A4A-8845-8971CDC95AE4}" type="pres">
      <dgm:prSet presAssocID="{87447C99-C475-E14F-93B5-353B8B6FA49F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36CDA-811F-374F-84DB-FDFAAD7E42A0}" type="pres">
      <dgm:prSet presAssocID="{87447C99-C475-E14F-93B5-353B8B6FA49F}" presName="descendantText" presStyleLbl="alignAccFollowNode1" presStyleIdx="0" presStyleCnt="3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E68D3-DD98-BC4C-B49F-DC79E8108917}" type="pres">
      <dgm:prSet presAssocID="{3D9FBE59-DA74-1B48-9D50-7C5395D44B15}" presName="sp" presStyleCnt="0"/>
      <dgm:spPr/>
    </dgm:pt>
    <dgm:pt modelId="{639A27EC-3177-6F4C-A45A-F97B6F45DB8F}" type="pres">
      <dgm:prSet presAssocID="{00004B03-22C6-204E-BA26-7AB43A24B8A9}" presName="linNode" presStyleCnt="0"/>
      <dgm:spPr/>
    </dgm:pt>
    <dgm:pt modelId="{2D3887AA-6A56-B548-BAD8-82F859C14477}" type="pres">
      <dgm:prSet presAssocID="{00004B03-22C6-204E-BA26-7AB43A24B8A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2C8D2-8144-C74E-B730-1242DCF05345}" type="pres">
      <dgm:prSet presAssocID="{00004B03-22C6-204E-BA26-7AB43A24B8A9}" presName="descendantText" presStyleLbl="alignAccFollowNode1" presStyleIdx="1" presStyleCnt="3" custScaleY="118602" custLinFactNeighborX="5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050E7-8BBC-E149-8FBF-D7A34E9B2078}" type="pres">
      <dgm:prSet presAssocID="{8B09987F-F4AD-7441-8494-B75E5A4E75C3}" presName="sp" presStyleCnt="0"/>
      <dgm:spPr/>
    </dgm:pt>
    <dgm:pt modelId="{9F224B7B-9877-264C-AD51-27E675A5573A}" type="pres">
      <dgm:prSet presAssocID="{7FD83890-4A77-7A42-9DF8-51021E1B7F6D}" presName="linNode" presStyleCnt="0"/>
      <dgm:spPr/>
    </dgm:pt>
    <dgm:pt modelId="{E8047A4C-D175-2B4A-8A25-9B2CF9B3917C}" type="pres">
      <dgm:prSet presAssocID="{7FD83890-4A77-7A42-9DF8-51021E1B7F6D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91479-DE6D-D947-99B3-037CC2757F02}" type="pres">
      <dgm:prSet presAssocID="{7FD83890-4A77-7A42-9DF8-51021E1B7F6D}" presName="descendantText" presStyleLbl="alignAccFollowNode1" presStyleIdx="2" presStyleCnt="3" custScaleY="118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256B5C-E76D-8C4A-B06B-67DF7B6FD2EB}" type="pres">
      <dgm:prSet presAssocID="{8DE8035D-70BB-5F4D-A602-E1A5E915AA0D}" presName="sp" presStyleCnt="0"/>
      <dgm:spPr/>
    </dgm:pt>
    <dgm:pt modelId="{511EAE12-4A11-914D-8E8F-007BE276F1C2}" type="pres">
      <dgm:prSet presAssocID="{8F6F0208-11BB-9B4B-BC0F-D7E52A903180}" presName="linNode" presStyleCnt="0"/>
      <dgm:spPr/>
    </dgm:pt>
    <dgm:pt modelId="{DFCDB7BE-D669-6A42-81CA-50D601FDCA84}" type="pres">
      <dgm:prSet presAssocID="{8F6F0208-11BB-9B4B-BC0F-D7E52A90318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1F73A9-7DE7-B442-85F6-DF3D225B916D}" type="presOf" srcId="{E6726ADD-6186-C244-95E8-15B882D93439}" destId="{41C2C8D2-8144-C74E-B730-1242DCF05345}" srcOrd="0" destOrd="3" presId="urn:microsoft.com/office/officeart/2005/8/layout/vList5"/>
    <dgm:cxn modelId="{81942DA7-D5E8-7748-929B-0BCACD209068}" srcId="{00004B03-22C6-204E-BA26-7AB43A24B8A9}" destId="{4F2FE100-D391-F943-B02B-8959173B7A4F}" srcOrd="2" destOrd="0" parTransId="{00E34D29-7321-EE41-A45E-D8495E5D1577}" sibTransId="{A67364B3-C1A7-1D4D-A435-29884ABB74F3}"/>
    <dgm:cxn modelId="{59259396-79E0-AF46-B0E8-DF6CBE17292C}" srcId="{5FCAE8D5-5938-7B40-810A-2D3CA0E3D6A0}" destId="{87447C99-C475-E14F-93B5-353B8B6FA49F}" srcOrd="0" destOrd="0" parTransId="{23004F6C-FE4D-804C-8683-D883836BE773}" sibTransId="{3D9FBE59-DA74-1B48-9D50-7C5395D44B15}"/>
    <dgm:cxn modelId="{23E3201C-19CF-F042-9B51-BD0C144EDF8E}" type="presOf" srcId="{920A50BF-9966-3346-BA34-53F7212A206F}" destId="{9BE36CDA-811F-374F-84DB-FDFAAD7E42A0}" srcOrd="0" destOrd="0" presId="urn:microsoft.com/office/officeart/2005/8/layout/vList5"/>
    <dgm:cxn modelId="{4919CBCC-8983-BE47-BA16-885E5CBFF559}" srcId="{00004B03-22C6-204E-BA26-7AB43A24B8A9}" destId="{9D91334C-9F70-C444-8826-67468D98207F}" srcOrd="0" destOrd="0" parTransId="{D08A28D8-385B-C348-90BD-E0275A172877}" sibTransId="{C8CC2BD6-1BE2-4D40-BC80-8C89A089E211}"/>
    <dgm:cxn modelId="{528F27DC-C64B-8F4B-B7E8-AFB9EE859BA4}" type="presOf" srcId="{00004B03-22C6-204E-BA26-7AB43A24B8A9}" destId="{2D3887AA-6A56-B548-BAD8-82F859C14477}" srcOrd="0" destOrd="0" presId="urn:microsoft.com/office/officeart/2005/8/layout/vList5"/>
    <dgm:cxn modelId="{C85CF1EE-5A85-124C-8D81-7A287196329B}" type="presOf" srcId="{7FD83890-4A77-7A42-9DF8-51021E1B7F6D}" destId="{E8047A4C-D175-2B4A-8A25-9B2CF9B3917C}" srcOrd="0" destOrd="0" presId="urn:microsoft.com/office/officeart/2005/8/layout/vList5"/>
    <dgm:cxn modelId="{88D3BE1E-051B-A44C-BD63-F31068326C70}" srcId="{00004B03-22C6-204E-BA26-7AB43A24B8A9}" destId="{E6726ADD-6186-C244-95E8-15B882D93439}" srcOrd="3" destOrd="0" parTransId="{30FDD21E-F999-7A4F-8B8E-4520FE98B51D}" sibTransId="{169EC341-1CA9-9F4C-AD1E-0848E7235DC6}"/>
    <dgm:cxn modelId="{6EEC49F3-3C76-0E41-9F6B-6DD32F3F20B1}" srcId="{5FCAE8D5-5938-7B40-810A-2D3CA0E3D6A0}" destId="{8F6F0208-11BB-9B4B-BC0F-D7E52A903180}" srcOrd="3" destOrd="0" parTransId="{E30118F0-4497-0240-A780-9969F2799EB9}" sibTransId="{42466330-D89A-B748-A540-230390D0E1F3}"/>
    <dgm:cxn modelId="{91AEA7A8-94D5-1447-A03C-93EA63B8B70A}" type="presOf" srcId="{87447C99-C475-E14F-93B5-353B8B6FA49F}" destId="{F174F20D-D10C-6A4A-8845-8971CDC95AE4}" srcOrd="0" destOrd="0" presId="urn:microsoft.com/office/officeart/2005/8/layout/vList5"/>
    <dgm:cxn modelId="{09CFA04D-63E5-114C-BAD2-1B9486A432F4}" srcId="{7FD83890-4A77-7A42-9DF8-51021E1B7F6D}" destId="{984FC48B-F1BF-7549-AC08-049C8FA7B96F}" srcOrd="2" destOrd="0" parTransId="{C9F3FF04-82A3-C44A-B265-9E7475C7562F}" sibTransId="{7EBD1CA1-7FAD-F540-BD3F-7C58AF3E429E}"/>
    <dgm:cxn modelId="{EC4EBFDD-18CE-BF4F-9500-496EAA7B590F}" srcId="{87447C99-C475-E14F-93B5-353B8B6FA49F}" destId="{9F656BB7-674D-5C44-B841-97561D3B441C}" srcOrd="2" destOrd="0" parTransId="{AAD88F5B-2546-D04A-8E4C-0F809FF7DB54}" sibTransId="{F695B9A7-FE67-7840-A109-ADF046299005}"/>
    <dgm:cxn modelId="{14E21FE1-74C7-7448-B857-E4CE420EDAB2}" srcId="{7FD83890-4A77-7A42-9DF8-51021E1B7F6D}" destId="{33AB7D07-CD94-A446-AA37-E3030CF89BBD}" srcOrd="0" destOrd="0" parTransId="{A62F6C06-27BC-834B-9DEC-AEF59BA0C3EC}" sibTransId="{63AA7C92-B086-3542-9EA3-EBC78595BBF3}"/>
    <dgm:cxn modelId="{0AB3279F-88D1-C74C-B90B-0967DC61A3E0}" type="presOf" srcId="{75DD9A36-57C9-B74B-B87C-C51DDB7CCE48}" destId="{F3F91479-DE6D-D947-99B3-037CC2757F02}" srcOrd="0" destOrd="1" presId="urn:microsoft.com/office/officeart/2005/8/layout/vList5"/>
    <dgm:cxn modelId="{7E26772C-FA8C-FA4B-953D-09B2D756AABD}" type="presOf" srcId="{C982FD4A-E6F0-DD4B-AB17-0B55B5DA302A}" destId="{9BE36CDA-811F-374F-84DB-FDFAAD7E42A0}" srcOrd="0" destOrd="1" presId="urn:microsoft.com/office/officeart/2005/8/layout/vList5"/>
    <dgm:cxn modelId="{12D6D31C-A9BF-F640-8D2F-B97D6FBDFB6F}" srcId="{7FD83890-4A77-7A42-9DF8-51021E1B7F6D}" destId="{75DD9A36-57C9-B74B-B87C-C51DDB7CCE48}" srcOrd="1" destOrd="0" parTransId="{3EE750B2-9A7E-7648-81BF-16C13E95A5F2}" sibTransId="{4163A933-8668-B743-A7F7-089744C6B1CF}"/>
    <dgm:cxn modelId="{072770EC-B702-B34D-9667-E0C286947A64}" type="presOf" srcId="{33AB7D07-CD94-A446-AA37-E3030CF89BBD}" destId="{F3F91479-DE6D-D947-99B3-037CC2757F02}" srcOrd="0" destOrd="0" presId="urn:microsoft.com/office/officeart/2005/8/layout/vList5"/>
    <dgm:cxn modelId="{3A886182-6E16-E24D-A9B3-8DFA7CB64485}" srcId="{5FCAE8D5-5938-7B40-810A-2D3CA0E3D6A0}" destId="{00004B03-22C6-204E-BA26-7AB43A24B8A9}" srcOrd="1" destOrd="0" parTransId="{A85B329F-173E-534F-8473-B98E21DF88B5}" sibTransId="{8B09987F-F4AD-7441-8494-B75E5A4E75C3}"/>
    <dgm:cxn modelId="{513A6964-E79E-734A-A0E8-BABB1FE5EE94}" type="presOf" srcId="{4B56142F-A4EC-B643-9929-740DC74996C7}" destId="{9BE36CDA-811F-374F-84DB-FDFAAD7E42A0}" srcOrd="0" destOrd="3" presId="urn:microsoft.com/office/officeart/2005/8/layout/vList5"/>
    <dgm:cxn modelId="{D7D0502C-1CC0-4D45-A56B-D06BED6B9956}" type="presOf" srcId="{4F2FE100-D391-F943-B02B-8959173B7A4F}" destId="{41C2C8D2-8144-C74E-B730-1242DCF05345}" srcOrd="0" destOrd="2" presId="urn:microsoft.com/office/officeart/2005/8/layout/vList5"/>
    <dgm:cxn modelId="{7F8BC030-BA21-2F4B-92BF-2403AF3203CD}" type="presOf" srcId="{8F6F0208-11BB-9B4B-BC0F-D7E52A903180}" destId="{DFCDB7BE-D669-6A42-81CA-50D601FDCA84}" srcOrd="0" destOrd="0" presId="urn:microsoft.com/office/officeart/2005/8/layout/vList5"/>
    <dgm:cxn modelId="{50349969-B026-C447-98E9-E6439FDBC9BB}" type="presOf" srcId="{9F656BB7-674D-5C44-B841-97561D3B441C}" destId="{9BE36CDA-811F-374F-84DB-FDFAAD7E42A0}" srcOrd="0" destOrd="2" presId="urn:microsoft.com/office/officeart/2005/8/layout/vList5"/>
    <dgm:cxn modelId="{43BFE467-19A3-D843-B5D6-4CF29067BA86}" type="presOf" srcId="{5FCAE8D5-5938-7B40-810A-2D3CA0E3D6A0}" destId="{01007759-AC5F-9A4A-811D-353D4DA8568D}" srcOrd="0" destOrd="0" presId="urn:microsoft.com/office/officeart/2005/8/layout/vList5"/>
    <dgm:cxn modelId="{781D4B58-7E2C-CF49-B815-95E973682444}" type="presOf" srcId="{C5E6B7CD-81AF-C24B-9872-0880CE5E0471}" destId="{41C2C8D2-8144-C74E-B730-1242DCF05345}" srcOrd="0" destOrd="1" presId="urn:microsoft.com/office/officeart/2005/8/layout/vList5"/>
    <dgm:cxn modelId="{29ED1E1B-B2CA-6543-935B-6BF6F860723E}" type="presOf" srcId="{9D91334C-9F70-C444-8826-67468D98207F}" destId="{41C2C8D2-8144-C74E-B730-1242DCF05345}" srcOrd="0" destOrd="0" presId="urn:microsoft.com/office/officeart/2005/8/layout/vList5"/>
    <dgm:cxn modelId="{14981937-29D6-4A40-A6E7-539DE3F74C9F}" type="presOf" srcId="{984FC48B-F1BF-7549-AC08-049C8FA7B96F}" destId="{F3F91479-DE6D-D947-99B3-037CC2757F02}" srcOrd="0" destOrd="2" presId="urn:microsoft.com/office/officeart/2005/8/layout/vList5"/>
    <dgm:cxn modelId="{64CD57F7-EC6C-2D41-A077-C4716C8767E3}" srcId="{5FCAE8D5-5938-7B40-810A-2D3CA0E3D6A0}" destId="{7FD83890-4A77-7A42-9DF8-51021E1B7F6D}" srcOrd="2" destOrd="0" parTransId="{1BD27BF7-2C41-BB44-BC8D-BA411F08B6CF}" sibTransId="{8DE8035D-70BB-5F4D-A602-E1A5E915AA0D}"/>
    <dgm:cxn modelId="{8072F412-BBC6-1E46-B72E-D435FD742454}" srcId="{00004B03-22C6-204E-BA26-7AB43A24B8A9}" destId="{C5E6B7CD-81AF-C24B-9872-0880CE5E0471}" srcOrd="1" destOrd="0" parTransId="{85F49703-4977-8142-8850-ECC0F73BB149}" sibTransId="{851D45EF-E12A-C24D-B325-D975E0D39820}"/>
    <dgm:cxn modelId="{335140DE-3A2B-204D-88A7-23972C64F6E3}" srcId="{87447C99-C475-E14F-93B5-353B8B6FA49F}" destId="{C982FD4A-E6F0-DD4B-AB17-0B55B5DA302A}" srcOrd="1" destOrd="0" parTransId="{15BC1D47-73B1-5C40-A509-586531B9A296}" sibTransId="{61EFC71E-64F9-7749-8865-C384AE8756F0}"/>
    <dgm:cxn modelId="{CC8FA3F5-F61D-3241-AA43-3CCBB9669C1A}" srcId="{87447C99-C475-E14F-93B5-353B8B6FA49F}" destId="{920A50BF-9966-3346-BA34-53F7212A206F}" srcOrd="0" destOrd="0" parTransId="{C7FC6E16-8C31-0743-BC57-5D7785F80C78}" sibTransId="{83382437-3BEE-214A-B687-2A3F7301F7E6}"/>
    <dgm:cxn modelId="{7F5EFE0D-91D0-0D44-BD7D-6003A5E5C093}" srcId="{87447C99-C475-E14F-93B5-353B8B6FA49F}" destId="{4B56142F-A4EC-B643-9929-740DC74996C7}" srcOrd="3" destOrd="0" parTransId="{EE661EA1-A1C0-3949-8F18-4E076644A496}" sibTransId="{902B84CC-F35B-6543-A990-366B1999C9D9}"/>
    <dgm:cxn modelId="{78C163E0-15D7-DD4B-B0F1-FB156DD56255}" type="presParOf" srcId="{01007759-AC5F-9A4A-811D-353D4DA8568D}" destId="{24C5AFD1-AC42-D642-9635-28BF0646E593}" srcOrd="0" destOrd="0" presId="urn:microsoft.com/office/officeart/2005/8/layout/vList5"/>
    <dgm:cxn modelId="{A912B8D8-CA97-5B41-BAB5-C789BE210529}" type="presParOf" srcId="{24C5AFD1-AC42-D642-9635-28BF0646E593}" destId="{F174F20D-D10C-6A4A-8845-8971CDC95AE4}" srcOrd="0" destOrd="0" presId="urn:microsoft.com/office/officeart/2005/8/layout/vList5"/>
    <dgm:cxn modelId="{E7AB26A5-0301-EF43-88DF-A8B8C705B58D}" type="presParOf" srcId="{24C5AFD1-AC42-D642-9635-28BF0646E593}" destId="{9BE36CDA-811F-374F-84DB-FDFAAD7E42A0}" srcOrd="1" destOrd="0" presId="urn:microsoft.com/office/officeart/2005/8/layout/vList5"/>
    <dgm:cxn modelId="{008ADFDB-552F-604F-9331-FA30F2FACBE3}" type="presParOf" srcId="{01007759-AC5F-9A4A-811D-353D4DA8568D}" destId="{6A3E68D3-DD98-BC4C-B49F-DC79E8108917}" srcOrd="1" destOrd="0" presId="urn:microsoft.com/office/officeart/2005/8/layout/vList5"/>
    <dgm:cxn modelId="{36EFBA08-8A73-B546-B4EB-899DCE662232}" type="presParOf" srcId="{01007759-AC5F-9A4A-811D-353D4DA8568D}" destId="{639A27EC-3177-6F4C-A45A-F97B6F45DB8F}" srcOrd="2" destOrd="0" presId="urn:microsoft.com/office/officeart/2005/8/layout/vList5"/>
    <dgm:cxn modelId="{64BE1160-ED4B-AC48-BE01-5005F5345102}" type="presParOf" srcId="{639A27EC-3177-6F4C-A45A-F97B6F45DB8F}" destId="{2D3887AA-6A56-B548-BAD8-82F859C14477}" srcOrd="0" destOrd="0" presId="urn:microsoft.com/office/officeart/2005/8/layout/vList5"/>
    <dgm:cxn modelId="{15D5A09A-66CE-6842-9333-1A0121845128}" type="presParOf" srcId="{639A27EC-3177-6F4C-A45A-F97B6F45DB8F}" destId="{41C2C8D2-8144-C74E-B730-1242DCF05345}" srcOrd="1" destOrd="0" presId="urn:microsoft.com/office/officeart/2005/8/layout/vList5"/>
    <dgm:cxn modelId="{B495E723-A745-834E-AD47-45C74DEA2257}" type="presParOf" srcId="{01007759-AC5F-9A4A-811D-353D4DA8568D}" destId="{F95050E7-8BBC-E149-8FBF-D7A34E9B2078}" srcOrd="3" destOrd="0" presId="urn:microsoft.com/office/officeart/2005/8/layout/vList5"/>
    <dgm:cxn modelId="{067108CE-B34B-7241-9BC4-C945BD02B782}" type="presParOf" srcId="{01007759-AC5F-9A4A-811D-353D4DA8568D}" destId="{9F224B7B-9877-264C-AD51-27E675A5573A}" srcOrd="4" destOrd="0" presId="urn:microsoft.com/office/officeart/2005/8/layout/vList5"/>
    <dgm:cxn modelId="{EA64B489-605A-8346-A8B2-304FCB7F4883}" type="presParOf" srcId="{9F224B7B-9877-264C-AD51-27E675A5573A}" destId="{E8047A4C-D175-2B4A-8A25-9B2CF9B3917C}" srcOrd="0" destOrd="0" presId="urn:microsoft.com/office/officeart/2005/8/layout/vList5"/>
    <dgm:cxn modelId="{5610A96F-B7E5-8F49-8EBC-B8D59E4E8C59}" type="presParOf" srcId="{9F224B7B-9877-264C-AD51-27E675A5573A}" destId="{F3F91479-DE6D-D947-99B3-037CC2757F02}" srcOrd="1" destOrd="0" presId="urn:microsoft.com/office/officeart/2005/8/layout/vList5"/>
    <dgm:cxn modelId="{DD72FFBD-3982-6346-9F70-88EF8CFDB475}" type="presParOf" srcId="{01007759-AC5F-9A4A-811D-353D4DA8568D}" destId="{4C256B5C-E76D-8C4A-B06B-67DF7B6FD2EB}" srcOrd="5" destOrd="0" presId="urn:microsoft.com/office/officeart/2005/8/layout/vList5"/>
    <dgm:cxn modelId="{B377B6B8-41C4-6F4F-87EF-4B476880A1B2}" type="presParOf" srcId="{01007759-AC5F-9A4A-811D-353D4DA8568D}" destId="{511EAE12-4A11-914D-8E8F-007BE276F1C2}" srcOrd="6" destOrd="0" presId="urn:microsoft.com/office/officeart/2005/8/layout/vList5"/>
    <dgm:cxn modelId="{64550D8B-E0DA-E44F-8FB4-8163A8C3852E}" type="presParOf" srcId="{511EAE12-4A11-914D-8E8F-007BE276F1C2}" destId="{DFCDB7BE-D669-6A42-81CA-50D601FDCA8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E36CDA-811F-374F-84DB-FDFAAD7E42A0}">
      <dsp:nvSpPr>
        <dsp:cNvPr id="0" name=""/>
        <dsp:cNvSpPr/>
      </dsp:nvSpPr>
      <dsp:spPr>
        <a:xfrm rot="5400000">
          <a:off x="4620149" y="-1823422"/>
          <a:ext cx="1319841" cy="4969478"/>
        </a:xfrm>
        <a:prstGeom prst="round2SameRect">
          <a:avLst/>
        </a:prstGeom>
        <a:solidFill>
          <a:schemeClr val="bg1">
            <a:lumMod val="75000"/>
            <a:alpha val="9000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More detailed simulations required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Stability issues → impact on feedback and tolerances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considered higher-risk option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Inclusion not a cost issue</a:t>
          </a:r>
          <a:endParaRPr lang="en-US" sz="1600" kern="1200" dirty="0"/>
        </a:p>
      </dsp:txBody>
      <dsp:txXfrm rot="5400000">
        <a:off x="4620149" y="-1823422"/>
        <a:ext cx="1319841" cy="4969478"/>
      </dsp:txXfrm>
    </dsp:sp>
    <dsp:sp modelId="{F174F20D-D10C-6A4A-8845-8971CDC95AE4}">
      <dsp:nvSpPr>
        <dsp:cNvPr id="0" name=""/>
        <dsp:cNvSpPr/>
      </dsp:nvSpPr>
      <dsp:spPr>
        <a:xfrm>
          <a:off x="0" y="32105"/>
          <a:ext cx="2795331" cy="1258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Travelling Focus</a:t>
          </a:r>
          <a:endParaRPr lang="en-US" sz="2800" kern="1200" dirty="0"/>
        </a:p>
      </dsp:txBody>
      <dsp:txXfrm>
        <a:off x="0" y="32105"/>
        <a:ext cx="2795331" cy="1258420"/>
      </dsp:txXfrm>
    </dsp:sp>
    <dsp:sp modelId="{41C2C8D2-8144-C74E-B730-1242DCF05345}">
      <dsp:nvSpPr>
        <dsp:cNvPr id="0" name=""/>
        <dsp:cNvSpPr/>
      </dsp:nvSpPr>
      <dsp:spPr>
        <a:xfrm rot="5400000">
          <a:off x="4688227" y="-473799"/>
          <a:ext cx="1194009" cy="4974336"/>
        </a:xfrm>
        <a:prstGeom prst="round2SameRect">
          <a:avLst/>
        </a:prstGeom>
        <a:solidFill>
          <a:srgbClr val="BFBFBF">
            <a:alpha val="90000"/>
          </a:srgb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8000"/>
              </a:solidFill>
            </a:rPr>
            <a:t>Positron damping ring 50% duty cycle</a:t>
          </a:r>
          <a:endParaRPr lang="en-US" sz="1600" kern="1200" dirty="0">
            <a:solidFill>
              <a:srgbClr val="008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8000"/>
              </a:solidFill>
            </a:rPr>
            <a:t>RF solution still required (this workshop)</a:t>
          </a:r>
          <a:endParaRPr lang="en-US" sz="1600" kern="1200" dirty="0">
            <a:solidFill>
              <a:srgbClr val="008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Understanding cost impact (1.9% TPC)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Other emerging options (high-field undulator)</a:t>
          </a:r>
          <a:endParaRPr lang="en-US" sz="1600" kern="1200" dirty="0"/>
        </a:p>
      </dsp:txBody>
      <dsp:txXfrm rot="5400000">
        <a:off x="4688227" y="-473799"/>
        <a:ext cx="1194009" cy="4974336"/>
      </dsp:txXfrm>
    </dsp:sp>
    <dsp:sp modelId="{2D3887AA-6A56-B548-BAD8-82F859C14477}">
      <dsp:nvSpPr>
        <dsp:cNvPr id="0" name=""/>
        <dsp:cNvSpPr/>
      </dsp:nvSpPr>
      <dsp:spPr>
        <a:xfrm>
          <a:off x="0" y="1384158"/>
          <a:ext cx="2798064" cy="1258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10Hz Operation (Low </a:t>
          </a:r>
          <a:r>
            <a:rPr lang="en-US" sz="2400" kern="1200" dirty="0" err="1" smtClean="0"/>
            <a:t>E</a:t>
          </a:r>
          <a:r>
            <a:rPr lang="en-US" sz="2400" kern="1200" baseline="-25000" dirty="0" err="1" smtClean="0"/>
            <a:t>cm</a:t>
          </a:r>
          <a:r>
            <a:rPr lang="en-US" sz="2400" kern="1200" dirty="0" smtClean="0"/>
            <a:t>)</a:t>
          </a:r>
          <a:endParaRPr lang="en-US" sz="2400" kern="1200" dirty="0"/>
        </a:p>
      </dsp:txBody>
      <dsp:txXfrm>
        <a:off x="0" y="1384158"/>
        <a:ext cx="2798064" cy="1258420"/>
      </dsp:txXfrm>
    </dsp:sp>
    <dsp:sp modelId="{F3F91479-DE6D-D947-99B3-037CC2757F02}">
      <dsp:nvSpPr>
        <dsp:cNvPr id="0" name=""/>
        <dsp:cNvSpPr/>
      </dsp:nvSpPr>
      <dsp:spPr>
        <a:xfrm rot="5400000">
          <a:off x="4686349" y="847542"/>
          <a:ext cx="1197764" cy="4974336"/>
        </a:xfrm>
        <a:prstGeom prst="round2SameRect">
          <a:avLst/>
        </a:prstGeom>
        <a:solidFill>
          <a:srgbClr val="BFBFBF">
            <a:alpha val="90000"/>
          </a:srgb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Understand scenarios for re-establishing RDR bunch number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Cost impact (mostly CFS)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Considered either as possible luminosity upgrade or risk-mitigation (GDE PAC)</a:t>
          </a:r>
          <a:endParaRPr lang="en-US" sz="1600" kern="1200" dirty="0"/>
        </a:p>
      </dsp:txBody>
      <dsp:txXfrm rot="5400000">
        <a:off x="4686349" y="847542"/>
        <a:ext cx="1197764" cy="4974336"/>
      </dsp:txXfrm>
    </dsp:sp>
    <dsp:sp modelId="{E8047A4C-D175-2B4A-8A25-9B2CF9B3917C}">
      <dsp:nvSpPr>
        <dsp:cNvPr id="0" name=""/>
        <dsp:cNvSpPr/>
      </dsp:nvSpPr>
      <dsp:spPr>
        <a:xfrm>
          <a:off x="0" y="2705500"/>
          <a:ext cx="2798064" cy="1258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Upgrade / Risk-Mitigation</a:t>
          </a:r>
          <a:endParaRPr lang="en-US" sz="2400" kern="1200" dirty="0"/>
        </a:p>
      </dsp:txBody>
      <dsp:txXfrm>
        <a:off x="0" y="2705500"/>
        <a:ext cx="2798064" cy="1258420"/>
      </dsp:txXfrm>
    </dsp:sp>
    <dsp:sp modelId="{DFCDB7BE-D669-6A42-81CA-50D601FDCA84}">
      <dsp:nvSpPr>
        <dsp:cNvPr id="0" name=""/>
        <dsp:cNvSpPr/>
      </dsp:nvSpPr>
      <dsp:spPr>
        <a:xfrm>
          <a:off x="0" y="4026841"/>
          <a:ext cx="2798064" cy="1258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Physics impact</a:t>
          </a:r>
          <a:endParaRPr lang="en-US" sz="2400" kern="1200" dirty="0"/>
        </a:p>
      </dsp:txBody>
      <dsp:txXfrm>
        <a:off x="0" y="4026841"/>
        <a:ext cx="2798064" cy="1258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pPr/>
              <a:t>11/3/10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PM Introduction &amp; Report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TLCC process: BAW-1 status</a:t>
            </a:r>
          </a:p>
          <a:p>
            <a:endParaRPr lang="en-US" dirty="0" smtClean="0"/>
          </a:p>
          <a:p>
            <a:r>
              <a:rPr lang="en-US" dirty="0" smtClean="0"/>
              <a:t>TLCC process: preparation for BAW-2</a:t>
            </a:r>
          </a:p>
          <a:p>
            <a:endParaRPr lang="en-US" dirty="0" smtClean="0"/>
          </a:p>
          <a:p>
            <a:r>
              <a:rPr lang="en-US" dirty="0" smtClean="0"/>
              <a:t>ILCSC PAC meeting – Eugene, Oregon</a:t>
            </a:r>
          </a:p>
          <a:p>
            <a:endParaRPr lang="en-US" dirty="0" smtClean="0"/>
          </a:p>
          <a:p>
            <a:r>
              <a:rPr lang="en-US" dirty="0" smtClean="0"/>
              <a:t>Design documentation (ILC-EDMS)</a:t>
            </a:r>
          </a:p>
          <a:p>
            <a:endParaRPr lang="en-US" dirty="0" smtClean="0"/>
          </a:p>
          <a:p>
            <a:r>
              <a:rPr lang="en-US" dirty="0" smtClean="0"/>
              <a:t>Interim Report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707" y="1371600"/>
            <a:ext cx="84582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Deadline for draft section submissions 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This Friday November 5</a:t>
            </a:r>
          </a:p>
          <a:p>
            <a:endParaRPr lang="en-US" dirty="0" smtClean="0"/>
          </a:p>
          <a:p>
            <a:r>
              <a:rPr lang="en-US" dirty="0" smtClean="0"/>
              <a:t>AS responsibilities:</a:t>
            </a:r>
          </a:p>
          <a:p>
            <a:pPr lvl="1"/>
            <a:r>
              <a:rPr lang="en-US" dirty="0" smtClean="0"/>
              <a:t>Section 3.1 </a:t>
            </a:r>
            <a:r>
              <a:rPr lang="en-US" dirty="0" err="1" smtClean="0"/>
              <a:t>CesrTA</a:t>
            </a:r>
            <a:r>
              <a:rPr lang="en-US" dirty="0" smtClean="0"/>
              <a:t> – Palmer</a:t>
            </a:r>
          </a:p>
          <a:p>
            <a:pPr lvl="1"/>
            <a:r>
              <a:rPr lang="en-US" dirty="0" smtClean="0"/>
              <a:t>Section 3.2 ATF2 – </a:t>
            </a:r>
            <a:r>
              <a:rPr lang="en-US" dirty="0" err="1" smtClean="0"/>
              <a:t>Tauchi</a:t>
            </a:r>
            <a:r>
              <a:rPr lang="en-US" dirty="0" smtClean="0"/>
              <a:t>, </a:t>
            </a:r>
            <a:r>
              <a:rPr lang="en-US" dirty="0" err="1" smtClean="0"/>
              <a:t>Seryi</a:t>
            </a:r>
            <a:endParaRPr lang="en-US" dirty="0" smtClean="0"/>
          </a:p>
          <a:p>
            <a:pPr lvl="1"/>
            <a:r>
              <a:rPr lang="en-US" dirty="0" smtClean="0"/>
              <a:t>Section 3.3.1 </a:t>
            </a:r>
            <a:r>
              <a:rPr lang="en-US" dirty="0" err="1" smtClean="0"/>
              <a:t>e</a:t>
            </a:r>
            <a:r>
              <a:rPr lang="en-US" dirty="0" smtClean="0"/>
              <a:t>- source – </a:t>
            </a:r>
            <a:r>
              <a:rPr lang="en-US" dirty="0" err="1" smtClean="0"/>
              <a:t>Brachmann</a:t>
            </a:r>
            <a:endParaRPr lang="en-US" dirty="0" smtClean="0"/>
          </a:p>
          <a:p>
            <a:pPr lvl="1"/>
            <a:r>
              <a:rPr lang="en-US" dirty="0" smtClean="0"/>
              <a:t>Section 3.3.2 </a:t>
            </a:r>
            <a:r>
              <a:rPr lang="en-US" dirty="0" err="1" smtClean="0"/>
              <a:t>e</a:t>
            </a:r>
            <a:r>
              <a:rPr lang="en-US" dirty="0" smtClean="0"/>
              <a:t>+ source – Clarke</a:t>
            </a:r>
          </a:p>
          <a:p>
            <a:pPr lvl="1"/>
            <a:r>
              <a:rPr lang="en-US" dirty="0" smtClean="0"/>
              <a:t>Section 3.3.3 Damping Ring – </a:t>
            </a:r>
            <a:r>
              <a:rPr lang="en-US" dirty="0" err="1" smtClean="0"/>
              <a:t>Guiducci</a:t>
            </a:r>
            <a:endParaRPr lang="en-US" dirty="0" smtClean="0"/>
          </a:p>
          <a:p>
            <a:pPr lvl="1"/>
            <a:r>
              <a:rPr lang="en-US" dirty="0" smtClean="0"/>
              <a:t>Section 3.3.4 BDS – </a:t>
            </a:r>
            <a:r>
              <a:rPr lang="en-US" dirty="0" err="1" smtClean="0"/>
              <a:t>Seryi</a:t>
            </a:r>
            <a:endParaRPr lang="en-US" dirty="0" smtClean="0"/>
          </a:p>
          <a:p>
            <a:pPr lvl="1"/>
            <a:r>
              <a:rPr lang="en-US" dirty="0" smtClean="0"/>
              <a:t>Section 4.4 Beam Dynamics &amp; Simulation – Kubo, </a:t>
            </a:r>
            <a:r>
              <a:rPr lang="en-US" dirty="0" err="1" smtClean="0"/>
              <a:t>Solyak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563153">
            <a:off x="6226408" y="2457824"/>
            <a:ext cx="2804023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pple Casual"/>
                <a:cs typeface="Apple Casual"/>
              </a:rPr>
              <a:t>Please pay attention to author guidelines distributed</a:t>
            </a:r>
            <a:endParaRPr lang="en-US" sz="2000" dirty="0">
              <a:latin typeface="Apple Casual"/>
              <a:cs typeface="Apple Casu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Process: BAW-1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99" y="1371600"/>
            <a:ext cx="8390467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Proposals:</a:t>
            </a:r>
          </a:p>
          <a:p>
            <a:pPr lvl="1"/>
            <a:r>
              <a:rPr lang="en-US" dirty="0" smtClean="0"/>
              <a:t>adoption of ±20% gradient spread in ML</a:t>
            </a:r>
          </a:p>
          <a:p>
            <a:pPr lvl="1"/>
            <a:r>
              <a:rPr lang="en-US" dirty="0" smtClean="0"/>
              <a:t>single-tunnel solution for ML</a:t>
            </a:r>
          </a:p>
          <a:p>
            <a:pPr lvl="2"/>
            <a:r>
              <a:rPr lang="en-US" dirty="0" smtClean="0"/>
              <a:t>KCS</a:t>
            </a:r>
          </a:p>
          <a:p>
            <a:pPr lvl="2"/>
            <a:r>
              <a:rPr lang="en-US" dirty="0" smtClean="0"/>
              <a:t>DRFS</a:t>
            </a:r>
          </a:p>
          <a:p>
            <a:pPr lvl="2"/>
            <a:r>
              <a:rPr lang="en-US" dirty="0" smtClean="0"/>
              <a:t>RDR HLRF Technology Option (back-up)</a:t>
            </a:r>
          </a:p>
          <a:p>
            <a:r>
              <a:rPr lang="en-US" dirty="0" smtClean="0"/>
              <a:t>Change Review Panel:</a:t>
            </a:r>
          </a:p>
          <a:p>
            <a:pPr lvl="1"/>
            <a:r>
              <a:rPr lang="en-US" dirty="0" err="1" smtClean="0"/>
              <a:t>Barish</a:t>
            </a:r>
            <a:r>
              <a:rPr lang="en-US" dirty="0" smtClean="0"/>
              <a:t> (Chair), </a:t>
            </a:r>
            <a:r>
              <a:rPr lang="en-US" dirty="0" err="1" smtClean="0"/>
              <a:t>Garbincius</a:t>
            </a:r>
            <a:r>
              <a:rPr lang="en-US" dirty="0" smtClean="0"/>
              <a:t>, </a:t>
            </a:r>
            <a:r>
              <a:rPr lang="en-US" dirty="0" err="1" smtClean="0"/>
              <a:t>Himel</a:t>
            </a:r>
            <a:r>
              <a:rPr lang="en-US" dirty="0" smtClean="0"/>
              <a:t>, </a:t>
            </a:r>
            <a:r>
              <a:rPr lang="en-US" dirty="0" err="1" smtClean="0"/>
              <a:t>Asiri</a:t>
            </a:r>
            <a:r>
              <a:rPr lang="en-US" dirty="0" smtClean="0"/>
              <a:t>, </a:t>
            </a:r>
            <a:r>
              <a:rPr lang="en-US" dirty="0" err="1" smtClean="0"/>
              <a:t>Büßer</a:t>
            </a:r>
            <a:r>
              <a:rPr lang="en-US" dirty="0" smtClean="0"/>
              <a:t>, </a:t>
            </a:r>
            <a:r>
              <a:rPr lang="en-US" dirty="0" err="1" smtClean="0"/>
              <a:t>Jie</a:t>
            </a:r>
            <a:r>
              <a:rPr lang="en-US" dirty="0" smtClean="0"/>
              <a:t> </a:t>
            </a:r>
            <a:r>
              <a:rPr lang="en-US" dirty="0" err="1" smtClean="0"/>
              <a:t>Gao</a:t>
            </a:r>
            <a:r>
              <a:rPr lang="en-US" dirty="0" smtClean="0"/>
              <a:t>, </a:t>
            </a:r>
            <a:r>
              <a:rPr lang="en-US" dirty="0" err="1" smtClean="0"/>
              <a:t>Yokoya</a:t>
            </a:r>
            <a:endParaRPr lang="en-US" dirty="0" smtClean="0"/>
          </a:p>
          <a:p>
            <a:r>
              <a:rPr lang="en-US" dirty="0" err="1" smtClean="0"/>
              <a:t>PMs</a:t>
            </a:r>
            <a:r>
              <a:rPr lang="en-US" dirty="0" smtClean="0"/>
              <a:t> received request for some clarification</a:t>
            </a:r>
          </a:p>
          <a:p>
            <a:pPr lvl="1"/>
            <a:r>
              <a:rPr lang="en-US" dirty="0" smtClean="0"/>
              <a:t>responded as of yesterday</a:t>
            </a:r>
          </a:p>
          <a:p>
            <a:r>
              <a:rPr lang="en-US" dirty="0" smtClean="0"/>
              <a:t>May not be resolved before PAC meeting (next week)</a:t>
            </a:r>
          </a:p>
          <a:p>
            <a:pPr lvl="1"/>
            <a:r>
              <a:rPr lang="en-US" dirty="0" smtClean="0"/>
              <a:t>original plan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Process – Prep. for BAW-2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BAW-2 SLAC, Jan. 18-</a:t>
            </a:r>
            <a:r>
              <a:rPr lang="en-US" dirty="0" smtClean="0"/>
              <a:t>21</a:t>
            </a:r>
          </a:p>
          <a:p>
            <a:r>
              <a:rPr lang="en-US" dirty="0" smtClean="0"/>
              <a:t>Themes:</a:t>
            </a:r>
          </a:p>
          <a:p>
            <a:pPr lvl="1"/>
            <a:r>
              <a:rPr lang="en-US" dirty="0" smtClean="0"/>
              <a:t>Re-location of </a:t>
            </a:r>
            <a:r>
              <a:rPr lang="en-US" dirty="0" err="1" smtClean="0"/>
              <a:t>e</a:t>
            </a:r>
            <a:r>
              <a:rPr lang="en-US" dirty="0" smtClean="0"/>
              <a:t>+ source to end of </a:t>
            </a:r>
            <a:r>
              <a:rPr lang="en-US" dirty="0" err="1" smtClean="0"/>
              <a:t>e</a:t>
            </a:r>
            <a:r>
              <a:rPr lang="en-US" dirty="0" smtClean="0"/>
              <a:t>- linac</a:t>
            </a:r>
          </a:p>
          <a:p>
            <a:pPr lvl="1"/>
            <a:r>
              <a:rPr lang="en-US" dirty="0" smtClean="0"/>
              <a:t>Reduced bunch number parameter set</a:t>
            </a:r>
          </a:p>
          <a:p>
            <a:r>
              <a:rPr lang="en-US" dirty="0" smtClean="0"/>
              <a:t>Physics parameters and low-</a:t>
            </a:r>
            <a:r>
              <a:rPr lang="en-US" dirty="0" err="1" smtClean="0"/>
              <a:t>Ecm</a:t>
            </a:r>
            <a:r>
              <a:rPr lang="en-US" dirty="0" smtClean="0"/>
              <a:t> running the underlying theme</a:t>
            </a:r>
          </a:p>
          <a:p>
            <a:r>
              <a:rPr lang="en-US" dirty="0" smtClean="0"/>
              <a:t>Much more relevance for AS </a:t>
            </a:r>
          </a:p>
          <a:p>
            <a:pPr lvl="1"/>
            <a:r>
              <a:rPr lang="en-US" dirty="0" smtClean="0"/>
              <a:t>very much an integrated activity, unlike BAW-1 themes</a:t>
            </a:r>
          </a:p>
          <a:p>
            <a:r>
              <a:rPr lang="en-US" dirty="0" smtClean="0"/>
              <a:t>Focus of AD&amp;I </a:t>
            </a:r>
            <a:r>
              <a:rPr lang="en-US" dirty="0" err="1" smtClean="0"/>
              <a:t>webex</a:t>
            </a:r>
            <a:r>
              <a:rPr lang="en-US" dirty="0" smtClean="0"/>
              <a:t> meetings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Issues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96341" y="1052989"/>
          <a:ext cx="7772400" cy="528665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-Right Arrow 4"/>
          <p:cNvSpPr/>
          <p:nvPr/>
        </p:nvSpPr>
        <p:spPr bwMode="auto">
          <a:xfrm>
            <a:off x="3093130" y="5481275"/>
            <a:ext cx="750737" cy="461851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9206" y="5251630"/>
            <a:ext cx="3637371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Working with Physics &amp; Detector groups as part of the TLCC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0409684">
            <a:off x="7403544" y="810379"/>
            <a:ext cx="168065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some studies just starting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409684">
            <a:off x="7403544" y="2056452"/>
            <a:ext cx="168065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IWLC10 – solutions exist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409684">
            <a:off x="7403544" y="5274502"/>
            <a:ext cx="168065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Generally positive responses being heard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Preparing for BAW-2:</a:t>
            </a:r>
            <a:br>
              <a:rPr lang="en-US" sz="2800" dirty="0" smtClean="0"/>
            </a:br>
            <a:r>
              <a:rPr lang="en-US" sz="2800" dirty="0" smtClean="0"/>
              <a:t>AD&amp;I meetings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92198"/>
            <a:ext cx="7772400" cy="5511800"/>
          </a:xfrm>
        </p:spPr>
        <p:txBody>
          <a:bodyPr>
            <a:normAutofit fontScale="77500" lnSpcReduction="20000"/>
          </a:bodyPr>
          <a:lstStyle/>
          <a:p>
            <a:pPr>
              <a:tabLst>
                <a:tab pos="1981200" algn="l"/>
              </a:tabLst>
            </a:pPr>
            <a:r>
              <a:rPr lang="en-US" dirty="0" smtClean="0"/>
              <a:t>10.11.10:	Next week AD&amp;I meeting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Parameters updates (formal parameters table)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Physics and detector studies status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Tentative detailed </a:t>
            </a:r>
            <a:r>
              <a:rPr lang="en-US" dirty="0" err="1" smtClean="0"/>
              <a:t>programme</a:t>
            </a:r>
            <a:r>
              <a:rPr lang="en-US" dirty="0" smtClean="0"/>
              <a:t> for BAW-2</a:t>
            </a:r>
          </a:p>
          <a:p>
            <a:pPr lvl="1">
              <a:tabLst>
                <a:tab pos="1981200" algn="l"/>
              </a:tabLst>
            </a:pPr>
            <a:endParaRPr lang="en-US" dirty="0" smtClean="0"/>
          </a:p>
          <a:p>
            <a:pPr>
              <a:tabLst>
                <a:tab pos="1981200" algn="l"/>
              </a:tabLst>
            </a:pPr>
            <a:r>
              <a:rPr lang="en-US" dirty="0" smtClean="0"/>
              <a:t>8.12.10:	Upgrade/risk-mitigation</a:t>
            </a:r>
            <a:br>
              <a:rPr lang="en-US" dirty="0" smtClean="0"/>
            </a:br>
            <a:r>
              <a:rPr lang="en-US" dirty="0" smtClean="0"/>
              <a:t>	scenarios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mostly CFS related</a:t>
            </a:r>
          </a:p>
          <a:p>
            <a:pPr lvl="1">
              <a:tabLst>
                <a:tab pos="1981200" algn="l"/>
              </a:tabLst>
            </a:pPr>
            <a:endParaRPr lang="en-US" dirty="0" smtClean="0"/>
          </a:p>
          <a:p>
            <a:pPr>
              <a:tabLst>
                <a:tab pos="1981200" algn="l"/>
              </a:tabLst>
            </a:pPr>
            <a:r>
              <a:rPr lang="en-US" dirty="0" smtClean="0"/>
              <a:t>5.01.11:	Review of parameters, cost, </a:t>
            </a:r>
            <a:br>
              <a:rPr lang="en-US" dirty="0" smtClean="0"/>
            </a:br>
            <a:r>
              <a:rPr lang="en-US" dirty="0" smtClean="0"/>
              <a:t>	BAW-2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>
              <a:tabLst>
                <a:tab pos="1981200" algn="l"/>
              </a:tabLst>
            </a:pPr>
            <a:endParaRPr lang="en-US" dirty="0" smtClean="0"/>
          </a:p>
          <a:p>
            <a:pPr>
              <a:tabLst>
                <a:tab pos="1981200" algn="l"/>
              </a:tabLst>
            </a:pPr>
            <a:r>
              <a:rPr lang="en-US" dirty="0" smtClean="0"/>
              <a:t>Open workshop – everybody welcome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no parallel sessions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larger attendance expected than for KEK </a:t>
            </a:r>
            <a:r>
              <a:rPr lang="en-US" dirty="0" smtClean="0"/>
              <a:t>BAW</a:t>
            </a:r>
          </a:p>
          <a:p>
            <a:pPr lvl="1">
              <a:tabLst>
                <a:tab pos="1981200" algn="l"/>
              </a:tabLst>
            </a:pPr>
            <a:r>
              <a:rPr lang="en-US" dirty="0" smtClean="0"/>
              <a:t>Registration page available (very) soon.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ILCSC PAC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10729"/>
            <a:ext cx="8890000" cy="4800600"/>
          </a:xfrm>
        </p:spPr>
        <p:txBody>
          <a:bodyPr/>
          <a:lstStyle/>
          <a:p>
            <a:r>
              <a:rPr lang="en-US" dirty="0" smtClean="0"/>
              <a:t>Uni. Oregon, Eugene </a:t>
            </a:r>
            <a:r>
              <a:rPr lang="en-US" dirty="0" smtClean="0"/>
              <a:t>11-12.11</a:t>
            </a:r>
            <a:endParaRPr lang="en-US" dirty="0" smtClean="0"/>
          </a:p>
          <a:p>
            <a:pPr lvl="1"/>
            <a:r>
              <a:rPr lang="en-US" dirty="0" smtClean="0"/>
              <a:t>last review: 19-20 May Valencia </a:t>
            </a:r>
          </a:p>
          <a:p>
            <a:endParaRPr lang="en-US" dirty="0" smtClean="0"/>
          </a:p>
          <a:p>
            <a:r>
              <a:rPr lang="en-US" dirty="0" smtClean="0"/>
              <a:t>Accelerator &amp; Detector overview</a:t>
            </a:r>
          </a:p>
          <a:p>
            <a:pPr lvl="1"/>
            <a:r>
              <a:rPr lang="en-US" dirty="0" smtClean="0"/>
              <a:t>more management level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Agenda and talks publically accessible on </a:t>
            </a:r>
            <a:r>
              <a:rPr lang="en-US" dirty="0" err="1" smtClean="0"/>
              <a:t>ILCAgenda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ilcagenda.linearcollider.org/conferenceOtherViews.py?view</a:t>
            </a:r>
            <a:r>
              <a:rPr lang="en-US" dirty="0" smtClean="0"/>
              <a:t>=</a:t>
            </a:r>
            <a:r>
              <a:rPr lang="en-US" dirty="0" err="1" smtClean="0"/>
              <a:t>standard&amp;confId</a:t>
            </a:r>
            <a:r>
              <a:rPr lang="en-US" dirty="0" smtClean="0"/>
              <a:t>=4680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4" name="Content Placeholder 3" descr="Screen shot 2010-11-03 at 11.06.07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680" r="-10680"/>
          <a:stretch>
            <a:fillRect/>
          </a:stretch>
        </p:blipFill>
        <p:spPr>
          <a:xfrm>
            <a:off x="-352985" y="992214"/>
            <a:ext cx="9496985" cy="586578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5" y="1256209"/>
            <a:ext cx="9131835" cy="47811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017" y="990600"/>
            <a:ext cx="8603384" cy="586740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Beginning the process of producing the TDR</a:t>
            </a:r>
          </a:p>
          <a:p>
            <a:endParaRPr lang="en-US" dirty="0" smtClean="0"/>
          </a:p>
          <a:p>
            <a:r>
              <a:rPr lang="en-US" dirty="0" smtClean="0"/>
              <a:t>All design-related documents must be uploaded to ILC-EDMS</a:t>
            </a:r>
          </a:p>
          <a:p>
            <a:endParaRPr lang="en-US" dirty="0" smtClean="0"/>
          </a:p>
          <a:p>
            <a:r>
              <a:rPr lang="en-US" dirty="0" smtClean="0"/>
              <a:t>ILC-EDMS group (@DESY) will be primarily responsible for maintaining the database</a:t>
            </a:r>
          </a:p>
          <a:p>
            <a:pPr lvl="1"/>
            <a:r>
              <a:rPr lang="en-US" dirty="0" smtClean="0"/>
              <a:t>documents </a:t>
            </a:r>
            <a:r>
              <a:rPr lang="en-US" dirty="0" err="1" smtClean="0"/>
              <a:t>zsar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Plan to work systematically through each AS TAG and ‘harvest’ important design documents</a:t>
            </a:r>
          </a:p>
          <a:p>
            <a:pPr lvl="1"/>
            <a:r>
              <a:rPr lang="en-US" dirty="0" smtClean="0"/>
              <a:t>lattice files</a:t>
            </a:r>
          </a:p>
          <a:p>
            <a:pPr lvl="1"/>
            <a:r>
              <a:rPr lang="en-US" dirty="0" smtClean="0"/>
              <a:t>specifications / parameters tables</a:t>
            </a:r>
          </a:p>
          <a:p>
            <a:pPr lvl="1"/>
            <a:r>
              <a:rPr lang="en-US" dirty="0" smtClean="0"/>
              <a:t>drawings and sketches</a:t>
            </a:r>
          </a:p>
          <a:p>
            <a:pPr lvl="1"/>
            <a:r>
              <a:rPr lang="en-US" dirty="0" smtClean="0"/>
              <a:t>technical documents supporting design choices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Have started with the Damping Ring group</a:t>
            </a:r>
          </a:p>
          <a:p>
            <a:endParaRPr lang="en-US" dirty="0" smtClean="0"/>
          </a:p>
          <a:p>
            <a:r>
              <a:rPr lang="en-US" dirty="0" smtClean="0"/>
              <a:t>Goal is to have initial ‘sweep’ complete by ALCPG (March 2011)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60</TotalTime>
  <Words>617</Words>
  <Application>Microsoft Macintosh PowerPoint</Application>
  <PresentationFormat>On-screen Show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PM Introduction &amp; Report</vt:lpstr>
      <vt:lpstr>TLCC Process: BAW-1 </vt:lpstr>
      <vt:lpstr>TLCC Process – Prep. for BAW-2</vt:lpstr>
      <vt:lpstr>BAW-2 Issues</vt:lpstr>
      <vt:lpstr>Preparing for BAW-2: AD&amp;I meetings</vt:lpstr>
      <vt:lpstr>ILCSC PAC review</vt:lpstr>
      <vt:lpstr>Agenda</vt:lpstr>
      <vt:lpstr>Agenda</vt:lpstr>
      <vt:lpstr>Design Documentation</vt:lpstr>
      <vt:lpstr>Interim Report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Introduction &amp; Report</dc:title>
  <dc:creator>Nicholas Walker</dc:creator>
  <cp:lastModifiedBy>Nicholas Walker</cp:lastModifiedBy>
  <cp:revision>3</cp:revision>
  <dcterms:created xsi:type="dcterms:W3CDTF">2010-11-03T12:35:29Z</dcterms:created>
  <dcterms:modified xsi:type="dcterms:W3CDTF">2010-11-03T12:37:17Z</dcterms:modified>
</cp:coreProperties>
</file>