
<file path=[Content_Types].xml><?xml version="1.0" encoding="utf-8"?>
<Types xmlns="http://schemas.openxmlformats.org/package/2006/content-types">
  <Override PartName="/ppt/charts/chart1.xml" ContentType="application/vnd.openxmlformats-officedocument.drawingml.char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drawings/drawing1.xml" ContentType="application/vnd.openxmlformats-officedocument.drawingml.chartshapes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Default Extension="pdf" ContentType="application/pdf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embeddings/Microsoft_Equation1.bin" ContentType="application/vnd.openxmlformats-officedocument.oleObject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7"/>
  </p:notesMasterIdLst>
  <p:sldIdLst>
    <p:sldId id="268" r:id="rId2"/>
    <p:sldId id="271" r:id="rId3"/>
    <p:sldId id="256" r:id="rId4"/>
    <p:sldId id="257" r:id="rId5"/>
    <p:sldId id="258" r:id="rId6"/>
    <p:sldId id="259" r:id="rId7"/>
    <p:sldId id="260" r:id="rId8"/>
    <p:sldId id="261" r:id="rId9"/>
    <p:sldId id="272" r:id="rId10"/>
    <p:sldId id="262" r:id="rId11"/>
    <p:sldId id="269" r:id="rId12"/>
    <p:sldId id="264" r:id="rId13"/>
    <p:sldId id="270" r:id="rId14"/>
    <p:sldId id="267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>
    <p:restoredLeft sz="15620"/>
    <p:restoredTop sz="94660"/>
  </p:normalViewPr>
  <p:slideViewPr>
    <p:cSldViewPr snapToGrid="0" snapToObjects="1">
      <p:cViewPr varScale="1">
        <p:scale>
          <a:sx n="137" d="100"/>
          <a:sy n="137" d="100"/>
        </p:scale>
        <p:origin x="-15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nick:Library:Mail%20Downloads:FLASH%20CM%20cavG.xlsx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/>
              <a:t>CM-VT versus VT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strRef>
              <c:f>Sheet1!$E$1</c:f>
              <c:strCache>
                <c:ptCount val="1"/>
                <c:pt idx="0">
                  <c:v>-delta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intercept val="0.0"/>
            <c:dispEq val="1"/>
            <c:trendlineLbl>
              <c:layout/>
              <c:numFmt formatCode="General" sourceLinked="0"/>
            </c:trendlineLbl>
          </c:trendline>
          <c:xVal>
            <c:numRef>
              <c:f>Sheet1!$C$2:$C$53</c:f>
              <c:numCache>
                <c:formatCode>General</c:formatCode>
                <c:ptCount val="52"/>
                <c:pt idx="0">
                  <c:v>16.5</c:v>
                </c:pt>
                <c:pt idx="1">
                  <c:v>26.0</c:v>
                </c:pt>
                <c:pt idx="2">
                  <c:v>22.5</c:v>
                </c:pt>
                <c:pt idx="3">
                  <c:v>23.0</c:v>
                </c:pt>
                <c:pt idx="4">
                  <c:v>37.0</c:v>
                </c:pt>
                <c:pt idx="5">
                  <c:v>22.5</c:v>
                </c:pt>
                <c:pt idx="6">
                  <c:v>22.5</c:v>
                </c:pt>
                <c:pt idx="7">
                  <c:v>27.0</c:v>
                </c:pt>
                <c:pt idx="8">
                  <c:v>28.5</c:v>
                </c:pt>
                <c:pt idx="9">
                  <c:v>26.0</c:v>
                </c:pt>
                <c:pt idx="10">
                  <c:v>31.0</c:v>
                </c:pt>
                <c:pt idx="11">
                  <c:v>26.5</c:v>
                </c:pt>
                <c:pt idx="12">
                  <c:v>27.0</c:v>
                </c:pt>
                <c:pt idx="13">
                  <c:v>25.5</c:v>
                </c:pt>
                <c:pt idx="14">
                  <c:v>27.0</c:v>
                </c:pt>
                <c:pt idx="15">
                  <c:v>27.0</c:v>
                </c:pt>
                <c:pt idx="16">
                  <c:v>28.5</c:v>
                </c:pt>
                <c:pt idx="17">
                  <c:v>31.0</c:v>
                </c:pt>
                <c:pt idx="18">
                  <c:v>29.5</c:v>
                </c:pt>
                <c:pt idx="19">
                  <c:v>29.0</c:v>
                </c:pt>
                <c:pt idx="20">
                  <c:v>30.0</c:v>
                </c:pt>
                <c:pt idx="21">
                  <c:v>27.0</c:v>
                </c:pt>
                <c:pt idx="22">
                  <c:v>29.0</c:v>
                </c:pt>
                <c:pt idx="23">
                  <c:v>28.5</c:v>
                </c:pt>
                <c:pt idx="24">
                  <c:v>26.0</c:v>
                </c:pt>
                <c:pt idx="25">
                  <c:v>28.5</c:v>
                </c:pt>
                <c:pt idx="26">
                  <c:v>26.0</c:v>
                </c:pt>
                <c:pt idx="27">
                  <c:v>31.0</c:v>
                </c:pt>
                <c:pt idx="28">
                  <c:v>30.5</c:v>
                </c:pt>
                <c:pt idx="29">
                  <c:v>28.5</c:v>
                </c:pt>
                <c:pt idx="30">
                  <c:v>26.5</c:v>
                </c:pt>
                <c:pt idx="31">
                  <c:v>28.5</c:v>
                </c:pt>
                <c:pt idx="32">
                  <c:v>30.0</c:v>
                </c:pt>
                <c:pt idx="33">
                  <c:v>28.0</c:v>
                </c:pt>
                <c:pt idx="34">
                  <c:v>29.0</c:v>
                </c:pt>
                <c:pt idx="35">
                  <c:v>28.0</c:v>
                </c:pt>
                <c:pt idx="36">
                  <c:v>29.0</c:v>
                </c:pt>
                <c:pt idx="37">
                  <c:v>28.0</c:v>
                </c:pt>
                <c:pt idx="38">
                  <c:v>28.0</c:v>
                </c:pt>
                <c:pt idx="39">
                  <c:v>27.0</c:v>
                </c:pt>
                <c:pt idx="40">
                  <c:v>39.0</c:v>
                </c:pt>
                <c:pt idx="41">
                  <c:v>35.0</c:v>
                </c:pt>
                <c:pt idx="42">
                  <c:v>35.0</c:v>
                </c:pt>
                <c:pt idx="43">
                  <c:v>32.5</c:v>
                </c:pt>
                <c:pt idx="44">
                  <c:v>32.0</c:v>
                </c:pt>
                <c:pt idx="45">
                  <c:v>31.5</c:v>
                </c:pt>
                <c:pt idx="46">
                  <c:v>34.5</c:v>
                </c:pt>
                <c:pt idx="47">
                  <c:v>27.0</c:v>
                </c:pt>
                <c:pt idx="48">
                  <c:v>28.47916666666667</c:v>
                </c:pt>
              </c:numCache>
            </c:numRef>
          </c:xVal>
          <c:yVal>
            <c:numRef>
              <c:f>Sheet1!$F$2:$F$53</c:f>
              <c:numCache>
                <c:formatCode>0.0%</c:formatCode>
                <c:ptCount val="52"/>
                <c:pt idx="0">
                  <c:v>0.0909090909090909</c:v>
                </c:pt>
                <c:pt idx="1">
                  <c:v>-0.384615384615385</c:v>
                </c:pt>
                <c:pt idx="2">
                  <c:v>-0.111111111111111</c:v>
                </c:pt>
                <c:pt idx="3">
                  <c:v>0.173913043478261</c:v>
                </c:pt>
                <c:pt idx="4">
                  <c:v>-0.054054054054054</c:v>
                </c:pt>
                <c:pt idx="5">
                  <c:v>0.0222222222222222</c:v>
                </c:pt>
                <c:pt idx="6">
                  <c:v>-0.244444444444444</c:v>
                </c:pt>
                <c:pt idx="7">
                  <c:v>0.037037037037037</c:v>
                </c:pt>
                <c:pt idx="8">
                  <c:v>-0.175438596491228</c:v>
                </c:pt>
                <c:pt idx="9">
                  <c:v>-0.25</c:v>
                </c:pt>
                <c:pt idx="10">
                  <c:v>-0.17741935483871</c:v>
                </c:pt>
                <c:pt idx="11">
                  <c:v>0.0566037735849056</c:v>
                </c:pt>
                <c:pt idx="12">
                  <c:v>0.0555555555555555</c:v>
                </c:pt>
                <c:pt idx="13">
                  <c:v>-0.215686274509804</c:v>
                </c:pt>
                <c:pt idx="14">
                  <c:v>-0.0555555555555555</c:v>
                </c:pt>
                <c:pt idx="15">
                  <c:v>-0.111111111111111</c:v>
                </c:pt>
                <c:pt idx="16">
                  <c:v>0.192982456140351</c:v>
                </c:pt>
                <c:pt idx="17">
                  <c:v>0.0</c:v>
                </c:pt>
                <c:pt idx="18">
                  <c:v>0.0677966101694915</c:v>
                </c:pt>
                <c:pt idx="19">
                  <c:v>0.0344827586206896</c:v>
                </c:pt>
                <c:pt idx="20">
                  <c:v>0.0166666666666667</c:v>
                </c:pt>
                <c:pt idx="21">
                  <c:v>-0.037037037037037</c:v>
                </c:pt>
                <c:pt idx="22">
                  <c:v>-0.120689655172414</c:v>
                </c:pt>
                <c:pt idx="23">
                  <c:v>0.12280701754386</c:v>
                </c:pt>
                <c:pt idx="24">
                  <c:v>-0.0769230769230769</c:v>
                </c:pt>
                <c:pt idx="25">
                  <c:v>-0.175438596491228</c:v>
                </c:pt>
                <c:pt idx="26">
                  <c:v>-0.0961538461538461</c:v>
                </c:pt>
                <c:pt idx="27">
                  <c:v>-0.032258064516129</c:v>
                </c:pt>
                <c:pt idx="28">
                  <c:v>-0.229508196721311</c:v>
                </c:pt>
                <c:pt idx="29">
                  <c:v>0.0526315789473684</c:v>
                </c:pt>
                <c:pt idx="30">
                  <c:v>-0.0943396226415094</c:v>
                </c:pt>
                <c:pt idx="31">
                  <c:v>0.0526315789473684</c:v>
                </c:pt>
                <c:pt idx="32">
                  <c:v>0.0666666666666667</c:v>
                </c:pt>
                <c:pt idx="33">
                  <c:v>0.107142857142857</c:v>
                </c:pt>
                <c:pt idx="34">
                  <c:v>-0.0172413793103448</c:v>
                </c:pt>
                <c:pt idx="35">
                  <c:v>0.125</c:v>
                </c:pt>
                <c:pt idx="36">
                  <c:v>0.0689655172413793</c:v>
                </c:pt>
                <c:pt idx="37">
                  <c:v>0.0892857142857143</c:v>
                </c:pt>
                <c:pt idx="38">
                  <c:v>0.214285714285714</c:v>
                </c:pt>
                <c:pt idx="39">
                  <c:v>-0.037037037037037</c:v>
                </c:pt>
                <c:pt idx="40">
                  <c:v>-0.102564102564103</c:v>
                </c:pt>
                <c:pt idx="41">
                  <c:v>-0.0571428571428571</c:v>
                </c:pt>
                <c:pt idx="42">
                  <c:v>-0.0142857142857143</c:v>
                </c:pt>
                <c:pt idx="43">
                  <c:v>0.0153846153846154</c:v>
                </c:pt>
                <c:pt idx="44">
                  <c:v>-0.328125</c:v>
                </c:pt>
                <c:pt idx="45">
                  <c:v>-0.317460317460317</c:v>
                </c:pt>
                <c:pt idx="46">
                  <c:v>-0.130434782608696</c:v>
                </c:pt>
                <c:pt idx="47">
                  <c:v>-0.037037037037037</c:v>
                </c:pt>
                <c:pt idx="48">
                  <c:v>-0.0420862861459218</c:v>
                </c:pt>
                <c:pt idx="49">
                  <c:v>0.137813280912742</c:v>
                </c:pt>
                <c:pt idx="51" formatCode="General">
                  <c:v>0.0</c:v>
                </c:pt>
              </c:numCache>
            </c:numRef>
          </c:yVal>
        </c:ser>
        <c:axId val="454960120"/>
        <c:axId val="454962616"/>
      </c:scatterChart>
      <c:valAx>
        <c:axId val="454960120"/>
        <c:scaling>
          <c:orientation val="minMax"/>
        </c:scaling>
        <c:axPos val="b"/>
        <c:numFmt formatCode="General" sourceLinked="1"/>
        <c:tickLblPos val="nextTo"/>
        <c:crossAx val="454962616"/>
        <c:crosses val="autoZero"/>
        <c:crossBetween val="midCat"/>
      </c:valAx>
      <c:valAx>
        <c:axId val="454962616"/>
        <c:scaling>
          <c:orientation val="minMax"/>
        </c:scaling>
        <c:axPos val="l"/>
        <c:majorGridlines/>
        <c:numFmt formatCode="0.0%" sourceLinked="1"/>
        <c:tickLblPos val="nextTo"/>
        <c:crossAx val="454960120"/>
        <c:crosses val="autoZero"/>
        <c:crossBetween val="midCat"/>
      </c:valAx>
    </c:plotArea>
    <c:legend>
      <c:legendPos val="r"/>
      <c:layout/>
    </c:legend>
    <c:plotVisOnly val="1"/>
  </c:chart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ict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</cdr:x>
      <cdr:y>0.14087</cdr:y>
    </cdr:from>
    <cdr:to>
      <cdr:x>0.97581</cdr:x>
      <cdr:y>0.29551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722509" y="492500"/>
          <a:ext cx="2590795" cy="5406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400" dirty="0"/>
            <a:t>average = -4% (±14% RMS)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F3E05-0D25-B140-8B29-2CFA59C9A4BB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6B00B-436C-7947-A93B-5FFBBEDC9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Spread way too large.</a:t>
            </a:r>
            <a:r>
              <a:rPr lang="en-US" baseline="0" dirty="0" smtClean="0"/>
              <a:t> Ramifications for sorting schemes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6B00B-436C-7947-A93B-5FFBBEDC9A6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this is</a:t>
            </a:r>
            <a:r>
              <a:rPr lang="en-US" baseline="0" dirty="0" smtClean="0"/>
              <a:t> achieved, this could allow more overhead in the machine. But it could also be used to reduce the linac length (cost!).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6B00B-436C-7947-A93B-5FFBBEDC9A6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df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5017360"/>
            <a:ext cx="6400800" cy="943699"/>
          </a:xfrm>
        </p:spPr>
        <p:txBody>
          <a:bodyPr/>
          <a:lstStyle/>
          <a:p>
            <a:r>
              <a:rPr lang="en-US" dirty="0" smtClean="0"/>
              <a:t>Nick </a:t>
            </a:r>
            <a:r>
              <a:rPr lang="en-US" dirty="0" smtClean="0"/>
              <a:t>Walker</a:t>
            </a:r>
          </a:p>
          <a:p>
            <a:r>
              <a:rPr lang="en-US" dirty="0" smtClean="0"/>
              <a:t>TTF 9mA Meeting 2.11.10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62000" y="1169683"/>
            <a:ext cx="7772400" cy="3608588"/>
          </a:xfrm>
        </p:spPr>
        <p:txBody>
          <a:bodyPr/>
          <a:lstStyle/>
          <a:p>
            <a:r>
              <a:rPr lang="en-US" dirty="0" smtClean="0"/>
              <a:t>Accelerator Operational Gradient Margin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The challenge!</a:t>
            </a:r>
            <a:br>
              <a:rPr lang="en-US" sz="3200" dirty="0" smtClean="0"/>
            </a:br>
            <a:r>
              <a:rPr lang="en-US" sz="3200" dirty="0" smtClean="0"/>
              <a:t>(and some personal observations)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Pushing the Envelope!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181600"/>
          </a:xfrm>
        </p:spPr>
        <p:txBody>
          <a:bodyPr/>
          <a:lstStyle/>
          <a:p>
            <a:r>
              <a:rPr lang="en-US" dirty="0" smtClean="0"/>
              <a:t>ILC is a 200-500 </a:t>
            </a:r>
            <a:r>
              <a:rPr lang="en-US" dirty="0" err="1" smtClean="0"/>
              <a:t>GeV</a:t>
            </a:r>
            <a:r>
              <a:rPr lang="en-US" dirty="0" smtClean="0"/>
              <a:t> machine</a:t>
            </a:r>
          </a:p>
          <a:p>
            <a:pPr lvl="1"/>
            <a:r>
              <a:rPr lang="en-US" dirty="0" smtClean="0"/>
              <a:t>100-500 </a:t>
            </a:r>
            <a:r>
              <a:rPr lang="en-US" dirty="0" err="1" smtClean="0"/>
              <a:t>GeV</a:t>
            </a:r>
            <a:r>
              <a:rPr lang="en-US" dirty="0" smtClean="0"/>
              <a:t> if we include running at the Z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rot="5400000" flipH="1" flipV="1">
            <a:off x="-1111431" y="3928082"/>
            <a:ext cx="3594463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>
            <a:off x="685006" y="5726108"/>
            <a:ext cx="7344922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7039642" y="61722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Ecm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50747" y="5727696"/>
            <a:ext cx="1095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 </a:t>
            </a:r>
            <a:r>
              <a:rPr lang="en-US" dirty="0" err="1" smtClean="0"/>
              <a:t>GeV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 bwMode="auto">
          <a:xfrm rot="5400000">
            <a:off x="5220882" y="3907348"/>
            <a:ext cx="3594464" cy="43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 rot="5400000">
            <a:off x="1302794" y="3908936"/>
            <a:ext cx="3594464" cy="43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2595171" y="5707904"/>
            <a:ext cx="1095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 </a:t>
            </a:r>
            <a:r>
              <a:rPr lang="en-US" dirty="0" err="1" smtClean="0"/>
              <a:t>GeV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 bwMode="auto">
          <a:xfrm rot="5400000">
            <a:off x="57896" y="4061336"/>
            <a:ext cx="3594464" cy="43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1295400" y="5695430"/>
            <a:ext cx="1031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100GeV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3121555" y="2625896"/>
            <a:ext cx="3875031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4671568" y="2755035"/>
            <a:ext cx="903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60%</a:t>
            </a:r>
            <a:endParaRPr lang="en-US" sz="2800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 rot="10800000">
            <a:off x="1876656" y="3874273"/>
            <a:ext cx="5119930" cy="645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575D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4219899" y="3938845"/>
            <a:ext cx="903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7575D1"/>
                </a:solidFill>
              </a:rPr>
              <a:t>80%</a:t>
            </a:r>
            <a:endParaRPr lang="en-US" sz="2800" dirty="0">
              <a:solidFill>
                <a:srgbClr val="7575D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Pushing the Envelope!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181600"/>
          </a:xfrm>
        </p:spPr>
        <p:txBody>
          <a:bodyPr/>
          <a:lstStyle/>
          <a:p>
            <a:r>
              <a:rPr lang="en-US" dirty="0" smtClean="0"/>
              <a:t>ILC is a 200-500 </a:t>
            </a:r>
            <a:r>
              <a:rPr lang="en-US" dirty="0" err="1" smtClean="0"/>
              <a:t>GeV</a:t>
            </a:r>
            <a:r>
              <a:rPr lang="en-US" dirty="0" smtClean="0"/>
              <a:t> machine</a:t>
            </a:r>
          </a:p>
          <a:p>
            <a:pPr lvl="1"/>
            <a:r>
              <a:rPr lang="en-US" dirty="0" smtClean="0"/>
              <a:t>100-500 </a:t>
            </a:r>
            <a:r>
              <a:rPr lang="en-US" dirty="0" err="1" smtClean="0"/>
              <a:t>GeV</a:t>
            </a:r>
            <a:r>
              <a:rPr lang="en-US" dirty="0" smtClean="0"/>
              <a:t> if we include running at the Z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rot="5400000" flipH="1" flipV="1">
            <a:off x="-1111431" y="3928082"/>
            <a:ext cx="3594463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>
            <a:off x="685006" y="5726108"/>
            <a:ext cx="7344922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7039642" y="61722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Ecm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50747" y="5727696"/>
            <a:ext cx="1095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 </a:t>
            </a:r>
            <a:r>
              <a:rPr lang="en-US" dirty="0" err="1" smtClean="0"/>
              <a:t>GeV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 bwMode="auto">
          <a:xfrm rot="5400000">
            <a:off x="5220882" y="3907348"/>
            <a:ext cx="3594464" cy="43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 rot="5400000">
            <a:off x="1302794" y="3908936"/>
            <a:ext cx="3594464" cy="43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2595171" y="5707904"/>
            <a:ext cx="1095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 </a:t>
            </a:r>
            <a:r>
              <a:rPr lang="en-US" dirty="0" err="1" smtClean="0"/>
              <a:t>GeV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 bwMode="auto">
          <a:xfrm rot="5400000">
            <a:off x="57896" y="4061336"/>
            <a:ext cx="3594464" cy="43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1295400" y="5695430"/>
            <a:ext cx="1031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100GeV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3121555" y="2625896"/>
            <a:ext cx="3875031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4671568" y="2755035"/>
            <a:ext cx="903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60%</a:t>
            </a:r>
            <a:endParaRPr lang="en-US" sz="2800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 rot="10800000">
            <a:off x="1876656" y="3874273"/>
            <a:ext cx="5119930" cy="645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575D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4219899" y="3938845"/>
            <a:ext cx="903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7575D1"/>
                </a:solidFill>
              </a:rPr>
              <a:t>80%</a:t>
            </a:r>
            <a:endParaRPr lang="en-US" sz="2800" dirty="0">
              <a:solidFill>
                <a:srgbClr val="7575D1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6695195" y="2627484"/>
            <a:ext cx="600679" cy="3098624"/>
          </a:xfrm>
          <a:prstGeom prst="rect">
            <a:avLst/>
          </a:prstGeom>
          <a:solidFill>
            <a:schemeClr val="accent2">
              <a:lumMod val="60000"/>
              <a:lumOff val="40000"/>
              <a:alpha val="7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17402" y="3278255"/>
            <a:ext cx="169743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are discussing this ‘zone’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Pushing the Envelope!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rot="5400000" flipH="1" flipV="1">
            <a:off x="-1111431" y="3928082"/>
            <a:ext cx="3594463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>
            <a:off x="685006" y="5726108"/>
            <a:ext cx="7344922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7383597" y="578134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Ecm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04909" y="5781344"/>
            <a:ext cx="1602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500 </a:t>
            </a:r>
            <a:r>
              <a:rPr lang="en-US" sz="2800" dirty="0" err="1" smtClean="0"/>
              <a:t>GeV</a:t>
            </a:r>
            <a:endParaRPr lang="en-US" sz="2800" dirty="0"/>
          </a:p>
        </p:txBody>
      </p:sp>
      <p:cxnSp>
        <p:nvCxnSpPr>
          <p:cNvPr id="11" name="Straight Connector 10"/>
          <p:cNvCxnSpPr/>
          <p:nvPr/>
        </p:nvCxnSpPr>
        <p:spPr bwMode="auto">
          <a:xfrm rot="5400000">
            <a:off x="3692397" y="4061336"/>
            <a:ext cx="3594464" cy="4305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Rectangle 18"/>
          <p:cNvSpPr/>
          <p:nvPr/>
        </p:nvSpPr>
        <p:spPr bwMode="auto">
          <a:xfrm>
            <a:off x="3391706" y="2596806"/>
            <a:ext cx="3604880" cy="3098624"/>
          </a:xfrm>
          <a:prstGeom prst="rect">
            <a:avLst/>
          </a:prstGeom>
          <a:solidFill>
            <a:schemeClr val="accent2">
              <a:lumMod val="60000"/>
              <a:lumOff val="40000"/>
              <a:alpha val="7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19595" y="2354629"/>
            <a:ext cx="2932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Too expensive?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3" name="Freeform 22"/>
          <p:cNvSpPr/>
          <p:nvPr/>
        </p:nvSpPr>
        <p:spPr bwMode="auto">
          <a:xfrm>
            <a:off x="667367" y="2902117"/>
            <a:ext cx="7018606" cy="2855482"/>
          </a:xfrm>
          <a:custGeom>
            <a:avLst/>
            <a:gdLst>
              <a:gd name="connsiteX0" fmla="*/ 0 w 5037542"/>
              <a:gd name="connsiteY0" fmla="*/ 25111 h 2855482"/>
              <a:gd name="connsiteX1" fmla="*/ 2109740 w 5037542"/>
              <a:gd name="connsiteY1" fmla="*/ 25111 h 2855482"/>
              <a:gd name="connsiteX2" fmla="*/ 3250721 w 5037542"/>
              <a:gd name="connsiteY2" fmla="*/ 25111 h 2855482"/>
              <a:gd name="connsiteX3" fmla="*/ 3530585 w 5037542"/>
              <a:gd name="connsiteY3" fmla="*/ 175777 h 2855482"/>
              <a:gd name="connsiteX4" fmla="*/ 3745864 w 5037542"/>
              <a:gd name="connsiteY4" fmla="*/ 455586 h 2855482"/>
              <a:gd name="connsiteX5" fmla="*/ 3961144 w 5037542"/>
              <a:gd name="connsiteY5" fmla="*/ 1122821 h 2855482"/>
              <a:gd name="connsiteX6" fmla="*/ 4133368 w 5037542"/>
              <a:gd name="connsiteY6" fmla="*/ 1897676 h 2855482"/>
              <a:gd name="connsiteX7" fmla="*/ 4456287 w 5037542"/>
              <a:gd name="connsiteY7" fmla="*/ 2500340 h 2855482"/>
              <a:gd name="connsiteX8" fmla="*/ 4843790 w 5037542"/>
              <a:gd name="connsiteY8" fmla="*/ 2801673 h 2855482"/>
              <a:gd name="connsiteX9" fmla="*/ 5037542 w 5037542"/>
              <a:gd name="connsiteY9" fmla="*/ 2823196 h 2855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37542" h="2855482">
                <a:moveTo>
                  <a:pt x="0" y="25111"/>
                </a:moveTo>
                <a:lnTo>
                  <a:pt x="2109740" y="25111"/>
                </a:lnTo>
                <a:cubicBezTo>
                  <a:pt x="2651527" y="25111"/>
                  <a:pt x="3013914" y="0"/>
                  <a:pt x="3250721" y="25111"/>
                </a:cubicBezTo>
                <a:cubicBezTo>
                  <a:pt x="3487528" y="50222"/>
                  <a:pt x="3448061" y="104031"/>
                  <a:pt x="3530585" y="175777"/>
                </a:cubicBezTo>
                <a:cubicBezTo>
                  <a:pt x="3613109" y="247523"/>
                  <a:pt x="3674104" y="297745"/>
                  <a:pt x="3745864" y="455586"/>
                </a:cubicBezTo>
                <a:cubicBezTo>
                  <a:pt x="3817624" y="613427"/>
                  <a:pt x="3896560" y="882473"/>
                  <a:pt x="3961144" y="1122821"/>
                </a:cubicBezTo>
                <a:cubicBezTo>
                  <a:pt x="4025728" y="1363169"/>
                  <a:pt x="4050844" y="1668090"/>
                  <a:pt x="4133368" y="1897676"/>
                </a:cubicBezTo>
                <a:cubicBezTo>
                  <a:pt x="4215892" y="2127263"/>
                  <a:pt x="4337883" y="2349674"/>
                  <a:pt x="4456287" y="2500340"/>
                </a:cubicBezTo>
                <a:cubicBezTo>
                  <a:pt x="4574691" y="2651006"/>
                  <a:pt x="4746914" y="2747864"/>
                  <a:pt x="4843790" y="2801673"/>
                </a:cubicBezTo>
                <a:cubicBezTo>
                  <a:pt x="4940666" y="2855482"/>
                  <a:pt x="5037542" y="2823196"/>
                  <a:pt x="5037542" y="2823196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8784" y="3289703"/>
            <a:ext cx="235323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Performance “Guarantee”</a:t>
            </a:r>
            <a:endParaRPr lang="en-US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367710" y="2686877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</a:t>
            </a:r>
            <a:endParaRPr lang="en-US" sz="2400" dirty="0"/>
          </a:p>
        </p:txBody>
      </p:sp>
      <p:sp>
        <p:nvSpPr>
          <p:cNvPr id="14" name="Freeform 13"/>
          <p:cNvSpPr/>
          <p:nvPr/>
        </p:nvSpPr>
        <p:spPr bwMode="auto">
          <a:xfrm>
            <a:off x="671447" y="2906181"/>
            <a:ext cx="5001981" cy="2855482"/>
          </a:xfrm>
          <a:custGeom>
            <a:avLst/>
            <a:gdLst>
              <a:gd name="connsiteX0" fmla="*/ 0 w 5037542"/>
              <a:gd name="connsiteY0" fmla="*/ 25111 h 2855482"/>
              <a:gd name="connsiteX1" fmla="*/ 2109740 w 5037542"/>
              <a:gd name="connsiteY1" fmla="*/ 25111 h 2855482"/>
              <a:gd name="connsiteX2" fmla="*/ 3250721 w 5037542"/>
              <a:gd name="connsiteY2" fmla="*/ 25111 h 2855482"/>
              <a:gd name="connsiteX3" fmla="*/ 3530585 w 5037542"/>
              <a:gd name="connsiteY3" fmla="*/ 175777 h 2855482"/>
              <a:gd name="connsiteX4" fmla="*/ 3745864 w 5037542"/>
              <a:gd name="connsiteY4" fmla="*/ 455586 h 2855482"/>
              <a:gd name="connsiteX5" fmla="*/ 3961144 w 5037542"/>
              <a:gd name="connsiteY5" fmla="*/ 1122821 h 2855482"/>
              <a:gd name="connsiteX6" fmla="*/ 4133368 w 5037542"/>
              <a:gd name="connsiteY6" fmla="*/ 1897676 h 2855482"/>
              <a:gd name="connsiteX7" fmla="*/ 4456287 w 5037542"/>
              <a:gd name="connsiteY7" fmla="*/ 2500340 h 2855482"/>
              <a:gd name="connsiteX8" fmla="*/ 4843790 w 5037542"/>
              <a:gd name="connsiteY8" fmla="*/ 2801673 h 2855482"/>
              <a:gd name="connsiteX9" fmla="*/ 5037542 w 5037542"/>
              <a:gd name="connsiteY9" fmla="*/ 2823196 h 2855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37542" h="2855482">
                <a:moveTo>
                  <a:pt x="0" y="25111"/>
                </a:moveTo>
                <a:lnTo>
                  <a:pt x="2109740" y="25111"/>
                </a:lnTo>
                <a:cubicBezTo>
                  <a:pt x="2651527" y="25111"/>
                  <a:pt x="3013914" y="0"/>
                  <a:pt x="3250721" y="25111"/>
                </a:cubicBezTo>
                <a:cubicBezTo>
                  <a:pt x="3487528" y="50222"/>
                  <a:pt x="3448061" y="104031"/>
                  <a:pt x="3530585" y="175777"/>
                </a:cubicBezTo>
                <a:cubicBezTo>
                  <a:pt x="3613109" y="247523"/>
                  <a:pt x="3674104" y="297745"/>
                  <a:pt x="3745864" y="455586"/>
                </a:cubicBezTo>
                <a:cubicBezTo>
                  <a:pt x="3817624" y="613427"/>
                  <a:pt x="3896560" y="882473"/>
                  <a:pt x="3961144" y="1122821"/>
                </a:cubicBezTo>
                <a:cubicBezTo>
                  <a:pt x="4025728" y="1363169"/>
                  <a:pt x="4050844" y="1668090"/>
                  <a:pt x="4133368" y="1897676"/>
                </a:cubicBezTo>
                <a:cubicBezTo>
                  <a:pt x="4215892" y="2127263"/>
                  <a:pt x="4337883" y="2349674"/>
                  <a:pt x="4456287" y="2500340"/>
                </a:cubicBezTo>
                <a:cubicBezTo>
                  <a:pt x="4574691" y="2651006"/>
                  <a:pt x="4746914" y="2747864"/>
                  <a:pt x="4843790" y="2801673"/>
                </a:cubicBezTo>
                <a:cubicBezTo>
                  <a:pt x="4940666" y="2855482"/>
                  <a:pt x="5037542" y="2823196"/>
                  <a:pt x="5037542" y="2823196"/>
                </a:cubicBezTo>
              </a:path>
            </a:pathLst>
          </a:cu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" name="Freeform 14"/>
          <p:cNvSpPr/>
          <p:nvPr/>
        </p:nvSpPr>
        <p:spPr bwMode="auto">
          <a:xfrm>
            <a:off x="675527" y="2910245"/>
            <a:ext cx="6045446" cy="2855482"/>
          </a:xfrm>
          <a:custGeom>
            <a:avLst/>
            <a:gdLst>
              <a:gd name="connsiteX0" fmla="*/ 0 w 5037542"/>
              <a:gd name="connsiteY0" fmla="*/ 25111 h 2855482"/>
              <a:gd name="connsiteX1" fmla="*/ 2109740 w 5037542"/>
              <a:gd name="connsiteY1" fmla="*/ 25111 h 2855482"/>
              <a:gd name="connsiteX2" fmla="*/ 3250721 w 5037542"/>
              <a:gd name="connsiteY2" fmla="*/ 25111 h 2855482"/>
              <a:gd name="connsiteX3" fmla="*/ 3530585 w 5037542"/>
              <a:gd name="connsiteY3" fmla="*/ 175777 h 2855482"/>
              <a:gd name="connsiteX4" fmla="*/ 3745864 w 5037542"/>
              <a:gd name="connsiteY4" fmla="*/ 455586 h 2855482"/>
              <a:gd name="connsiteX5" fmla="*/ 3961144 w 5037542"/>
              <a:gd name="connsiteY5" fmla="*/ 1122821 h 2855482"/>
              <a:gd name="connsiteX6" fmla="*/ 4133368 w 5037542"/>
              <a:gd name="connsiteY6" fmla="*/ 1897676 h 2855482"/>
              <a:gd name="connsiteX7" fmla="*/ 4456287 w 5037542"/>
              <a:gd name="connsiteY7" fmla="*/ 2500340 h 2855482"/>
              <a:gd name="connsiteX8" fmla="*/ 4843790 w 5037542"/>
              <a:gd name="connsiteY8" fmla="*/ 2801673 h 2855482"/>
              <a:gd name="connsiteX9" fmla="*/ 5037542 w 5037542"/>
              <a:gd name="connsiteY9" fmla="*/ 2823196 h 2855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37542" h="2855482">
                <a:moveTo>
                  <a:pt x="0" y="25111"/>
                </a:moveTo>
                <a:lnTo>
                  <a:pt x="2109740" y="25111"/>
                </a:lnTo>
                <a:cubicBezTo>
                  <a:pt x="2651527" y="25111"/>
                  <a:pt x="3013914" y="0"/>
                  <a:pt x="3250721" y="25111"/>
                </a:cubicBezTo>
                <a:cubicBezTo>
                  <a:pt x="3487528" y="50222"/>
                  <a:pt x="3448061" y="104031"/>
                  <a:pt x="3530585" y="175777"/>
                </a:cubicBezTo>
                <a:cubicBezTo>
                  <a:pt x="3613109" y="247523"/>
                  <a:pt x="3674104" y="297745"/>
                  <a:pt x="3745864" y="455586"/>
                </a:cubicBezTo>
                <a:cubicBezTo>
                  <a:pt x="3817624" y="613427"/>
                  <a:pt x="3896560" y="882473"/>
                  <a:pt x="3961144" y="1122821"/>
                </a:cubicBezTo>
                <a:cubicBezTo>
                  <a:pt x="4025728" y="1363169"/>
                  <a:pt x="4050844" y="1668090"/>
                  <a:pt x="4133368" y="1897676"/>
                </a:cubicBezTo>
                <a:cubicBezTo>
                  <a:pt x="4215892" y="2127263"/>
                  <a:pt x="4337883" y="2349674"/>
                  <a:pt x="4456287" y="2500340"/>
                </a:cubicBezTo>
                <a:cubicBezTo>
                  <a:pt x="4574691" y="2651006"/>
                  <a:pt x="4746914" y="2747864"/>
                  <a:pt x="4843790" y="2801673"/>
                </a:cubicBezTo>
                <a:cubicBezTo>
                  <a:pt x="4940666" y="2855482"/>
                  <a:pt x="5037542" y="2823196"/>
                  <a:pt x="5037542" y="2823196"/>
                </a:cubicBezTo>
              </a:path>
            </a:pathLst>
          </a:cu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rot="5400000">
            <a:off x="5875475" y="2803140"/>
            <a:ext cx="862909" cy="63038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5573264" y="1985297"/>
            <a:ext cx="2932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Compromise?</a:t>
            </a:r>
            <a:endParaRPr lang="en-US" dirty="0" smtClean="0">
              <a:solidFill>
                <a:srgbClr val="008000"/>
              </a:solidFill>
            </a:endParaRPr>
          </a:p>
        </p:txBody>
      </p:sp>
      <p:cxnSp>
        <p:nvCxnSpPr>
          <p:cNvPr id="28" name="Straight Arrow Connector 27"/>
          <p:cNvCxnSpPr>
            <a:endCxn id="15" idx="4"/>
          </p:cNvCxnSpPr>
          <p:nvPr/>
        </p:nvCxnSpPr>
        <p:spPr bwMode="auto">
          <a:xfrm rot="5400000">
            <a:off x="5049182" y="2439222"/>
            <a:ext cx="1048286" cy="8049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4926933" y="1615965"/>
            <a:ext cx="2932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Unacceptable?</a:t>
            </a:r>
            <a:endParaRPr lang="en-US" dirty="0" smtClean="0">
              <a:solidFill>
                <a:srgbClr val="0000FF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 bwMode="auto">
          <a:xfrm rot="5400000">
            <a:off x="4167872" y="2128115"/>
            <a:ext cx="1341490" cy="9816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 on Gradient Spread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77379"/>
            <a:ext cx="7772400" cy="4800600"/>
          </a:xfrm>
        </p:spPr>
        <p:txBody>
          <a:bodyPr/>
          <a:lstStyle/>
          <a:p>
            <a:r>
              <a:rPr lang="en-US" dirty="0" smtClean="0"/>
              <a:t>Current proposal assumes ≤ ±20% in limiting gradient in cavities</a:t>
            </a:r>
          </a:p>
          <a:p>
            <a:pPr lvl="1"/>
            <a:r>
              <a:rPr lang="en-US" dirty="0" smtClean="0"/>
              <a:t>25.2 ≤ </a:t>
            </a:r>
            <a:r>
              <a:rPr lang="en-US" dirty="0" err="1" smtClean="0"/>
              <a:t>G</a:t>
            </a:r>
            <a:r>
              <a:rPr lang="en-US" baseline="-25000" dirty="0" err="1" smtClean="0"/>
              <a:t>a</a:t>
            </a:r>
            <a:r>
              <a:rPr lang="en-US" dirty="0" smtClean="0"/>
              <a:t> ≤ 37.8 MV/</a:t>
            </a:r>
            <a:r>
              <a:rPr lang="en-US" dirty="0" err="1" smtClean="0"/>
              <a:t>m</a:t>
            </a:r>
            <a:endParaRPr lang="en-US" dirty="0" smtClean="0"/>
          </a:p>
          <a:p>
            <a:pPr lvl="1"/>
            <a:r>
              <a:rPr lang="en-US" dirty="0" smtClean="0"/>
              <a:t>Length of linac dictated by </a:t>
            </a:r>
            <a:r>
              <a:rPr lang="en-US" dirty="0" smtClean="0"/>
              <a:t>&lt;</a:t>
            </a:r>
            <a:r>
              <a:rPr lang="en-US" dirty="0" err="1" smtClean="0"/>
              <a:t>G</a:t>
            </a:r>
            <a:r>
              <a:rPr lang="en-US" baseline="-25000" dirty="0" err="1" smtClean="0"/>
              <a:t>a</a:t>
            </a:r>
            <a:r>
              <a:rPr lang="en-US" dirty="0" smtClean="0"/>
              <a:t>&gt; = 31.5 MV/</a:t>
            </a:r>
            <a:r>
              <a:rPr lang="en-US" dirty="0" err="1" smtClean="0"/>
              <a:t>m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Assumed is a HLRF system than can support such a gradient spread</a:t>
            </a:r>
          </a:p>
          <a:p>
            <a:pPr lvl="1"/>
            <a:r>
              <a:rPr lang="en-US" dirty="0" smtClean="0"/>
              <a:t>For max. energy operation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cm</a:t>
            </a:r>
            <a:r>
              <a:rPr lang="en-US" dirty="0" smtClean="0"/>
              <a:t> ≤ 400 </a:t>
            </a:r>
            <a:r>
              <a:rPr lang="en-US" dirty="0" err="1" smtClean="0"/>
              <a:t>GeV</a:t>
            </a:r>
            <a:r>
              <a:rPr lang="en-US" dirty="0" smtClean="0"/>
              <a:t> – we can run all cavities at equal gradient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 R&amp;D Plans are needed to give us more confidence</a:t>
            </a:r>
          </a:p>
          <a:p>
            <a:pPr lvl="1"/>
            <a:r>
              <a:rPr lang="en-US" dirty="0" smtClean="0"/>
              <a:t>goals are “aggressive” but not impossible</a:t>
            </a:r>
          </a:p>
          <a:p>
            <a:pPr lvl="1"/>
            <a:r>
              <a:rPr lang="en-US" dirty="0" smtClean="0"/>
              <a:t>Thinking “out-of-the-box” may be required</a:t>
            </a:r>
          </a:p>
          <a:p>
            <a:endParaRPr lang="en-US" dirty="0" smtClean="0"/>
          </a:p>
          <a:p>
            <a:r>
              <a:rPr lang="en-US" dirty="0" smtClean="0"/>
              <a:t>Two primary areas need attention</a:t>
            </a:r>
            <a:endParaRPr lang="en-US" dirty="0" smtClean="0"/>
          </a:p>
          <a:p>
            <a:pPr lvl="1"/>
            <a:r>
              <a:rPr lang="en-US" dirty="0" smtClean="0"/>
              <a:t>Gradient yield</a:t>
            </a:r>
          </a:p>
          <a:p>
            <a:pPr lvl="1"/>
            <a:r>
              <a:rPr lang="en-US" dirty="0" smtClean="0"/>
              <a:t>VT → CM (difficult because statistics are poor)</a:t>
            </a:r>
          </a:p>
          <a:p>
            <a:pPr lvl="1"/>
            <a:r>
              <a:rPr lang="en-US" dirty="0" smtClean="0"/>
              <a:t>S2 for LLRF control margins</a:t>
            </a:r>
          </a:p>
          <a:p>
            <a:pPr lvl="2"/>
            <a:r>
              <a:rPr lang="en-US" dirty="0" smtClean="0"/>
              <a:t>FLASH 9mA test and S1g, more simulation work</a:t>
            </a:r>
          </a:p>
          <a:p>
            <a:pPr lvl="2"/>
            <a:r>
              <a:rPr lang="en-US" dirty="0" smtClean="0"/>
              <a:t>Longer term: STF2 and NML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 R&amp;D Plans are needed to give us more confidence</a:t>
            </a:r>
          </a:p>
          <a:p>
            <a:pPr lvl="1"/>
            <a:r>
              <a:rPr lang="en-US" dirty="0" smtClean="0"/>
              <a:t>goals are “aggressive” but not impossible</a:t>
            </a:r>
          </a:p>
          <a:p>
            <a:pPr lvl="1"/>
            <a:r>
              <a:rPr lang="en-US" dirty="0" smtClean="0"/>
              <a:t>Thinking “out-of-the-box” may be required</a:t>
            </a:r>
          </a:p>
          <a:p>
            <a:endParaRPr lang="en-US" dirty="0" smtClean="0"/>
          </a:p>
          <a:p>
            <a:r>
              <a:rPr lang="en-US" dirty="0" smtClean="0"/>
              <a:t>Two primary areas need attention</a:t>
            </a:r>
            <a:endParaRPr lang="en-US" dirty="0" smtClean="0"/>
          </a:p>
          <a:p>
            <a:pPr lvl="1"/>
            <a:r>
              <a:rPr lang="en-US" dirty="0" smtClean="0"/>
              <a:t>Gradient yield</a:t>
            </a:r>
          </a:p>
          <a:p>
            <a:pPr lvl="1"/>
            <a:r>
              <a:rPr lang="en-US" dirty="0" smtClean="0"/>
              <a:t>VT → CM (difficult because statistics are poor)</a:t>
            </a:r>
          </a:p>
          <a:p>
            <a:pPr lvl="1"/>
            <a:r>
              <a:rPr lang="en-US" dirty="0" smtClean="0"/>
              <a:t>S2 for LLRF control margins</a:t>
            </a:r>
          </a:p>
          <a:p>
            <a:pPr lvl="2"/>
            <a:r>
              <a:rPr lang="en-US" dirty="0" smtClean="0"/>
              <a:t>FLASH 9mA test and S1g, more simulation work</a:t>
            </a:r>
          </a:p>
          <a:p>
            <a:pPr lvl="2"/>
            <a:r>
              <a:rPr lang="en-US" dirty="0" smtClean="0"/>
              <a:t>Longer term: STF2 and NML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 bwMode="auto">
          <a:xfrm>
            <a:off x="277910" y="4978362"/>
            <a:ext cx="7555504" cy="1436958"/>
          </a:xfrm>
          <a:prstGeom prst="ellipse">
            <a:avLst/>
          </a:prstGeom>
          <a:noFill/>
          <a:ln w="381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47673" y="5126698"/>
            <a:ext cx="1409086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This groups contribution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margins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86650"/>
            <a:ext cx="7772400" cy="5145238"/>
          </a:xfrm>
        </p:spPr>
        <p:txBody>
          <a:bodyPr/>
          <a:lstStyle/>
          <a:p>
            <a:r>
              <a:rPr lang="en-US" dirty="0" smtClean="0"/>
              <a:t>Accelerating gradient margin</a:t>
            </a:r>
          </a:p>
          <a:p>
            <a:pPr lvl="1"/>
            <a:r>
              <a:rPr lang="en-US" dirty="0" smtClean="0"/>
              <a:t>margin to measured quench limit</a:t>
            </a:r>
          </a:p>
          <a:p>
            <a:pPr lvl="1"/>
            <a:r>
              <a:rPr lang="en-US" dirty="0" smtClean="0"/>
              <a:t>margin for operational control</a:t>
            </a:r>
          </a:p>
          <a:p>
            <a:endParaRPr lang="en-US" dirty="0" smtClean="0"/>
          </a:p>
          <a:p>
            <a:r>
              <a:rPr lang="en-US" dirty="0" smtClean="0"/>
              <a:t>RF power overhead</a:t>
            </a:r>
          </a:p>
          <a:p>
            <a:pPr lvl="1"/>
            <a:r>
              <a:rPr lang="en-US" dirty="0" smtClean="0"/>
              <a:t>in support of gradient spread (reduced </a:t>
            </a:r>
            <a:r>
              <a:rPr lang="en-US" dirty="0" err="1" smtClean="0">
                <a:latin typeface="Symbol" charset="2"/>
                <a:cs typeface="Symbol" charset="2"/>
              </a:rPr>
              <a:t>h</a:t>
            </a:r>
            <a:r>
              <a:rPr lang="en-US" baseline="-25000" dirty="0" err="1" smtClean="0"/>
              <a:t>RF</a:t>
            </a:r>
            <a:r>
              <a:rPr lang="en-US" baseline="-25000" dirty="0" err="1" smtClean="0"/>
              <a:t>→</a:t>
            </a:r>
            <a:r>
              <a:rPr lang="en-US" baseline="-25000" dirty="0" err="1" smtClean="0"/>
              <a:t>beam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additional overhead for LLRF control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Will only discuss the first of these in this talk</a:t>
            </a:r>
          </a:p>
          <a:p>
            <a:pPr lvl="1"/>
            <a:r>
              <a:rPr lang="en-US" dirty="0" smtClean="0"/>
              <a:t>primary cost driver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are we discussing this?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Cost of 1% accelerating		~34 MILCU</a:t>
            </a:r>
            <a:br>
              <a:rPr lang="en-US" dirty="0" smtClean="0"/>
            </a:br>
            <a:r>
              <a:rPr lang="en-US" dirty="0" smtClean="0"/>
              <a:t>gradient:</a:t>
            </a:r>
          </a:p>
          <a:p>
            <a:endParaRPr lang="en-US" dirty="0" smtClean="0"/>
          </a:p>
          <a:p>
            <a:r>
              <a:rPr lang="en-US" dirty="0" smtClean="0"/>
              <a:t>Cost of 1% additional		~10 MILCU</a:t>
            </a:r>
            <a:br>
              <a:rPr lang="en-US" dirty="0" smtClean="0"/>
            </a:br>
            <a:r>
              <a:rPr lang="en-US" dirty="0" smtClean="0"/>
              <a:t>RF power:</a:t>
            </a:r>
          </a:p>
          <a:p>
            <a:endParaRPr lang="en-US" dirty="0" smtClean="0"/>
          </a:p>
          <a:p>
            <a:r>
              <a:rPr lang="en-US" i="1" dirty="0" smtClean="0"/>
              <a:t>Gradient is cost premium, trade against RF power</a:t>
            </a:r>
          </a:p>
          <a:p>
            <a:pPr lvl="1"/>
            <a:r>
              <a:rPr lang="en-US" dirty="0" smtClean="0"/>
              <a:t>rationale for adoption of ‘gradient spread’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Gradient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371600"/>
            <a:ext cx="8000479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Historically (Snowmass 2007) assumed a ~10% de-rating from </a:t>
            </a:r>
            <a:r>
              <a:rPr lang="en-US" dirty="0" smtClean="0"/>
              <a:t>Vertical Test </a:t>
            </a:r>
            <a:r>
              <a:rPr lang="en-US" dirty="0" smtClean="0"/>
              <a:t>(35 MV/</a:t>
            </a:r>
            <a:r>
              <a:rPr lang="en-US" dirty="0" err="1" smtClean="0"/>
              <a:t>m</a:t>
            </a:r>
            <a:r>
              <a:rPr lang="en-US" dirty="0" smtClean="0"/>
              <a:t> CW) </a:t>
            </a:r>
            <a:r>
              <a:rPr lang="en-US" dirty="0" smtClean="0"/>
              <a:t>to operational gradient (31.5 MV/</a:t>
            </a:r>
            <a:r>
              <a:rPr lang="en-US" dirty="0" err="1" smtClean="0"/>
              <a:t>m</a:t>
            </a:r>
            <a:r>
              <a:rPr lang="en-US" dirty="0" smtClean="0"/>
              <a:t> pulsed)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 margin included</a:t>
            </a:r>
          </a:p>
          <a:p>
            <a:pPr lvl="1"/>
            <a:r>
              <a:rPr lang="en-US" dirty="0" smtClean="0"/>
              <a:t>de-rating allowed for</a:t>
            </a:r>
            <a:r>
              <a:rPr lang="en-US" dirty="0" smtClean="0"/>
              <a:t> cryomodule </a:t>
            </a:r>
            <a:r>
              <a:rPr lang="en-US" dirty="0" smtClean="0"/>
              <a:t>fabrication</a:t>
            </a:r>
          </a:p>
          <a:p>
            <a:pPr lvl="1"/>
            <a:r>
              <a:rPr lang="en-US" dirty="0" smtClean="0"/>
              <a:t>control headroom (margin for LLRF feedback)</a:t>
            </a:r>
          </a:p>
          <a:p>
            <a:pPr lvl="1"/>
            <a:r>
              <a:rPr lang="en-US" dirty="0" smtClean="0"/>
              <a:t>(division was not specified)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Our primary goal is to construct an accelerator with an average accelerating gradient </a:t>
            </a:r>
            <a:r>
              <a:rPr lang="en-US" dirty="0" smtClean="0"/>
              <a:t>of</a:t>
            </a:r>
            <a:br>
              <a:rPr lang="en-US" dirty="0" smtClean="0"/>
            </a:br>
            <a:r>
              <a:rPr lang="en-US" dirty="0" smtClean="0"/>
              <a:t>31.5 </a:t>
            </a:r>
            <a:r>
              <a:rPr lang="en-US" dirty="0" smtClean="0"/>
              <a:t>MV/</a:t>
            </a:r>
            <a:r>
              <a:rPr lang="en-US" dirty="0" err="1" smtClean="0"/>
              <a:t>m</a:t>
            </a:r>
            <a:endParaRPr lang="en-US" dirty="0" smtClean="0"/>
          </a:p>
          <a:p>
            <a:pPr lvl="1"/>
            <a:r>
              <a:rPr lang="en-US" dirty="0" smtClean="0"/>
              <a:t>primary cost driver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Dividing up the Pie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165" y="1290475"/>
            <a:ext cx="8261274" cy="1421516"/>
          </a:xfrm>
          <a:prstGeom prst="rect">
            <a:avLst/>
          </a:prstGeom>
        </p:spPr>
      </p:pic>
      <p:pic>
        <p:nvPicPr>
          <p:cNvPr id="7" name="Picture 6" descr="Screen shot 2010-09-10 at 02.17.4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4456" y="2984228"/>
            <a:ext cx="4757544" cy="35939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77820" y="5574647"/>
            <a:ext cx="1480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Noguchi-san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Dividing up the Pie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165" y="1290475"/>
            <a:ext cx="8261274" cy="1421516"/>
          </a:xfrm>
          <a:prstGeom prst="rect">
            <a:avLst/>
          </a:prstGeom>
        </p:spPr>
      </p:pic>
      <p:graphicFrame>
        <p:nvGraphicFramePr>
          <p:cNvPr id="4" name="Chart 3"/>
          <p:cNvGraphicFramePr/>
          <p:nvPr/>
        </p:nvGraphicFramePr>
        <p:xfrm>
          <a:off x="3313420" y="2711990"/>
          <a:ext cx="5445019" cy="3496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3413" y="3594461"/>
            <a:ext cx="2942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from FLASH modules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 bwMode="auto">
          <a:xfrm>
            <a:off x="4671567" y="1290475"/>
            <a:ext cx="1033342" cy="92647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Dividing up the Pie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165" y="1290475"/>
            <a:ext cx="8261274" cy="1421516"/>
          </a:xfrm>
          <a:prstGeom prst="rect">
            <a:avLst/>
          </a:prstGeom>
        </p:spPr>
      </p:pic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97165" y="2935761"/>
          <a:ext cx="3793577" cy="981555"/>
        </p:xfrm>
        <a:graphic>
          <a:graphicData uri="http://schemas.openxmlformats.org/presentationml/2006/ole">
            <p:oleObj spid="_x0000_s17410" name="Equation" r:id="rId4" imgW="1816100" imgH="4699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48358" y="3172525"/>
            <a:ext cx="44956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gradient “slopes” within 3%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97164" y="4218647"/>
            <a:ext cx="41511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1% change in gradient</a:t>
            </a:r>
          </a:p>
          <a:p>
            <a:r>
              <a:rPr lang="en-US" sz="2400" dirty="0" err="1" smtClean="0">
                <a:latin typeface="Symbol" charset="2"/>
                <a:cs typeface="Symbol" charset="2"/>
              </a:rPr>
              <a:t>D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for</a:t>
            </a:r>
            <a:r>
              <a:rPr lang="en-US" sz="2400" dirty="0" err="1" smtClean="0"/>
              <a:t>/P</a:t>
            </a:r>
            <a:r>
              <a:rPr lang="en-US" sz="2400" baseline="-25000" dirty="0" err="1" smtClean="0"/>
              <a:t>for</a:t>
            </a:r>
            <a:r>
              <a:rPr lang="en-US" sz="2400" dirty="0" smtClean="0"/>
              <a:t>		2%</a:t>
            </a:r>
          </a:p>
          <a:p>
            <a:r>
              <a:rPr lang="en-US" sz="2400" dirty="0" err="1" smtClean="0">
                <a:latin typeface="Symbol" charset="2"/>
                <a:cs typeface="Symbol" charset="2"/>
              </a:rPr>
              <a:t>D</a:t>
            </a:r>
            <a:r>
              <a:rPr lang="en-US" sz="2400" dirty="0" err="1" smtClean="0"/>
              <a:t>Q</a:t>
            </a:r>
            <a:r>
              <a:rPr lang="en-US" sz="2400" baseline="-25000" dirty="0" err="1" smtClean="0"/>
              <a:t>ext</a:t>
            </a:r>
            <a:r>
              <a:rPr lang="en-US" sz="2400" dirty="0" err="1" smtClean="0"/>
              <a:t>/Q</a:t>
            </a:r>
            <a:r>
              <a:rPr lang="en-US" sz="2400" baseline="-25000" dirty="0" err="1" smtClean="0"/>
              <a:t>ext</a:t>
            </a:r>
            <a:r>
              <a:rPr lang="en-US" sz="2400" dirty="0" smtClean="0"/>
              <a:t>		2%</a:t>
            </a:r>
          </a:p>
          <a:p>
            <a:r>
              <a:rPr lang="en-US" sz="2400" dirty="0" err="1" smtClean="0">
                <a:latin typeface="Symbol" charset="2"/>
                <a:cs typeface="Symbol" charset="2"/>
              </a:rPr>
              <a:t>D</a:t>
            </a:r>
            <a:r>
              <a:rPr lang="en-US" sz="2400" dirty="0" err="1" smtClean="0"/>
              <a:t>I</a:t>
            </a:r>
            <a:r>
              <a:rPr lang="en-US" sz="2400" baseline="-25000" dirty="0" err="1" smtClean="0"/>
              <a:t>b</a:t>
            </a:r>
            <a:r>
              <a:rPr lang="en-US" sz="2400" dirty="0" err="1" smtClean="0"/>
              <a:t>/I</a:t>
            </a:r>
            <a:r>
              <a:rPr lang="en-US" sz="2400" baseline="-25000" dirty="0" err="1" smtClean="0"/>
              <a:t>b</a:t>
            </a:r>
            <a:r>
              <a:rPr lang="en-US" sz="2400" dirty="0" smtClean="0"/>
              <a:t>			1%</a:t>
            </a:r>
          </a:p>
          <a:p>
            <a:r>
              <a:rPr lang="en-US" sz="2400" dirty="0" err="1" smtClean="0">
                <a:latin typeface="Symbol" charset="2"/>
                <a:cs typeface="Symbol" charset="2"/>
              </a:rPr>
              <a:t>D</a:t>
            </a:r>
            <a:r>
              <a:rPr lang="en-US" sz="2400" dirty="0" err="1" smtClean="0"/>
              <a:t>f</a:t>
            </a:r>
            <a:r>
              <a:rPr lang="en-US" sz="2400" dirty="0" smtClean="0"/>
              <a:t>				15 Hz</a:t>
            </a:r>
            <a:endParaRPr lang="en-US" sz="2400" dirty="0"/>
          </a:p>
        </p:txBody>
      </p:sp>
      <p:sp>
        <p:nvSpPr>
          <p:cNvPr id="9" name="Right Brace 8"/>
          <p:cNvSpPr/>
          <p:nvPr/>
        </p:nvSpPr>
        <p:spPr bwMode="auto">
          <a:xfrm>
            <a:off x="4290742" y="4218647"/>
            <a:ext cx="357616" cy="1938992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77526" y="4240171"/>
            <a:ext cx="41100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Controls Issues</a:t>
            </a:r>
          </a:p>
          <a:p>
            <a:pPr>
              <a:buFontTx/>
              <a:buChar char="-"/>
            </a:pPr>
            <a:r>
              <a:rPr lang="en-US" sz="2400" dirty="0" smtClean="0"/>
              <a:t>calibration!</a:t>
            </a:r>
          </a:p>
          <a:p>
            <a:endParaRPr lang="en-US" sz="2400" dirty="0" smtClean="0"/>
          </a:p>
          <a:p>
            <a:r>
              <a:rPr lang="en-US" sz="2400" dirty="0" smtClean="0"/>
              <a:t>Major R&amp;D challenge (but impossible?)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Dynamics Constraint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time-dependent transverse kicks from misaligned cavities</a:t>
            </a:r>
          </a:p>
          <a:p>
            <a:endParaRPr lang="en-US" dirty="0" smtClean="0"/>
          </a:p>
          <a:p>
            <a:r>
              <a:rPr lang="en-US" dirty="0" smtClean="0"/>
              <a:t>3</a:t>
            </a:r>
            <a:r>
              <a:rPr lang="en-US" dirty="0" smtClean="0"/>
              <a:t>% </a:t>
            </a:r>
            <a:r>
              <a:rPr lang="en-US" dirty="0" err="1" smtClean="0"/>
              <a:t>pk</a:t>
            </a:r>
            <a:r>
              <a:rPr lang="en-US" dirty="0" smtClean="0"/>
              <a:t> to </a:t>
            </a:r>
            <a:r>
              <a:rPr lang="en-US" dirty="0" err="1" smtClean="0"/>
              <a:t>pk</a:t>
            </a:r>
            <a:r>
              <a:rPr lang="en-US" dirty="0" smtClean="0"/>
              <a:t> is 1% RMS </a:t>
            </a:r>
          </a:p>
          <a:p>
            <a:pPr lvl="1"/>
            <a:r>
              <a:rPr lang="en-US" dirty="0" smtClean="0"/>
              <a:t>Already at specified tolerance</a:t>
            </a:r>
          </a:p>
          <a:p>
            <a:pPr lvl="1"/>
            <a:r>
              <a:rPr lang="en-US" dirty="0" smtClean="0"/>
              <a:t>Kicks to do not give</a:t>
            </a:r>
            <a:br>
              <a:rPr lang="en-US" dirty="0" smtClean="0"/>
            </a:br>
            <a:r>
              <a:rPr lang="en-US" dirty="0" err="1" smtClean="0"/>
              <a:t>gaussian</a:t>
            </a:r>
            <a:r>
              <a:rPr lang="en-US" dirty="0" smtClean="0"/>
              <a:t> distribution</a:t>
            </a:r>
          </a:p>
          <a:p>
            <a:pPr lvl="1"/>
            <a:r>
              <a:rPr lang="en-US" dirty="0" smtClean="0"/>
              <a:t>RMS a poor measure</a:t>
            </a:r>
            <a:br>
              <a:rPr lang="en-US" dirty="0" smtClean="0"/>
            </a:br>
            <a:r>
              <a:rPr lang="en-US" dirty="0" smtClean="0"/>
              <a:t>of performance (?)</a:t>
            </a:r>
            <a:br>
              <a:rPr lang="en-US" dirty="0" smtClean="0"/>
            </a:br>
            <a:r>
              <a:rPr lang="en-US" dirty="0" smtClean="0"/>
              <a:t>(possible overestimate)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Attempt to get control levels first, then fix remaining effect (if necessary) with additional feedback in linac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577216" y="2162188"/>
            <a:ext cx="3199294" cy="25454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06296" y="1900577"/>
            <a:ext cx="19965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distribution of random kicks from one RF unit</a:t>
            </a:r>
            <a:endParaRPr lang="en-US" sz="1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on TDP2 R&amp;D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far we have discussed proposed baseline design parameters for the ILC</a:t>
            </a:r>
          </a:p>
          <a:p>
            <a:endParaRPr lang="en-US" dirty="0" smtClean="0"/>
          </a:p>
          <a:p>
            <a:r>
              <a:rPr lang="en-US" dirty="0" smtClean="0"/>
              <a:t>The S0 R&amp;D goal for TDP2 </a:t>
            </a:r>
            <a:r>
              <a:rPr lang="en-US" i="1" dirty="0" smtClean="0"/>
              <a:t>remains</a:t>
            </a:r>
            <a:r>
              <a:rPr lang="en-US" dirty="0" smtClean="0"/>
              <a:t> ≥35 MV/</a:t>
            </a:r>
            <a:r>
              <a:rPr lang="en-US" dirty="0" err="1" smtClean="0"/>
              <a:t>m</a:t>
            </a:r>
            <a:r>
              <a:rPr lang="en-US" dirty="0" smtClean="0"/>
              <a:t> with a production yield of 90%</a:t>
            </a:r>
          </a:p>
          <a:p>
            <a:pPr lvl="1"/>
            <a:r>
              <a:rPr lang="en-US" dirty="0" smtClean="0"/>
              <a:t>low-power </a:t>
            </a:r>
            <a:r>
              <a:rPr lang="en-US" dirty="0" err="1" smtClean="0"/>
              <a:t>cw</a:t>
            </a:r>
            <a:r>
              <a:rPr lang="en-US" dirty="0" smtClean="0"/>
              <a:t> VT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This infers &lt;G&gt; &gt; 35 MV/</a:t>
            </a:r>
            <a:r>
              <a:rPr lang="en-US" dirty="0" err="1" smtClean="0"/>
              <a:t>m</a:t>
            </a:r>
            <a:endParaRPr lang="en-US" dirty="0" smtClean="0"/>
          </a:p>
          <a:p>
            <a:pPr lvl="1"/>
            <a:r>
              <a:rPr lang="en-US" dirty="0" smtClean="0"/>
              <a:t>closer to ~38 MV/</a:t>
            </a:r>
            <a:r>
              <a:rPr lang="en-US" dirty="0" err="1" smtClean="0"/>
              <a:t>m</a:t>
            </a:r>
            <a:r>
              <a:rPr lang="en-US" dirty="0" smtClean="0"/>
              <a:t> but depends on distribution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198</TotalTime>
  <Words>782</Words>
  <Application>Microsoft Macintosh PowerPoint</Application>
  <PresentationFormat>On-screen Show (4:3)</PresentationFormat>
  <Paragraphs>130</Paragraphs>
  <Slides>15</Slides>
  <Notes>2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Default Theme</vt:lpstr>
      <vt:lpstr>Equation</vt:lpstr>
      <vt:lpstr>Accelerator Operational Gradient Margin  The challenge! (and some personal observations)</vt:lpstr>
      <vt:lpstr>Two margins to consider</vt:lpstr>
      <vt:lpstr>Why are we discussing this?</vt:lpstr>
      <vt:lpstr>Operational Gradient</vt:lpstr>
      <vt:lpstr>Dividing up the Pie</vt:lpstr>
      <vt:lpstr>Dividing up the Pie</vt:lpstr>
      <vt:lpstr>Dividing up the Pie</vt:lpstr>
      <vt:lpstr>Beam Dynamics Constraint</vt:lpstr>
      <vt:lpstr>Note on TDP2 R&amp;D Goal</vt:lpstr>
      <vt:lpstr>Pushing the Envelope!</vt:lpstr>
      <vt:lpstr>Pushing the Envelope!</vt:lpstr>
      <vt:lpstr>Pushing the Envelope!</vt:lpstr>
      <vt:lpstr>Comments on Gradient Spread</vt:lpstr>
      <vt:lpstr>In Conclusion</vt:lpstr>
      <vt:lpstr>In Conclusion</vt:lpstr>
    </vt:vector>
  </TitlesOfParts>
  <Company>DESY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are we discussing this?</dc:title>
  <dc:creator>Nicholas Walker</dc:creator>
  <cp:lastModifiedBy>Nicholas Walker</cp:lastModifiedBy>
  <cp:revision>11</cp:revision>
  <dcterms:created xsi:type="dcterms:W3CDTF">2010-11-02T09:22:53Z</dcterms:created>
  <dcterms:modified xsi:type="dcterms:W3CDTF">2010-11-02T10:33:32Z</dcterms:modified>
</cp:coreProperties>
</file>