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64" r:id="rId16"/>
    <p:sldId id="265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302D8-7EF7-428D-A138-269382763975}" type="datetimeFigureOut">
              <a:rPr lang="fr-FR" smtClean="0"/>
              <a:t>08/11/2010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945C1-AAB2-4884-AD18-1E870C24FC4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945C1-AAB2-4884-AD18-1E870C24FC43}" type="slidenum">
              <a:rPr lang="fr-FR" smtClean="0"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08/11/2010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conferenceDisplay.py?confId=477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opscience.iop.org/1748-0221/5/05/P05007/pdf/1748-0221_5_05_P05007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Pions in the </a:t>
            </a:r>
            <a:r>
              <a:rPr lang="fr-FR" dirty="0" err="1" smtClean="0"/>
              <a:t>SiW</a:t>
            </a:r>
            <a:r>
              <a:rPr lang="fr-FR" dirty="0" smtClean="0"/>
              <a:t> ECAL </a:t>
            </a:r>
            <a:r>
              <a:rPr lang="fr-FR" dirty="0" err="1" smtClean="0"/>
              <a:t>using</a:t>
            </a:r>
            <a:r>
              <a:rPr lang="fr-FR" dirty="0" smtClean="0"/>
              <a:t> FNAL 2008 data (CAN-025)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Philippe Doublet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Roman </a:t>
            </a:r>
            <a:r>
              <a:rPr lang="fr-FR" dirty="0" err="1" smtClean="0">
                <a:solidFill>
                  <a:srgbClr val="00B050"/>
                </a:solidFill>
              </a:rPr>
              <a:t>Pöschl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00B050"/>
                </a:solidFill>
              </a:rPr>
              <a:t>François Richard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27684" y="638132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CALICE </a:t>
            </a:r>
            <a:r>
              <a:rPr lang="fr-FR" dirty="0" err="1" smtClean="0">
                <a:solidFill>
                  <a:srgbClr val="FF0000"/>
                </a:solidFill>
              </a:rPr>
              <a:t>Analysis</a:t>
            </a:r>
            <a:r>
              <a:rPr lang="fr-FR" dirty="0" smtClean="0">
                <a:solidFill>
                  <a:srgbClr val="FF0000"/>
                </a:solidFill>
              </a:rPr>
              <a:t> Meeting, </a:t>
            </a:r>
            <a:r>
              <a:rPr lang="fr-FR" dirty="0" err="1" smtClean="0">
                <a:solidFill>
                  <a:srgbClr val="FF0000"/>
                </a:solidFill>
              </a:rPr>
              <a:t>November</a:t>
            </a:r>
            <a:r>
              <a:rPr lang="fr-FR" dirty="0" smtClean="0">
                <a:solidFill>
                  <a:srgbClr val="FF0000"/>
                </a:solidFill>
              </a:rPr>
              <a:t> 8th, 2010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" name="Image 4" descr="lal-coul-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116632"/>
            <a:ext cx="1524397" cy="8896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Visual </a:t>
            </a:r>
            <a:r>
              <a:rPr lang="fr-FR" sz="2800" dirty="0" err="1" smtClean="0"/>
              <a:t>examples</a:t>
            </a:r>
            <a:r>
              <a:rPr lang="fr-FR" sz="2800" dirty="0" smtClean="0"/>
              <a:t> (2/2)</a:t>
            </a:r>
            <a:endParaRPr lang="fr-FR" sz="2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/>
              <a:t> </a:t>
            </a:r>
            <a:r>
              <a:rPr lang="fr-FR" sz="2400" dirty="0" err="1" smtClean="0"/>
              <a:t>Previous</a:t>
            </a:r>
            <a:r>
              <a:rPr lang="fr-FR" sz="2400" dirty="0" smtClean="0"/>
              <a:t> </a:t>
            </a:r>
            <a:r>
              <a:rPr lang="fr-FR" sz="2400" dirty="0" err="1" smtClean="0"/>
              <a:t>example</a:t>
            </a:r>
            <a:r>
              <a:rPr lang="fr-FR" sz="2400" dirty="0" smtClean="0"/>
              <a:t> not </a:t>
            </a:r>
            <a:r>
              <a:rPr lang="fr-FR" sz="2400" dirty="0" err="1" smtClean="0"/>
              <a:t>always</a:t>
            </a:r>
            <a:r>
              <a:rPr lang="fr-FR" sz="2400" dirty="0" smtClean="0"/>
              <a:t> </a:t>
            </a:r>
            <a:r>
              <a:rPr lang="fr-FR" sz="2400" dirty="0" err="1" smtClean="0"/>
              <a:t>valid</a:t>
            </a:r>
            <a:r>
              <a:rPr lang="fr-FR" sz="2400" dirty="0" smtClean="0"/>
              <a:t>, </a:t>
            </a:r>
            <a:r>
              <a:rPr lang="fr-FR" sz="2400" dirty="0" err="1" smtClean="0"/>
              <a:t>especially</a:t>
            </a:r>
            <a:r>
              <a:rPr lang="fr-FR" sz="2400" dirty="0" smtClean="0"/>
              <a:t> </a:t>
            </a:r>
            <a:r>
              <a:rPr lang="fr-FR" sz="2400" dirty="0" err="1" smtClean="0"/>
              <a:t>at</a:t>
            </a:r>
            <a:r>
              <a:rPr lang="fr-FR" sz="2400" dirty="0" smtClean="0"/>
              <a:t> </a:t>
            </a:r>
            <a:r>
              <a:rPr lang="fr-FR" sz="2400" dirty="0" err="1" smtClean="0"/>
              <a:t>low</a:t>
            </a:r>
            <a:r>
              <a:rPr lang="fr-FR" sz="2400" dirty="0" smtClean="0"/>
              <a:t> </a:t>
            </a:r>
            <a:r>
              <a:rPr lang="fr-FR" sz="2400" dirty="0" err="1" smtClean="0"/>
              <a:t>energies</a:t>
            </a:r>
            <a:endParaRPr lang="fr-FR" sz="2400" dirty="0" smtClean="0"/>
          </a:p>
          <a:p>
            <a:pPr>
              <a:buFont typeface="Arial" pitchFamily="34" charset="0"/>
              <a:buChar char="•"/>
            </a:pP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Sometimes</a:t>
            </a:r>
            <a:r>
              <a:rPr lang="fr-FR" sz="2400" dirty="0" smtClean="0">
                <a:solidFill>
                  <a:srgbClr val="00B050"/>
                </a:solidFill>
              </a:rPr>
              <a:t>, slow </a:t>
            </a:r>
            <a:r>
              <a:rPr lang="fr-FR" sz="2400" dirty="0" err="1" smtClean="0">
                <a:solidFill>
                  <a:srgbClr val="00B050"/>
                </a:solidFill>
              </a:rPr>
              <a:t>increase</a:t>
            </a:r>
            <a:r>
              <a:rPr lang="fr-FR" sz="2400" dirty="0" smtClean="0">
                <a:solidFill>
                  <a:srgbClr val="00B050"/>
                </a:solidFill>
              </a:rPr>
              <a:t> in </a:t>
            </a:r>
            <a:r>
              <a:rPr lang="fr-FR" sz="2400" dirty="0" err="1" smtClean="0">
                <a:solidFill>
                  <a:srgbClr val="00B050"/>
                </a:solidFill>
              </a:rPr>
              <a:t>energy</a:t>
            </a:r>
            <a:endParaRPr lang="fr-FR" sz="2400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Here</a:t>
            </a:r>
            <a:r>
              <a:rPr lang="fr-FR" sz="2400" dirty="0" smtClean="0">
                <a:solidFill>
                  <a:srgbClr val="FF0000"/>
                </a:solidFill>
              </a:rPr>
              <a:t>, local </a:t>
            </a:r>
            <a:r>
              <a:rPr lang="fr-FR" sz="2400" dirty="0" err="1" smtClean="0">
                <a:solidFill>
                  <a:srgbClr val="FF0000"/>
                </a:solidFill>
              </a:rPr>
              <a:t>energy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deposition</a:t>
            </a:r>
            <a:endParaRPr lang="fr-FR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/>
              <a:t> </a:t>
            </a:r>
            <a:r>
              <a:rPr lang="fr-FR" sz="2400" dirty="0" err="1" smtClean="0"/>
              <a:t>Quantified</a:t>
            </a:r>
            <a:r>
              <a:rPr lang="fr-FR" sz="2400" dirty="0" smtClean="0"/>
              <a:t> by the </a:t>
            </a:r>
            <a:r>
              <a:rPr lang="fr-FR" sz="2400" dirty="0" smtClean="0">
                <a:solidFill>
                  <a:srgbClr val="0070C0"/>
                </a:solidFill>
              </a:rPr>
              <a:t>relative </a:t>
            </a:r>
            <a:r>
              <a:rPr lang="fr-FR" sz="2400" dirty="0" err="1" smtClean="0">
                <a:solidFill>
                  <a:srgbClr val="0070C0"/>
                </a:solidFill>
              </a:rPr>
              <a:t>increase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smtClean="0"/>
              <a:t>in </a:t>
            </a:r>
            <a:r>
              <a:rPr lang="fr-FR" sz="2400" dirty="0" err="1" smtClean="0"/>
              <a:t>energy</a:t>
            </a:r>
            <a:r>
              <a:rPr lang="fr-FR" sz="2400" dirty="0" smtClean="0"/>
              <a:t>:</a:t>
            </a:r>
            <a:endParaRPr lang="fr-FR" sz="2400" dirty="0"/>
          </a:p>
        </p:txBody>
      </p:sp>
      <p:pic>
        <p:nvPicPr>
          <p:cNvPr id="8" name="Espace réservé du contenu 7" descr="evt10GeV_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747408"/>
            <a:ext cx="5111750" cy="4904396"/>
          </a:xfrm>
        </p:spPr>
      </p:pic>
      <p:pic>
        <p:nvPicPr>
          <p:cNvPr id="9" name="Picture 71" descr="formuleF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661248"/>
            <a:ext cx="6375270" cy="1008112"/>
          </a:xfrm>
          <a:prstGeom prst="rect">
            <a:avLst/>
          </a:prstGeom>
          <a:noFill/>
        </p:spPr>
      </p:pic>
      <p:cxnSp>
        <p:nvCxnSpPr>
          <p:cNvPr id="11" name="Connecteur droit avec flèche 10"/>
          <p:cNvCxnSpPr/>
          <p:nvPr/>
        </p:nvCxnSpPr>
        <p:spPr>
          <a:xfrm>
            <a:off x="2267744" y="3933056"/>
            <a:ext cx="194421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6732240" y="3284984"/>
            <a:ext cx="432048" cy="22322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4283968" y="4293096"/>
            <a:ext cx="36004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139952" y="3429000"/>
            <a:ext cx="1512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Secondary</a:t>
            </a:r>
            <a:r>
              <a:rPr lang="fr-FR" sz="2400" dirty="0" smtClean="0"/>
              <a:t> proton 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(</a:t>
            </a:r>
            <a:r>
              <a:rPr lang="fr-FR" sz="2400" dirty="0" err="1" smtClean="0"/>
              <a:t>from</a:t>
            </a:r>
            <a:r>
              <a:rPr lang="fr-FR" sz="2400" dirty="0" smtClean="0"/>
              <a:t> MC)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092280" y="5805264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MC </a:t>
            </a:r>
            <a:r>
              <a:rPr lang="fr-FR" sz="2400" dirty="0" err="1" smtClean="0">
                <a:solidFill>
                  <a:srgbClr val="FF0000"/>
                </a:solidFill>
              </a:rPr>
              <a:t>event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at</a:t>
            </a:r>
            <a:r>
              <a:rPr lang="fr-FR" sz="2400" dirty="0" smtClean="0">
                <a:solidFill>
                  <a:srgbClr val="FF0000"/>
                </a:solidFill>
              </a:rPr>
              <a:t> 2 </a:t>
            </a:r>
            <a:r>
              <a:rPr lang="fr-FR" sz="2400" dirty="0" err="1" smtClean="0">
                <a:solidFill>
                  <a:srgbClr val="FF0000"/>
                </a:solidFill>
              </a:rPr>
              <a:t>GeV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ce réservé du contenu 13" descr="Reco10GeV_F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25195"/>
            <a:ext cx="4038600" cy="3875972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680520" cy="5256584"/>
          </a:xfrm>
        </p:spPr>
        <p:txBody>
          <a:bodyPr>
            <a:normAutofit/>
          </a:bodyPr>
          <a:lstStyle/>
          <a:p>
            <a:r>
              <a:rPr lang="fr-FR" sz="2600" dirty="0" smtClean="0"/>
              <a:t>High </a:t>
            </a:r>
            <a:r>
              <a:rPr lang="fr-FR" sz="2600" dirty="0" err="1" smtClean="0"/>
              <a:t>energy</a:t>
            </a:r>
            <a:r>
              <a:rPr lang="fr-FR" sz="2600" dirty="0" smtClean="0"/>
              <a:t> </a:t>
            </a:r>
            <a:r>
              <a:rPr lang="fr-FR" sz="2600" dirty="0" err="1" smtClean="0"/>
              <a:t>deposition</a:t>
            </a:r>
            <a:r>
              <a:rPr lang="fr-FR" sz="2600" dirty="0" smtClean="0"/>
              <a:t> </a:t>
            </a:r>
            <a:br>
              <a:rPr lang="fr-FR" sz="2600" dirty="0" smtClean="0"/>
            </a:br>
            <a:r>
              <a:rPr lang="fr-FR" sz="2600" dirty="0" smtClean="0">
                <a:sym typeface="Wingdings" pitchFamily="2" charset="2"/>
              </a:rPr>
              <a:t> </a:t>
            </a:r>
            <a:r>
              <a:rPr lang="fr-FR" sz="2600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sz="2600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sz="2600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  <a:p>
            <a:r>
              <a:rPr lang="fr-FR" sz="2600" dirty="0" err="1" smtClean="0">
                <a:solidFill>
                  <a:srgbClr val="FF0000"/>
                </a:solidFill>
                <a:sym typeface="Wingdings" pitchFamily="2" charset="2"/>
              </a:rPr>
              <a:t>Increase</a:t>
            </a:r>
            <a:r>
              <a:rPr lang="fr-FR" sz="2600" dirty="0" smtClean="0">
                <a:solidFill>
                  <a:srgbClr val="FF0000"/>
                </a:solidFill>
                <a:sym typeface="Wingdings" pitchFamily="2" charset="2"/>
              </a:rPr>
              <a:t> continues </a:t>
            </a:r>
            <a:r>
              <a:rPr lang="fr-FR" sz="2600" dirty="0" smtClean="0">
                <a:sym typeface="Wingdings" pitchFamily="2" charset="2"/>
              </a:rPr>
              <a:t>+ </a:t>
            </a:r>
            <a:r>
              <a:rPr lang="fr-FR" sz="2600" dirty="0" smtClean="0">
                <a:solidFill>
                  <a:srgbClr val="0070C0"/>
                </a:solidFill>
                <a:sym typeface="Wingdings" pitchFamily="2" charset="2"/>
              </a:rPr>
              <a:t>veto for </a:t>
            </a:r>
            <a:r>
              <a:rPr lang="fr-FR" sz="2600" dirty="0" err="1" smtClean="0">
                <a:solidFill>
                  <a:srgbClr val="0070C0"/>
                </a:solidFill>
                <a:sym typeface="Wingdings" pitchFamily="2" charset="2"/>
              </a:rPr>
              <a:t>backscattering</a:t>
            </a:r>
            <a:r>
              <a:rPr lang="fr-FR" sz="2600" dirty="0">
                <a:sym typeface="Wingdings" pitchFamily="2" charset="2"/>
              </a:rPr>
              <a:t/>
            </a:r>
            <a:br>
              <a:rPr lang="fr-FR" sz="2600" dirty="0">
                <a:sym typeface="Wingdings" pitchFamily="2" charset="2"/>
              </a:rPr>
            </a:br>
            <a:r>
              <a:rPr lang="fr-FR" sz="2600" dirty="0" smtClean="0">
                <a:sym typeface="Wingdings" pitchFamily="2" charset="2"/>
              </a:rPr>
              <a:t> </a:t>
            </a:r>
            <a:r>
              <a:rPr lang="fr-FR" sz="2600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sz="2600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sz="2600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555776" y="2060848"/>
            <a:ext cx="4896544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932040" y="594928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Event </a:t>
            </a:r>
            <a:r>
              <a:rPr lang="fr-FR" sz="2400" dirty="0" err="1" smtClean="0"/>
              <a:t>view</a:t>
            </a:r>
            <a:r>
              <a:rPr lang="fr-FR" sz="2400" dirty="0" smtClean="0"/>
              <a:t> of the « </a:t>
            </a:r>
            <a:r>
              <a:rPr lang="fr-FR" sz="2400" dirty="0" err="1" smtClean="0"/>
              <a:t>FireBall</a:t>
            </a:r>
            <a:r>
              <a:rPr lang="fr-FR" sz="2400" dirty="0" smtClean="0"/>
              <a:t> » type </a:t>
            </a:r>
            <a:r>
              <a:rPr lang="fr-FR" sz="2400" dirty="0" err="1" smtClean="0"/>
              <a:t>at</a:t>
            </a:r>
            <a:r>
              <a:rPr lang="fr-FR" sz="2400" dirty="0" smtClean="0"/>
              <a:t> 10 </a:t>
            </a:r>
            <a:r>
              <a:rPr lang="fr-FR" sz="2400" dirty="0" err="1" smtClean="0"/>
              <a:t>GeV</a:t>
            </a:r>
            <a:endParaRPr lang="fr-FR" sz="2400" dirty="0"/>
          </a:p>
        </p:txBody>
      </p:sp>
      <p:sp>
        <p:nvSpPr>
          <p:cNvPr id="19" name="Ellipse 18"/>
          <p:cNvSpPr/>
          <p:nvPr/>
        </p:nvSpPr>
        <p:spPr>
          <a:xfrm>
            <a:off x="0" y="908720"/>
            <a:ext cx="4499992" cy="32403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35" descr="formuleFBsmal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46699"/>
            <a:ext cx="4419600" cy="898525"/>
          </a:xfrm>
          <a:prstGeom prst="rect">
            <a:avLst/>
          </a:prstGeom>
          <a:noFill/>
        </p:spPr>
      </p:pic>
      <p:cxnSp>
        <p:nvCxnSpPr>
          <p:cNvPr id="21" name="Connecteur droit avec flèche 20"/>
          <p:cNvCxnSpPr/>
          <p:nvPr/>
        </p:nvCxnSpPr>
        <p:spPr>
          <a:xfrm rot="16200000" flipH="1">
            <a:off x="2267744" y="3429000"/>
            <a:ext cx="1584176" cy="7200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-468560" y="3573016"/>
            <a:ext cx="1944216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2008" y="4581128"/>
            <a:ext cx="4499992" cy="7920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79512" y="5445224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Works </a:t>
            </a:r>
            <a:r>
              <a:rPr lang="fr-FR" sz="2400" dirty="0" err="1" smtClean="0"/>
              <a:t>here</a:t>
            </a:r>
            <a:r>
              <a:rPr lang="fr-FR" sz="2400" dirty="0" smtClean="0"/>
              <a:t> and </a:t>
            </a:r>
            <a:r>
              <a:rPr lang="fr-FR" sz="2400" dirty="0" err="1" smtClean="0"/>
              <a:t>meant</a:t>
            </a:r>
            <a:r>
              <a:rPr lang="fr-FR" sz="2400" dirty="0" smtClean="0"/>
              <a:t> for </a:t>
            </a:r>
            <a:r>
              <a:rPr lang="fr-FR" sz="2400" dirty="0" err="1" smtClean="0"/>
              <a:t>small</a:t>
            </a:r>
            <a:r>
              <a:rPr lang="fr-FR" sz="2400" dirty="0" smtClean="0"/>
              <a:t> </a:t>
            </a:r>
            <a:r>
              <a:rPr lang="fr-FR" sz="2400" dirty="0" err="1" smtClean="0"/>
              <a:t>energies</a:t>
            </a:r>
            <a:endParaRPr lang="fr-FR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 descr="Reco2GeV_Pea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25195"/>
            <a:ext cx="4038600" cy="3875972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680520" cy="525658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  <a:p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Increase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continues </a:t>
            </a:r>
            <a:r>
              <a:rPr lang="fr-FR" dirty="0" smtClean="0">
                <a:sym typeface="Wingdings" pitchFamily="2" charset="2"/>
              </a:rPr>
              <a:t>+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veto for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backscattering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  <a:p>
            <a:r>
              <a:rPr lang="fr-FR" dirty="0" smtClean="0">
                <a:sym typeface="Wingdings" pitchFamily="2" charset="2"/>
              </a:rPr>
              <a:t> Local </a:t>
            </a:r>
            <a:r>
              <a:rPr lang="fr-FR" dirty="0" err="1" smtClean="0">
                <a:sym typeface="Wingdings" pitchFamily="2" charset="2"/>
              </a:rPr>
              <a:t>increase</a:t>
            </a:r>
            <a:r>
              <a:rPr lang="fr-FR" dirty="0" smtClean="0">
                <a:sym typeface="Wingdings" pitchFamily="2" charset="2"/>
              </a:rPr>
              <a:t> 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Pointlike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 »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/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/>
            </a:r>
            <a:br>
              <a:rPr lang="fr-FR" dirty="0" smtClean="0">
                <a:sym typeface="Wingdings" pitchFamily="2" charset="2"/>
              </a:rPr>
            </a:br>
            <a:endParaRPr lang="fr-FR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Remark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: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delta rays are </a:t>
            </a:r>
            <a:r>
              <a:rPr lang="fr-FR" dirty="0" err="1" smtClean="0">
                <a:sym typeface="Wingdings" pitchFamily="2" charset="2"/>
              </a:rPr>
              <a:t>naturally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included</a:t>
            </a:r>
            <a:r>
              <a:rPr lang="fr-FR" dirty="0" smtClean="0">
                <a:sym typeface="Wingdings" pitchFamily="2" charset="2"/>
              </a:rPr>
              <a:t> in « </a:t>
            </a:r>
            <a:r>
              <a:rPr lang="fr-FR" dirty="0" err="1" smtClean="0">
                <a:sym typeface="Wingdings" pitchFamily="2" charset="2"/>
              </a:rPr>
              <a:t>Pointlike</a:t>
            </a:r>
            <a:r>
              <a:rPr lang="fr-FR" dirty="0" smtClean="0">
                <a:sym typeface="Wingdings" pitchFamily="2" charset="2"/>
              </a:rPr>
              <a:t> » but </a:t>
            </a:r>
            <a:r>
              <a:rPr lang="fr-FR" dirty="0" err="1" smtClean="0">
                <a:sym typeface="Wingdings" pitchFamily="2" charset="2"/>
              </a:rPr>
              <a:t>contribute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less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than</a:t>
            </a:r>
            <a:r>
              <a:rPr lang="fr-FR" dirty="0" smtClean="0">
                <a:sym typeface="Wingdings" pitchFamily="2" charset="2"/>
              </a:rPr>
              <a:t> 4%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932040" y="594928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Event </a:t>
            </a:r>
            <a:r>
              <a:rPr lang="fr-FR" sz="2400" dirty="0" err="1" smtClean="0"/>
              <a:t>view</a:t>
            </a:r>
            <a:r>
              <a:rPr lang="fr-FR" sz="2400" dirty="0" smtClean="0"/>
              <a:t> of the « </a:t>
            </a:r>
            <a:r>
              <a:rPr lang="fr-FR" sz="2400" dirty="0" err="1" smtClean="0"/>
              <a:t>Pointlike</a:t>
            </a:r>
            <a:r>
              <a:rPr lang="fr-FR" sz="2400" dirty="0" smtClean="0"/>
              <a:t> » type </a:t>
            </a:r>
            <a:r>
              <a:rPr lang="fr-FR" sz="2400" dirty="0" err="1" smtClean="0"/>
              <a:t>at</a:t>
            </a:r>
            <a:r>
              <a:rPr lang="fr-FR" sz="2400" dirty="0" smtClean="0"/>
              <a:t> 2 </a:t>
            </a:r>
            <a:r>
              <a:rPr lang="fr-FR" sz="2400" dirty="0" err="1" smtClean="0"/>
              <a:t>GeV</a:t>
            </a:r>
            <a:endParaRPr lang="fr-FR" sz="2400" dirty="0"/>
          </a:p>
        </p:txBody>
      </p:sp>
      <p:cxnSp>
        <p:nvCxnSpPr>
          <p:cNvPr id="7" name="Connecteur droit avec flèche 6"/>
          <p:cNvCxnSpPr>
            <a:stCxn id="18" idx="5"/>
          </p:cNvCxnSpPr>
          <p:nvPr/>
        </p:nvCxnSpPr>
        <p:spPr>
          <a:xfrm rot="16200000" flipH="1">
            <a:off x="4592780" y="3377771"/>
            <a:ext cx="713155" cy="15495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79512" y="2996952"/>
            <a:ext cx="4680520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Picture 31" descr="formulePea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98776"/>
            <a:ext cx="2390775" cy="914400"/>
          </a:xfrm>
          <a:prstGeom prst="rect">
            <a:avLst/>
          </a:prstGeom>
          <a:noFill/>
        </p:spPr>
      </p:pic>
      <p:cxnSp>
        <p:nvCxnSpPr>
          <p:cNvPr id="24" name="Connecteur droit avec flèche 23"/>
          <p:cNvCxnSpPr/>
          <p:nvPr/>
        </p:nvCxnSpPr>
        <p:spPr>
          <a:xfrm rot="5400000">
            <a:off x="1443115" y="3900515"/>
            <a:ext cx="49713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5400000" flipH="1" flipV="1">
            <a:off x="7092280" y="4653136"/>
            <a:ext cx="1152128" cy="14401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16200000" flipH="1">
            <a:off x="7488324" y="4761148"/>
            <a:ext cx="1008112" cy="7200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4932040" y="151788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Real TB data </a:t>
            </a:r>
            <a:r>
              <a:rPr lang="fr-FR" sz="2400" dirty="0" err="1" smtClean="0">
                <a:solidFill>
                  <a:srgbClr val="FF0000"/>
                </a:solidFill>
              </a:rPr>
              <a:t>event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at</a:t>
            </a:r>
            <a:r>
              <a:rPr lang="fr-FR" sz="2400" dirty="0" smtClean="0">
                <a:solidFill>
                  <a:srgbClr val="FF0000"/>
                </a:solidFill>
              </a:rPr>
              <a:t> 2 </a:t>
            </a:r>
            <a:r>
              <a:rPr lang="fr-FR" sz="2400" dirty="0" err="1" smtClean="0">
                <a:solidFill>
                  <a:srgbClr val="FF0000"/>
                </a:solidFill>
              </a:rPr>
              <a:t>GeV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 descr="evtScat_2GeV_reco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25195"/>
            <a:ext cx="4038600" cy="3875972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Classification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680520" cy="525658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  <a:p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Increase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continues </a:t>
            </a:r>
            <a:r>
              <a:rPr lang="fr-FR" dirty="0" smtClean="0">
                <a:sym typeface="Wingdings" pitchFamily="2" charset="2"/>
              </a:rPr>
              <a:t>+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veto for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backscattering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FireBall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 »</a:t>
            </a:r>
          </a:p>
          <a:p>
            <a:r>
              <a:rPr lang="fr-FR" dirty="0" smtClean="0">
                <a:sym typeface="Wingdings" pitchFamily="2" charset="2"/>
              </a:rPr>
              <a:t> Local </a:t>
            </a:r>
            <a:r>
              <a:rPr lang="fr-FR" dirty="0" err="1" smtClean="0">
                <a:sym typeface="Wingdings" pitchFamily="2" charset="2"/>
              </a:rPr>
              <a:t>increase</a:t>
            </a:r>
            <a:r>
              <a:rPr lang="fr-FR" dirty="0" smtClean="0">
                <a:sym typeface="Wingdings" pitchFamily="2" charset="2"/>
              </a:rPr>
              <a:t> 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Pointlike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 »</a:t>
            </a:r>
          </a:p>
          <a:p>
            <a:r>
              <a:rPr lang="fr-FR" dirty="0" err="1" smtClean="0">
                <a:sym typeface="Wingdings" pitchFamily="2" charset="2"/>
              </a:rPr>
              <a:t>Others</a:t>
            </a:r>
            <a:r>
              <a:rPr lang="fr-FR" dirty="0" smtClean="0">
                <a:sym typeface="Wingdings" pitchFamily="2" charset="2"/>
              </a:rPr>
              <a:t> = non </a:t>
            </a:r>
            <a:r>
              <a:rPr lang="fr-FR" dirty="0" err="1" smtClean="0">
                <a:sym typeface="Wingdings" pitchFamily="2" charset="2"/>
              </a:rPr>
              <a:t>interacting</a:t>
            </a:r>
            <a:endParaRPr lang="fr-FR" dirty="0" smtClean="0">
              <a:sym typeface="Wingdings" pitchFamily="2" charset="2"/>
            </a:endParaRPr>
          </a:p>
          <a:p>
            <a:pPr lvl="1"/>
            <a:r>
              <a:rPr lang="fr-FR" dirty="0" smtClean="0">
                <a:sym typeface="Wingdings" pitchFamily="2" charset="2"/>
              </a:rPr>
              <a:t>« MIP »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« 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Scattered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 »</a:t>
            </a:r>
          </a:p>
          <a:p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Remark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: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delta rays are </a:t>
            </a:r>
            <a:r>
              <a:rPr lang="fr-FR" dirty="0" err="1" smtClean="0">
                <a:sym typeface="Wingdings" pitchFamily="2" charset="2"/>
              </a:rPr>
              <a:t>naturally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included</a:t>
            </a:r>
            <a:r>
              <a:rPr lang="fr-FR" dirty="0" smtClean="0">
                <a:sym typeface="Wingdings" pitchFamily="2" charset="2"/>
              </a:rPr>
              <a:t> in « </a:t>
            </a:r>
            <a:r>
              <a:rPr lang="fr-FR" dirty="0" err="1" smtClean="0">
                <a:sym typeface="Wingdings" pitchFamily="2" charset="2"/>
              </a:rPr>
              <a:t>Pointlike</a:t>
            </a:r>
            <a:r>
              <a:rPr lang="fr-FR" dirty="0" smtClean="0">
                <a:sym typeface="Wingdings" pitchFamily="2" charset="2"/>
              </a:rPr>
              <a:t> » but </a:t>
            </a:r>
            <a:r>
              <a:rPr lang="fr-FR" dirty="0" err="1" smtClean="0">
                <a:sym typeface="Wingdings" pitchFamily="2" charset="2"/>
              </a:rPr>
              <a:t>contribute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less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than</a:t>
            </a:r>
            <a:r>
              <a:rPr lang="fr-FR" dirty="0" smtClean="0">
                <a:sym typeface="Wingdings" pitchFamily="2" charset="2"/>
              </a:rPr>
              <a:t> 4%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843808" y="4653136"/>
            <a:ext cx="187220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004048" y="4509120"/>
            <a:ext cx="144016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004048" y="4797152"/>
            <a:ext cx="144016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20072" y="49115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3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smtClean="0">
                <a:solidFill>
                  <a:srgbClr val="00B050"/>
                </a:solidFill>
              </a:rPr>
              <a:t>cm !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932040" y="594928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Event </a:t>
            </a:r>
            <a:r>
              <a:rPr lang="fr-FR" sz="2400" dirty="0" err="1" smtClean="0"/>
              <a:t>view</a:t>
            </a:r>
            <a:r>
              <a:rPr lang="fr-FR" sz="2400" dirty="0" smtClean="0"/>
              <a:t> of the « </a:t>
            </a:r>
            <a:r>
              <a:rPr lang="fr-FR" sz="2400" dirty="0" err="1" smtClean="0"/>
              <a:t>Scattered</a:t>
            </a:r>
            <a:r>
              <a:rPr lang="fr-FR" sz="2400" dirty="0" smtClean="0"/>
              <a:t> » type </a:t>
            </a:r>
            <a:r>
              <a:rPr lang="fr-FR" sz="2400" dirty="0" err="1" smtClean="0"/>
              <a:t>at</a:t>
            </a:r>
            <a:r>
              <a:rPr lang="fr-FR" sz="2400" dirty="0" smtClean="0"/>
              <a:t> 2 </a:t>
            </a:r>
            <a:r>
              <a:rPr lang="fr-FR" sz="2400" dirty="0" err="1" smtClean="0"/>
              <a:t>GeV</a:t>
            </a:r>
            <a:endParaRPr lang="fr-FR" sz="2400" dirty="0"/>
          </a:p>
        </p:txBody>
      </p:sp>
      <p:sp>
        <p:nvSpPr>
          <p:cNvPr id="10" name="Ellipse 9"/>
          <p:cNvSpPr/>
          <p:nvPr/>
        </p:nvSpPr>
        <p:spPr>
          <a:xfrm>
            <a:off x="0" y="3501008"/>
            <a:ext cx="4355976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4860032" y="155679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Real TB data </a:t>
            </a:r>
            <a:r>
              <a:rPr lang="fr-FR" sz="2400" dirty="0" err="1" smtClean="0">
                <a:solidFill>
                  <a:srgbClr val="FF0000"/>
                </a:solidFill>
              </a:rPr>
              <a:t>event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at</a:t>
            </a:r>
            <a:r>
              <a:rPr lang="fr-FR" sz="2400" dirty="0" smtClean="0">
                <a:solidFill>
                  <a:srgbClr val="FF0000"/>
                </a:solidFill>
              </a:rPr>
              <a:t> 2 </a:t>
            </a:r>
            <a:r>
              <a:rPr lang="fr-FR" sz="2400" dirty="0" err="1" smtClean="0">
                <a:solidFill>
                  <a:srgbClr val="FF0000"/>
                </a:solidFill>
              </a:rPr>
              <a:t>GeV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Optimisation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Cuts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optimised</a:t>
            </a:r>
            <a:r>
              <a:rPr lang="fr-FR" dirty="0" smtClean="0"/>
              <a:t> (not </a:t>
            </a:r>
            <a:r>
              <a:rPr lang="fr-FR" dirty="0" err="1" smtClean="0"/>
              <a:t>discussed</a:t>
            </a:r>
            <a:r>
              <a:rPr lang="fr-FR" dirty="0" smtClean="0"/>
              <a:t> </a:t>
            </a:r>
            <a:r>
              <a:rPr lang="fr-FR" dirty="0" err="1" smtClean="0"/>
              <a:t>today</a:t>
            </a:r>
            <a:r>
              <a:rPr lang="fr-FR" dirty="0" smtClean="0"/>
              <a:t>,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talk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smtClean="0">
                <a:hlinkClick r:id="rId2"/>
              </a:rPr>
              <a:t>CASABLANCA</a:t>
            </a:r>
            <a:r>
              <a:rPr lang="fr-FR" dirty="0" smtClean="0"/>
              <a:t>)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After</a:t>
            </a:r>
            <a:r>
              <a:rPr lang="fr-FR" dirty="0" smtClean="0"/>
              <a:t> optimisation </a:t>
            </a:r>
            <a:r>
              <a:rPr lang="fr-FR" dirty="0" smtClean="0">
                <a:sym typeface="Wingdings" pitchFamily="2" charset="2"/>
              </a:rPr>
              <a:t></a:t>
            </a:r>
          </a:p>
          <a:p>
            <a:r>
              <a:rPr lang="fr-FR" dirty="0" err="1" smtClean="0">
                <a:sym typeface="Wingdings" pitchFamily="2" charset="2"/>
              </a:rPr>
              <a:t>Choice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was</a:t>
            </a:r>
            <a:r>
              <a:rPr lang="fr-FR" dirty="0" smtClean="0">
                <a:sym typeface="Wingdings" pitchFamily="2" charset="2"/>
              </a:rPr>
              <a:t> made to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merge</a:t>
            </a:r>
            <a:r>
              <a:rPr lang="fr-FR" dirty="0" smtClean="0">
                <a:sym typeface="Wingdings" pitchFamily="2" charset="2"/>
              </a:rPr>
              <a:t> all </a:t>
            </a:r>
            <a:r>
              <a:rPr lang="fr-FR" dirty="0" err="1" smtClean="0">
                <a:sym typeface="Wingdings" pitchFamily="2" charset="2"/>
              </a:rPr>
              <a:t>Fcut</a:t>
            </a:r>
            <a:r>
              <a:rPr lang="fr-FR" dirty="0" smtClean="0">
                <a:sym typeface="Wingdings" pitchFamily="2" charset="2"/>
              </a:rPr>
              <a:t> to one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 single value for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simplicity</a:t>
            </a: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716016" y="2996952"/>
          <a:ext cx="36003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 (</a:t>
                      </a:r>
                      <a:r>
                        <a:rPr lang="fr-FR" sz="2400" dirty="0" err="1" smtClean="0"/>
                        <a:t>GeV</a:t>
                      </a:r>
                      <a:r>
                        <a:rPr lang="fr-FR" sz="2400" dirty="0" smtClean="0"/>
                        <a:t>)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Ecut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Fcut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4 </a:t>
                      </a:r>
                      <a:r>
                        <a:rPr lang="fr-FR" sz="240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6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5.5 </a:t>
                      </a:r>
                      <a:r>
                        <a:rPr lang="fr-FR" sz="240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6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6.5 </a:t>
                      </a:r>
                      <a:r>
                        <a:rPr lang="fr-FR" sz="240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6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7 </a:t>
                      </a:r>
                      <a:r>
                        <a:rPr lang="fr-FR" sz="240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6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 </a:t>
                      </a:r>
                      <a:r>
                        <a:rPr lang="fr-FR" sz="240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6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Efficiencies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optimisation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260848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efficiency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the </a:t>
            </a:r>
            <a:r>
              <a:rPr lang="fr-FR" dirty="0" err="1" smtClean="0"/>
              <a:t>true</a:t>
            </a:r>
            <a:r>
              <a:rPr lang="fr-FR" dirty="0" smtClean="0"/>
              <a:t> interaction layer </a:t>
            </a:r>
            <a:r>
              <a:rPr lang="fr-FR" dirty="0" err="1" smtClean="0"/>
              <a:t>within</a:t>
            </a:r>
            <a:r>
              <a:rPr lang="fr-FR" dirty="0" smtClean="0"/>
              <a:t> ±1 and 2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result</a:t>
            </a:r>
            <a:r>
              <a:rPr lang="fr-FR" dirty="0" smtClean="0"/>
              <a:t> of the optimisation.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compared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another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r>
              <a:rPr lang="fr-FR" dirty="0"/>
              <a:t>.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500336" y="3717032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 (</a:t>
                      </a:r>
                      <a:r>
                        <a:rPr lang="fr-FR" sz="2400" dirty="0" err="1" smtClean="0"/>
                        <a:t>GeV</a:t>
                      </a:r>
                      <a:r>
                        <a:rPr lang="fr-FR" sz="2400" dirty="0" smtClean="0"/>
                        <a:t>)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400" dirty="0" smtClean="0"/>
                        <a:t>η</a:t>
                      </a:r>
                      <a:r>
                        <a:rPr lang="fr-FR" sz="2400" dirty="0" smtClean="0"/>
                        <a:t> (±1)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400" dirty="0" smtClean="0"/>
                        <a:t>η</a:t>
                      </a:r>
                      <a:r>
                        <a:rPr lang="fr-FR" sz="2400" dirty="0" smtClean="0"/>
                        <a:t> (±2)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400" dirty="0" smtClean="0"/>
                        <a:t>η</a:t>
                      </a:r>
                      <a:r>
                        <a:rPr lang="fr-FR" sz="2400" dirty="0" smtClean="0"/>
                        <a:t> (3-4,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dirty="0" smtClean="0"/>
                        <a:t>±</a:t>
                      </a:r>
                      <a:r>
                        <a:rPr lang="fr-FR" sz="2400" baseline="0" dirty="0" smtClean="0"/>
                        <a:t>2)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56 %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solidFill>
                            <a:srgbClr val="FF0000"/>
                          </a:solidFill>
                        </a:rPr>
                        <a:t>67 %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28 %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60 %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solidFill>
                            <a:srgbClr val="FF0000"/>
                          </a:solidFill>
                        </a:rPr>
                        <a:t>73 %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61</a:t>
                      </a:r>
                      <a:r>
                        <a:rPr lang="fr-FR" sz="2400" baseline="0" dirty="0" smtClean="0"/>
                        <a:t> %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62 %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solidFill>
                            <a:srgbClr val="FF0000"/>
                          </a:solidFill>
                        </a:rPr>
                        <a:t>76 %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69 %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64 %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solidFill>
                            <a:srgbClr val="FF0000"/>
                          </a:solidFill>
                        </a:rPr>
                        <a:t>78 %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71 %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72 %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  <a:r>
                        <a:rPr lang="fr-FR" sz="2400" baseline="0" dirty="0" smtClean="0">
                          <a:solidFill>
                            <a:srgbClr val="FF0000"/>
                          </a:solidFill>
                        </a:rPr>
                        <a:t> %</a:t>
                      </a:r>
                      <a:endParaRPr lang="fr-FR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76 %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6104"/>
          </a:xfrm>
        </p:spPr>
        <p:txBody>
          <a:bodyPr>
            <a:normAutofit/>
          </a:bodyPr>
          <a:lstStyle/>
          <a:p>
            <a:r>
              <a:rPr lang="fr-FR" dirty="0" smtClean="0"/>
              <a:t>Rates of interactions</a:t>
            </a:r>
            <a:endParaRPr lang="fr-FR" dirty="0"/>
          </a:p>
        </p:txBody>
      </p:sp>
      <p:pic>
        <p:nvPicPr>
          <p:cNvPr id="4" name="Picture 26" descr="rates_6GeV"/>
          <p:cNvPicPr>
            <a:picLocks noChangeAspect="1" noChangeArrowheads="1"/>
          </p:cNvPicPr>
          <p:nvPr/>
        </p:nvPicPr>
        <p:blipFill>
          <a:blip r:embed="rId2" cstate="print"/>
          <a:srcRect r="6818"/>
          <a:stretch>
            <a:fillRect/>
          </a:stretch>
        </p:blipFill>
        <p:spPr bwMode="auto">
          <a:xfrm>
            <a:off x="6019800" y="748476"/>
            <a:ext cx="3124200" cy="2276475"/>
          </a:xfrm>
          <a:prstGeom prst="rect">
            <a:avLst/>
          </a:prstGeom>
          <a:noFill/>
        </p:spPr>
      </p:pic>
      <p:pic>
        <p:nvPicPr>
          <p:cNvPr id="5" name="Picture 25" descr="Rates_4G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700851"/>
            <a:ext cx="3429000" cy="2324100"/>
          </a:xfrm>
          <a:prstGeom prst="rect">
            <a:avLst/>
          </a:prstGeom>
          <a:noFill/>
        </p:spPr>
      </p:pic>
      <p:pic>
        <p:nvPicPr>
          <p:cNvPr id="6" name="Picture 36" descr="Rates_2GeV"/>
          <p:cNvPicPr>
            <a:picLocks noChangeAspect="1" noChangeArrowheads="1"/>
          </p:cNvPicPr>
          <p:nvPr/>
        </p:nvPicPr>
        <p:blipFill>
          <a:blip r:embed="rId4" cstate="print"/>
          <a:srcRect l="8696" b="844"/>
          <a:stretch>
            <a:fillRect/>
          </a:stretch>
        </p:blipFill>
        <p:spPr bwMode="auto">
          <a:xfrm>
            <a:off x="0" y="662751"/>
            <a:ext cx="3200400" cy="2358008"/>
          </a:xfrm>
          <a:prstGeom prst="rect">
            <a:avLst/>
          </a:prstGeom>
          <a:noFill/>
        </p:spPr>
      </p:pic>
      <p:pic>
        <p:nvPicPr>
          <p:cNvPr id="7" name="Picture 28" descr="Rates_10G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490089"/>
            <a:ext cx="3733800" cy="2533650"/>
          </a:xfrm>
          <a:prstGeom prst="rect">
            <a:avLst/>
          </a:prstGeom>
          <a:noFill/>
        </p:spPr>
      </p:pic>
      <p:pic>
        <p:nvPicPr>
          <p:cNvPr id="8" name="Picture 35" descr="Rates_8GeV"/>
          <p:cNvPicPr>
            <a:picLocks noChangeAspect="1" noChangeArrowheads="1"/>
          </p:cNvPicPr>
          <p:nvPr/>
        </p:nvPicPr>
        <p:blipFill>
          <a:blip r:embed="rId6" cstate="print"/>
          <a:srcRect l="8333"/>
          <a:stretch>
            <a:fillRect/>
          </a:stretch>
        </p:blipFill>
        <p:spPr bwMode="auto">
          <a:xfrm>
            <a:off x="0" y="3482151"/>
            <a:ext cx="3352800" cy="2481263"/>
          </a:xfrm>
          <a:prstGeom prst="rect">
            <a:avLst/>
          </a:prstGeom>
          <a:noFill/>
        </p:spPr>
      </p:pic>
      <p:pic>
        <p:nvPicPr>
          <p:cNvPr id="9" name="Picture 29" descr="rates_lege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00825" y="3596823"/>
            <a:ext cx="2466975" cy="1695450"/>
          </a:xfrm>
          <a:prstGeom prst="rect">
            <a:avLst/>
          </a:prstGeom>
          <a:noFill/>
        </p:spPr>
      </p:pic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457200" y="1196151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/>
              <a:t>2 </a:t>
            </a:r>
            <a:r>
              <a:rPr lang="fr-FR" sz="2400" dirty="0" err="1"/>
              <a:t>GeV</a:t>
            </a:r>
            <a:endParaRPr lang="fr-FR" sz="2400" dirty="0"/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3733800" y="1196151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/>
              <a:t>4 </a:t>
            </a:r>
            <a:r>
              <a:rPr lang="fr-FR" sz="2400" dirty="0" err="1"/>
              <a:t>GeV</a:t>
            </a:r>
            <a:endParaRPr lang="fr-FR" sz="2400" dirty="0"/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6934200" y="1196151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/>
              <a:t>6 </a:t>
            </a:r>
            <a:r>
              <a:rPr lang="fr-FR" sz="2400" dirty="0" err="1"/>
              <a:t>GeV</a:t>
            </a:r>
            <a:endParaRPr lang="fr-FR" sz="2400" dirty="0"/>
          </a:p>
        </p:txBody>
      </p:sp>
      <p:sp>
        <p:nvSpPr>
          <p:cNvPr id="13" name="Text Box 33"/>
          <p:cNvSpPr txBox="1">
            <a:spLocks noChangeArrowheads="1"/>
          </p:cNvSpPr>
          <p:nvPr/>
        </p:nvSpPr>
        <p:spPr bwMode="auto">
          <a:xfrm>
            <a:off x="609600" y="4091751"/>
            <a:ext cx="99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/>
              <a:t>8 </a:t>
            </a:r>
            <a:r>
              <a:rPr lang="fr-FR" sz="2400" dirty="0" err="1"/>
              <a:t>GeV</a:t>
            </a:r>
            <a:endParaRPr lang="fr-FR" sz="2400" dirty="0"/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810000" y="4029839"/>
            <a:ext cx="1122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/>
              <a:t>10 </a:t>
            </a:r>
            <a:r>
              <a:rPr lang="fr-FR" sz="2400" dirty="0" err="1"/>
              <a:t>GeV</a:t>
            </a:r>
            <a:endParaRPr lang="fr-FR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552728" y="5373216"/>
            <a:ext cx="262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Small </a:t>
            </a:r>
            <a:r>
              <a:rPr lang="fr-FR" sz="2400" dirty="0" err="1" smtClean="0">
                <a:solidFill>
                  <a:srgbClr val="00B050"/>
                </a:solidFill>
              </a:rPr>
              <a:t>systematics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with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Ecut</a:t>
            </a:r>
            <a:r>
              <a:rPr lang="fr-FR" sz="2400" dirty="0" smtClean="0">
                <a:solidFill>
                  <a:srgbClr val="00B050"/>
                </a:solidFill>
              </a:rPr>
              <a:t> and </a:t>
            </a:r>
            <a:r>
              <a:rPr lang="fr-FR" sz="2400" dirty="0" err="1" smtClean="0">
                <a:solidFill>
                  <a:srgbClr val="00B050"/>
                </a:solidFill>
              </a:rPr>
              <a:t>Fcut</a:t>
            </a:r>
            <a:r>
              <a:rPr lang="fr-FR" sz="2400" dirty="0" smtClean="0">
                <a:solidFill>
                  <a:srgbClr val="00B050"/>
                </a:solidFill>
              </a:rPr>
              <a:t>  in ±1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3528" y="5949280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Interaction rates </a:t>
            </a:r>
            <a:r>
              <a:rPr lang="fr-FR" sz="2400" dirty="0" err="1" smtClean="0">
                <a:solidFill>
                  <a:srgbClr val="00B050"/>
                </a:solidFill>
              </a:rPr>
              <a:t>similar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between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physics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lists</a:t>
            </a:r>
            <a:endParaRPr lang="fr-FR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msr_eq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513161"/>
            <a:ext cx="3827040" cy="21561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Observables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are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discussion </a:t>
            </a:r>
            <a:r>
              <a:rPr lang="fr-FR" dirty="0" err="1" smtClean="0"/>
              <a:t>with</a:t>
            </a:r>
            <a:r>
              <a:rPr lang="fr-FR" dirty="0" smtClean="0"/>
              <a:t> the EB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compare TB data and MC </a:t>
            </a:r>
            <a:r>
              <a:rPr lang="fr-FR" dirty="0" err="1" smtClean="0"/>
              <a:t>using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00B050"/>
                </a:solidFill>
              </a:rPr>
              <a:t>Rates of interactions </a:t>
            </a:r>
            <a:r>
              <a:rPr lang="fr-FR" dirty="0" smtClean="0"/>
              <a:t>(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slide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>
                <a:solidFill>
                  <a:srgbClr val="00B050"/>
                </a:solidFill>
              </a:rPr>
              <a:t>Mean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shower</a:t>
            </a:r>
            <a:r>
              <a:rPr lang="fr-FR" dirty="0" smtClean="0">
                <a:solidFill>
                  <a:srgbClr val="00B050"/>
                </a:solidFill>
              </a:rPr>
              <a:t> radius</a:t>
            </a:r>
            <a:r>
              <a:rPr lang="fr-FR" dirty="0" smtClean="0"/>
              <a:t> (</a:t>
            </a:r>
            <a:r>
              <a:rPr lang="fr-FR" dirty="0" err="1" smtClean="0"/>
              <a:t>rms</a:t>
            </a:r>
            <a:r>
              <a:rPr lang="fr-FR" dirty="0" smtClean="0"/>
              <a:t> of transverse profile)</a:t>
            </a:r>
          </a:p>
          <a:p>
            <a:pPr lvl="1"/>
            <a:r>
              <a:rPr lang="fr-FR" dirty="0" smtClean="0">
                <a:solidFill>
                  <a:srgbClr val="00B050"/>
                </a:solidFill>
              </a:rPr>
              <a:t>Longitudinal profile</a:t>
            </a:r>
            <a:br>
              <a:rPr lang="fr-FR" dirty="0" smtClean="0">
                <a:solidFill>
                  <a:srgbClr val="00B050"/>
                </a:solidFill>
              </a:rPr>
            </a:b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smtClean="0"/>
              <a:t>(as </a:t>
            </a:r>
            <a:r>
              <a:rPr lang="fr-FR" dirty="0" err="1" smtClean="0"/>
              <a:t>defined</a:t>
            </a:r>
            <a:r>
              <a:rPr lang="fr-FR" dirty="0" smtClean="0"/>
              <a:t> in the CALICE</a:t>
            </a:r>
            <a:br>
              <a:rPr lang="fr-FR" dirty="0" smtClean="0"/>
            </a:br>
            <a:r>
              <a:rPr lang="fr-FR" dirty="0" smtClean="0"/>
              <a:t> pions in the </a:t>
            </a:r>
            <a:r>
              <a:rPr lang="fr-FR" dirty="0" err="1" smtClean="0"/>
              <a:t>SiW</a:t>
            </a:r>
            <a:r>
              <a:rPr lang="fr-FR" dirty="0" smtClean="0"/>
              <a:t> ECAL </a:t>
            </a:r>
            <a:r>
              <a:rPr lang="fr-FR" dirty="0" err="1" smtClean="0">
                <a:hlinkClick r:id="rId4"/>
              </a:rPr>
              <a:t>paper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5436096" y="4221088"/>
            <a:ext cx="1224136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Examples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Mean</a:t>
            </a:r>
            <a:r>
              <a:rPr lang="fr-FR" dirty="0" smtClean="0"/>
              <a:t> </a:t>
            </a:r>
            <a:r>
              <a:rPr lang="fr-FR" dirty="0" err="1" smtClean="0"/>
              <a:t>shower</a:t>
            </a:r>
            <a:r>
              <a:rPr lang="fr-FR" dirty="0" smtClean="0"/>
              <a:t> profile (log)</a:t>
            </a:r>
            <a:endParaRPr lang="fr-FR" dirty="0"/>
          </a:p>
        </p:txBody>
      </p:sp>
      <p:pic>
        <p:nvPicPr>
          <p:cNvPr id="10" name="Espace réservé du contenu 9" descr="msr_log_2GeV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28171"/>
            <a:ext cx="4040188" cy="3844695"/>
          </a:xfrm>
        </p:spPr>
      </p:pic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Longitudinale profile</a:t>
            </a:r>
            <a:endParaRPr lang="fr-FR" dirty="0"/>
          </a:p>
        </p:txBody>
      </p:sp>
      <p:pic>
        <p:nvPicPr>
          <p:cNvPr id="14" name="Espace réservé du contenu 13" descr="longprof_QGSP_BERT_8GeV_Total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227416"/>
            <a:ext cx="4041775" cy="3846205"/>
          </a:xfrm>
        </p:spPr>
      </p:pic>
      <p:sp>
        <p:nvSpPr>
          <p:cNvPr id="15" name="ZoneTexte 14"/>
          <p:cNvSpPr txBox="1"/>
          <p:nvPr/>
        </p:nvSpPr>
        <p:spPr>
          <a:xfrm>
            <a:off x="2015716" y="622802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Example</a:t>
            </a:r>
            <a:r>
              <a:rPr lang="fr-FR" dirty="0" smtClean="0"/>
              <a:t> of </a:t>
            </a:r>
            <a:r>
              <a:rPr lang="fr-FR" dirty="0" smtClean="0">
                <a:solidFill>
                  <a:srgbClr val="FF0000"/>
                </a:solidFill>
              </a:rPr>
              <a:t>data</a:t>
            </a:r>
            <a:r>
              <a:rPr lang="fr-FR" dirty="0" smtClean="0"/>
              <a:t> vs QGSP_BERT simulation </a:t>
            </a:r>
            <a:r>
              <a:rPr lang="fr-FR" dirty="0" err="1" smtClean="0"/>
              <a:t>at</a:t>
            </a:r>
            <a:r>
              <a:rPr lang="fr-FR" dirty="0" smtClean="0"/>
              <a:t> 2 </a:t>
            </a:r>
            <a:r>
              <a:rPr lang="fr-FR" dirty="0" err="1" smtClean="0"/>
              <a:t>GeV</a:t>
            </a: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Ongoing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50"/>
                </a:solidFill>
              </a:rPr>
              <a:t>Agreement </a:t>
            </a:r>
            <a:r>
              <a:rPr lang="fr-FR" dirty="0" err="1" smtClean="0">
                <a:solidFill>
                  <a:srgbClr val="00B050"/>
                </a:solidFill>
              </a:rPr>
              <a:t>with</a:t>
            </a:r>
            <a:r>
              <a:rPr lang="fr-FR" dirty="0" smtClean="0">
                <a:solidFill>
                  <a:srgbClr val="00B050"/>
                </a:solidFill>
              </a:rPr>
              <a:t> hadrons in </a:t>
            </a:r>
            <a:r>
              <a:rPr lang="fr-FR" dirty="0" err="1" smtClean="0">
                <a:solidFill>
                  <a:srgbClr val="00B050"/>
                </a:solidFill>
              </a:rPr>
              <a:t>SiW</a:t>
            </a:r>
            <a:r>
              <a:rPr lang="fr-FR" dirty="0" smtClean="0">
                <a:solidFill>
                  <a:srgbClr val="00B050"/>
                </a:solidFill>
              </a:rPr>
              <a:t> ECAL </a:t>
            </a:r>
            <a:r>
              <a:rPr lang="fr-FR" dirty="0" err="1" smtClean="0">
                <a:solidFill>
                  <a:srgbClr val="00B050"/>
                </a:solidFill>
              </a:rPr>
              <a:t>paper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err="1" smtClean="0">
                <a:sym typeface="Wingdings" pitchFamily="2" charset="2"/>
              </a:rPr>
              <a:t>Redoing</a:t>
            </a:r>
            <a:r>
              <a:rPr lang="fr-FR" dirty="0" smtClean="0">
                <a:sym typeface="Wingdings" pitchFamily="2" charset="2"/>
              </a:rPr>
              <a:t> style of the figures</a:t>
            </a:r>
          </a:p>
          <a:p>
            <a:r>
              <a:rPr lang="fr-FR" dirty="0" err="1" smtClean="0">
                <a:sym typeface="Wingdings" pitchFamily="2" charset="2"/>
              </a:rPr>
              <a:t>Text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improvement</a:t>
            </a:r>
            <a:r>
              <a:rPr lang="fr-FR" dirty="0" smtClean="0">
                <a:sym typeface="Wingdings" pitchFamily="2" charset="2"/>
              </a:rPr>
              <a:t> on </a:t>
            </a:r>
            <a:r>
              <a:rPr lang="fr-FR" dirty="0" err="1" smtClean="0">
                <a:sym typeface="Wingdings" pitchFamily="2" charset="2"/>
              </a:rPr>
              <a:t>comparison</a:t>
            </a:r>
            <a:r>
              <a:rPr lang="fr-FR" dirty="0" smtClean="0">
                <a:sym typeface="Wingdings" pitchFamily="2" charset="2"/>
              </a:rPr>
              <a:t> data – MC</a:t>
            </a:r>
          </a:p>
          <a:p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Quantitative check of 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systematics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of optimisation </a:t>
            </a:r>
            <a:r>
              <a:rPr lang="fr-FR" dirty="0" err="1" smtClean="0">
                <a:sym typeface="Wingdings" pitchFamily="2" charset="2"/>
              </a:rPr>
              <a:t>with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physics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lists</a:t>
            </a:r>
            <a:endParaRPr lang="fr-FR" dirty="0" smtClean="0">
              <a:sym typeface="Wingdings" pitchFamily="2" charset="2"/>
            </a:endParaRPr>
          </a:p>
          <a:p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Write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a new version of the note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fr-FR" dirty="0" smtClean="0"/>
              <a:t>Interactions of </a:t>
            </a:r>
            <a:r>
              <a:rPr lang="fr-FR" dirty="0" smtClean="0">
                <a:solidFill>
                  <a:srgbClr val="FF0000"/>
                </a:solidFill>
              </a:rPr>
              <a:t>pions</a:t>
            </a:r>
            <a:r>
              <a:rPr lang="fr-FR" dirty="0" smtClean="0"/>
              <a:t> in the </a:t>
            </a:r>
            <a:r>
              <a:rPr lang="fr-FR" dirty="0" err="1" smtClean="0">
                <a:solidFill>
                  <a:srgbClr val="FF0000"/>
                </a:solidFill>
              </a:rPr>
              <a:t>SiW</a:t>
            </a:r>
            <a:r>
              <a:rPr lang="fr-FR" dirty="0" smtClean="0">
                <a:solidFill>
                  <a:srgbClr val="FF0000"/>
                </a:solidFill>
              </a:rPr>
              <a:t> ECAL</a:t>
            </a:r>
          </a:p>
          <a:p>
            <a:r>
              <a:rPr lang="fr-FR" dirty="0" err="1" smtClean="0"/>
              <a:t>Aim</a:t>
            </a:r>
            <a:r>
              <a:rPr lang="fr-FR" dirty="0" smtClean="0"/>
              <a:t> to use </a:t>
            </a:r>
            <a:r>
              <a:rPr lang="fr-FR" dirty="0" err="1" smtClean="0">
                <a:solidFill>
                  <a:srgbClr val="00B050"/>
                </a:solidFill>
              </a:rPr>
              <a:t>granularity</a:t>
            </a:r>
            <a:r>
              <a:rPr lang="fr-FR" dirty="0" smtClean="0"/>
              <a:t> and </a:t>
            </a:r>
            <a:r>
              <a:rPr lang="fr-FR" dirty="0" err="1" smtClean="0">
                <a:solidFill>
                  <a:srgbClr val="00B050"/>
                </a:solidFill>
              </a:rPr>
              <a:t>energy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deposition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smtClean="0"/>
              <a:t>to </a:t>
            </a:r>
            <a:r>
              <a:rPr lang="fr-FR" dirty="0" err="1" smtClean="0">
                <a:solidFill>
                  <a:srgbClr val="0070C0"/>
                </a:solidFill>
              </a:rPr>
              <a:t>classify</a:t>
            </a:r>
            <a:r>
              <a:rPr lang="fr-FR" dirty="0" smtClean="0">
                <a:solidFill>
                  <a:srgbClr val="0070C0"/>
                </a:solidFill>
              </a:rPr>
              <a:t> interactions</a:t>
            </a:r>
          </a:p>
          <a:p>
            <a:r>
              <a:rPr lang="fr-FR" dirty="0" smtClean="0"/>
              <a:t>And have a look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70C0"/>
                </a:solidFill>
              </a:rPr>
              <a:t>differences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70C0"/>
                </a:solidFill>
              </a:rPr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models</a:t>
            </a:r>
            <a:r>
              <a:rPr lang="fr-FR" dirty="0" smtClean="0"/>
              <a:t> in </a:t>
            </a:r>
            <a:r>
              <a:rPr lang="fr-FR" dirty="0" err="1" smtClean="0">
                <a:solidFill>
                  <a:srgbClr val="0070C0"/>
                </a:solidFill>
              </a:rPr>
              <a:t>physics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lists</a:t>
            </a:r>
            <a:endParaRPr lang="fr-FR" dirty="0" smtClean="0">
              <a:solidFill>
                <a:srgbClr val="0070C0"/>
              </a:solidFill>
            </a:endParaRPr>
          </a:p>
          <a:p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smtClean="0">
                <a:solidFill>
                  <a:srgbClr val="00B050"/>
                </a:solidFill>
              </a:rPr>
              <a:t>CAN </a:t>
            </a:r>
            <a:r>
              <a:rPr lang="fr-FR" dirty="0" err="1" smtClean="0">
                <a:solidFill>
                  <a:srgbClr val="00B050"/>
                </a:solidFill>
              </a:rPr>
              <a:t>paper</a:t>
            </a:r>
            <a:r>
              <a:rPr lang="fr-FR" dirty="0" smtClean="0">
                <a:solidFill>
                  <a:srgbClr val="00B050"/>
                </a:solidFill>
              </a:rPr>
              <a:t> v2 </a:t>
            </a:r>
            <a:r>
              <a:rPr lang="fr-FR" dirty="0" err="1" smtClean="0">
                <a:solidFill>
                  <a:srgbClr val="00B050"/>
                </a:solidFill>
              </a:rPr>
              <a:t>submitted</a:t>
            </a:r>
            <a:r>
              <a:rPr lang="fr-FR" dirty="0" smtClean="0"/>
              <a:t>,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70C0"/>
                </a:solidFill>
              </a:rPr>
              <a:t>finalising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answers</a:t>
            </a:r>
            <a:r>
              <a:rPr lang="fr-FR" dirty="0" smtClean="0"/>
              <a:t> to the questions of the EB</a:t>
            </a:r>
          </a:p>
          <a:p>
            <a:endParaRPr lang="fr-FR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Interactions of hadrons in the </a:t>
            </a:r>
            <a:r>
              <a:rPr lang="fr-FR" dirty="0" err="1" smtClean="0">
                <a:solidFill>
                  <a:srgbClr val="FF0000"/>
                </a:solidFill>
              </a:rPr>
              <a:t>SiW</a:t>
            </a:r>
            <a:r>
              <a:rPr lang="fr-FR" dirty="0" smtClean="0">
                <a:solidFill>
                  <a:srgbClr val="FF0000"/>
                </a:solidFill>
              </a:rPr>
              <a:t> ECAL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B050"/>
                </a:solidFill>
              </a:rPr>
              <a:t>from</a:t>
            </a:r>
            <a:r>
              <a:rPr lang="fr-FR" dirty="0" smtClean="0">
                <a:solidFill>
                  <a:srgbClr val="00B050"/>
                </a:solidFill>
              </a:rPr>
              <a:t> 2 </a:t>
            </a:r>
            <a:r>
              <a:rPr lang="fr-FR" dirty="0" err="1" smtClean="0">
                <a:solidFill>
                  <a:srgbClr val="00B050"/>
                </a:solidFill>
              </a:rPr>
              <a:t>GeV</a:t>
            </a:r>
            <a:r>
              <a:rPr lang="fr-FR" dirty="0" smtClean="0">
                <a:solidFill>
                  <a:srgbClr val="00B050"/>
                </a:solidFill>
              </a:rPr>
              <a:t> to 10 </a:t>
            </a:r>
            <a:r>
              <a:rPr lang="fr-FR" dirty="0" err="1" smtClean="0">
                <a:solidFill>
                  <a:srgbClr val="00B050"/>
                </a:solidFill>
              </a:rPr>
              <a:t>GeV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smtClean="0"/>
              <a:t>are </a:t>
            </a:r>
            <a:r>
              <a:rPr lang="fr-FR" dirty="0" err="1" smtClean="0"/>
              <a:t>found</a:t>
            </a:r>
            <a:r>
              <a:rPr lang="fr-FR" dirty="0" smtClean="0"/>
              <a:t> and </a:t>
            </a:r>
            <a:r>
              <a:rPr lang="fr-FR" dirty="0" err="1" smtClean="0"/>
              <a:t>classified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4 </a:t>
            </a:r>
            <a:r>
              <a:rPr lang="fr-FR" dirty="0" err="1" smtClean="0">
                <a:solidFill>
                  <a:srgbClr val="00B050"/>
                </a:solidFill>
              </a:rPr>
              <a:t>kinds</a:t>
            </a:r>
            <a:r>
              <a:rPr lang="fr-FR" dirty="0" smtClean="0"/>
              <a:t>,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70C0"/>
                </a:solidFill>
              </a:rPr>
              <a:t>energy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deposition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/>
              <a:t>and </a:t>
            </a:r>
            <a:r>
              <a:rPr lang="fr-FR" dirty="0" err="1" smtClean="0">
                <a:solidFill>
                  <a:srgbClr val="0070C0"/>
                </a:solidFill>
              </a:rPr>
              <a:t>high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granularity</a:t>
            </a:r>
            <a:endParaRPr lang="fr-FR" dirty="0" smtClean="0">
              <a:solidFill>
                <a:srgbClr val="0070C0"/>
              </a:solidFill>
            </a:endParaRPr>
          </a:p>
          <a:p>
            <a:r>
              <a:rPr lang="fr-FR" dirty="0" err="1" smtClean="0">
                <a:solidFill>
                  <a:srgbClr val="00B050"/>
                </a:solidFill>
              </a:rPr>
              <a:t>Efficiencies</a:t>
            </a:r>
            <a:r>
              <a:rPr lang="fr-FR" dirty="0" smtClean="0"/>
              <a:t> to </a:t>
            </a:r>
            <a:r>
              <a:rPr lang="fr-FR" dirty="0" err="1" smtClean="0"/>
              <a:t>reconstruct</a:t>
            </a:r>
            <a:r>
              <a:rPr lang="fr-FR" dirty="0" smtClean="0"/>
              <a:t> the interaction layer </a:t>
            </a:r>
            <a:r>
              <a:rPr lang="fr-FR" dirty="0" err="1" smtClean="0"/>
              <a:t>within</a:t>
            </a:r>
            <a:r>
              <a:rPr lang="fr-FR" dirty="0" smtClean="0"/>
              <a:t> ± 2 </a:t>
            </a:r>
            <a:r>
              <a:rPr lang="fr-FR" dirty="0" err="1" smtClean="0"/>
              <a:t>layers</a:t>
            </a:r>
            <a:r>
              <a:rPr lang="fr-FR" dirty="0" smtClean="0"/>
              <a:t> are </a:t>
            </a:r>
            <a:r>
              <a:rPr lang="fr-FR" dirty="0" smtClean="0">
                <a:solidFill>
                  <a:srgbClr val="00B050"/>
                </a:solidFill>
              </a:rPr>
              <a:t>&gt; 67 %</a:t>
            </a:r>
            <a:endParaRPr lang="fr-FR" dirty="0">
              <a:solidFill>
                <a:srgbClr val="00B050"/>
              </a:solidFill>
            </a:endParaRPr>
          </a:p>
          <a:p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answering</a:t>
            </a:r>
            <a:r>
              <a:rPr lang="fr-FR" dirty="0" smtClean="0"/>
              <a:t> to the EB (good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</a:p>
          <a:p>
            <a:r>
              <a:rPr lang="fr-FR" dirty="0" smtClean="0"/>
              <a:t>Hope for a validation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smtClean="0"/>
              <a:t>the end of the </a:t>
            </a:r>
            <a:r>
              <a:rPr lang="fr-FR" dirty="0" err="1" smtClean="0"/>
              <a:t>year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samples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and compare interactions of </a:t>
            </a:r>
            <a:r>
              <a:rPr lang="fr-FR" dirty="0" smtClean="0">
                <a:solidFill>
                  <a:srgbClr val="FF0000"/>
                </a:solidFill>
              </a:rPr>
              <a:t>pions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fr-FR" baseline="30000" dirty="0" smtClean="0">
                <a:solidFill>
                  <a:srgbClr val="FF0000"/>
                </a:solidFill>
              </a:rPr>
              <a:t>-</a:t>
            </a:r>
            <a:r>
              <a:rPr lang="fr-FR" dirty="0" smtClean="0">
                <a:solidFill>
                  <a:srgbClr val="FF0000"/>
                </a:solidFill>
              </a:rPr>
              <a:t>)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E = 2, 4, 6, 8 and 10 </a:t>
            </a:r>
            <a:r>
              <a:rPr lang="fr-FR" dirty="0" err="1" smtClean="0">
                <a:solidFill>
                  <a:srgbClr val="FF0000"/>
                </a:solidFill>
              </a:rPr>
              <a:t>GeV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00B050"/>
                </a:solidFill>
              </a:rPr>
              <a:t>TB</a:t>
            </a:r>
            <a:r>
              <a:rPr lang="fr-FR" dirty="0" smtClean="0"/>
              <a:t> data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recorded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FNAL in 2008 </a:t>
            </a:r>
            <a:r>
              <a:rPr lang="fr-FR" dirty="0" smtClean="0"/>
              <a:t>and </a:t>
            </a:r>
            <a:r>
              <a:rPr lang="fr-FR" dirty="0" err="1" smtClean="0"/>
              <a:t>reconstructed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00B050"/>
                </a:solidFill>
              </a:rPr>
              <a:t>v0409</a:t>
            </a:r>
            <a:r>
              <a:rPr lang="fr-FR" dirty="0" smtClean="0"/>
              <a:t>)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MC data </a:t>
            </a:r>
            <a:r>
              <a:rPr lang="fr-FR" dirty="0" smtClean="0"/>
              <a:t>are </a:t>
            </a:r>
            <a:r>
              <a:rPr lang="fr-FR" dirty="0" err="1" smtClean="0"/>
              <a:t>simulated</a:t>
            </a:r>
            <a:r>
              <a:rPr lang="fr-FR" dirty="0" smtClean="0"/>
              <a:t> + </a:t>
            </a:r>
            <a:r>
              <a:rPr lang="fr-FR" dirty="0" err="1" smtClean="0"/>
              <a:t>digitised</a:t>
            </a:r>
            <a:r>
              <a:rPr lang="fr-FR" dirty="0" smtClean="0"/>
              <a:t> for 5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lists</a:t>
            </a:r>
            <a:r>
              <a:rPr lang="fr-FR" dirty="0" smtClean="0"/>
              <a:t> </a:t>
            </a:r>
            <a:r>
              <a:rPr lang="fr-FR" dirty="0" smtClean="0"/>
              <a:t>: </a:t>
            </a:r>
            <a:r>
              <a:rPr lang="fr-FR" dirty="0" smtClean="0">
                <a:solidFill>
                  <a:srgbClr val="0070C0"/>
                </a:solidFill>
              </a:rPr>
              <a:t>QGSP_BERT</a:t>
            </a:r>
            <a:r>
              <a:rPr lang="fr-FR" dirty="0" smtClean="0">
                <a:solidFill>
                  <a:srgbClr val="0070C0"/>
                </a:solidFill>
              </a:rPr>
              <a:t>, FTFP_BERT, LHEP, QGS_BIC and </a:t>
            </a:r>
            <a:r>
              <a:rPr lang="fr-FR" dirty="0" smtClean="0">
                <a:solidFill>
                  <a:srgbClr val="0070C0"/>
                </a:solidFill>
              </a:rPr>
              <a:t>QGSP_BIC </a:t>
            </a:r>
            <a:r>
              <a:rPr lang="fr-FR" dirty="0" smtClean="0"/>
              <a:t>(</a:t>
            </a:r>
            <a:r>
              <a:rPr lang="fr-FR" dirty="0" smtClean="0">
                <a:sym typeface="Wingdings" pitchFamily="2" charset="2"/>
              </a:rPr>
              <a:t>Geant4 </a:t>
            </a:r>
            <a:r>
              <a:rPr lang="fr-FR" dirty="0" smtClean="0">
                <a:sym typeface="Wingdings" pitchFamily="2" charset="2"/>
              </a:rPr>
              <a:t>9.2)</a:t>
            </a:r>
            <a:endParaRPr lang="fr-FR" dirty="0" smtClean="0"/>
          </a:p>
          <a:p>
            <a:r>
              <a:rPr lang="fr-FR" dirty="0" smtClean="0"/>
              <a:t>Calice soft v02-00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both</a:t>
            </a:r>
            <a:r>
              <a:rPr lang="fr-FR" dirty="0" smtClean="0"/>
              <a:t> TB and MC data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The </a:t>
            </a:r>
            <a:r>
              <a:rPr lang="fr-FR" dirty="0" err="1" smtClean="0">
                <a:solidFill>
                  <a:srgbClr val="0070C0"/>
                </a:solidFill>
              </a:rPr>
              <a:t>SiW</a:t>
            </a:r>
            <a:r>
              <a:rPr lang="fr-FR" dirty="0" smtClean="0">
                <a:solidFill>
                  <a:srgbClr val="0070C0"/>
                </a:solidFill>
              </a:rPr>
              <a:t> ECAL (in 2008)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The test </a:t>
            </a:r>
            <a:r>
              <a:rPr lang="fr-FR" dirty="0" err="1" smtClean="0">
                <a:solidFill>
                  <a:srgbClr val="0070C0"/>
                </a:solidFill>
              </a:rPr>
              <a:t>beam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at</a:t>
            </a:r>
            <a:r>
              <a:rPr lang="fr-FR" dirty="0" smtClean="0">
                <a:solidFill>
                  <a:srgbClr val="0070C0"/>
                </a:solidFill>
              </a:rPr>
              <a:t> FNAL (May &amp; July 2008)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MC simulations</a:t>
            </a:r>
          </a:p>
          <a:p>
            <a:r>
              <a:rPr lang="fr-FR" dirty="0" err="1" smtClean="0">
                <a:solidFill>
                  <a:srgbClr val="00B050"/>
                </a:solidFill>
              </a:rPr>
              <a:t>Finding</a:t>
            </a:r>
            <a:r>
              <a:rPr lang="fr-FR" dirty="0" smtClean="0">
                <a:solidFill>
                  <a:srgbClr val="00B050"/>
                </a:solidFill>
              </a:rPr>
              <a:t> the interaction point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00B050"/>
                </a:solidFill>
              </a:rPr>
              <a:t>Classification and optimisation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Observables</a:t>
            </a:r>
          </a:p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endParaRPr lang="fr-FR" dirty="0" smtClean="0"/>
          </a:p>
          <a:p>
            <a:r>
              <a:rPr lang="fr-FR" dirty="0" smtClean="0"/>
              <a:t>Conclusions</a:t>
            </a:r>
            <a:endParaRPr lang="fr-FR" dirty="0"/>
          </a:p>
        </p:txBody>
      </p:sp>
      <p:cxnSp>
        <p:nvCxnSpPr>
          <p:cNvPr id="5" name="Connecteur en angle 4"/>
          <p:cNvCxnSpPr/>
          <p:nvPr/>
        </p:nvCxnSpPr>
        <p:spPr>
          <a:xfrm>
            <a:off x="3707904" y="3140968"/>
            <a:ext cx="4248472" cy="2664296"/>
          </a:xfrm>
          <a:prstGeom prst="bentConnector3">
            <a:avLst>
              <a:gd name="adj1" fmla="val 100003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en angle 7"/>
          <p:cNvCxnSpPr/>
          <p:nvPr/>
        </p:nvCxnSpPr>
        <p:spPr>
          <a:xfrm>
            <a:off x="3131840" y="4869160"/>
            <a:ext cx="4320480" cy="936104"/>
          </a:xfrm>
          <a:prstGeom prst="bentConnector3">
            <a:avLst>
              <a:gd name="adj1" fmla="val 100025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084168" y="587727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Important </a:t>
            </a:r>
            <a:r>
              <a:rPr lang="fr-FR" sz="2400" dirty="0" err="1" smtClean="0"/>
              <a:t>slides</a:t>
            </a:r>
            <a:r>
              <a:rPr lang="fr-FR" sz="2400" dirty="0" smtClean="0"/>
              <a:t> for </a:t>
            </a:r>
            <a:r>
              <a:rPr lang="fr-FR" sz="2400" dirty="0" err="1" smtClean="0"/>
              <a:t>today’s</a:t>
            </a:r>
            <a:r>
              <a:rPr lang="fr-FR" sz="2400" dirty="0" smtClean="0"/>
              <a:t> meeting </a:t>
            </a:r>
            <a:r>
              <a:rPr lang="fr-FR" sz="2400" dirty="0" err="1" smtClean="0"/>
              <a:t>topic</a:t>
            </a:r>
            <a:endParaRPr lang="fr-FR" sz="2400" dirty="0"/>
          </a:p>
        </p:txBody>
      </p:sp>
      <p:sp>
        <p:nvSpPr>
          <p:cNvPr id="15" name="Rectangle 14"/>
          <p:cNvSpPr/>
          <p:nvPr/>
        </p:nvSpPr>
        <p:spPr>
          <a:xfrm>
            <a:off x="6012160" y="5877272"/>
            <a:ext cx="3024336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38736" cy="779686"/>
          </a:xfrm>
        </p:spPr>
        <p:txBody>
          <a:bodyPr>
            <a:noAutofit/>
          </a:bodyPr>
          <a:lstStyle/>
          <a:p>
            <a:r>
              <a:rPr lang="fr-FR" sz="2800" dirty="0" smtClean="0"/>
              <a:t>The </a:t>
            </a:r>
            <a:r>
              <a:rPr lang="fr-FR" sz="2800" dirty="0" err="1" smtClean="0"/>
              <a:t>SiW</a:t>
            </a:r>
            <a:r>
              <a:rPr lang="fr-FR" sz="2800" dirty="0" smtClean="0"/>
              <a:t> ECAL in 2008</a:t>
            </a:r>
            <a:endParaRPr lang="fr-FR" sz="2800" dirty="0"/>
          </a:p>
        </p:txBody>
      </p:sp>
      <p:pic>
        <p:nvPicPr>
          <p:cNvPr id="5" name="Espace réservé du contenu 4" descr="ec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62934" y="980728"/>
            <a:ext cx="4324350" cy="43910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826768" cy="554461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Fully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equipped</a:t>
            </a:r>
            <a:r>
              <a:rPr lang="fr-FR" sz="2400" dirty="0" smtClean="0">
                <a:solidFill>
                  <a:srgbClr val="00B050"/>
                </a:solidFill>
              </a:rPr>
              <a:t> ECAL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 3 x 3 wafers of 6 x 6 pads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Sensors</a:t>
            </a:r>
            <a:r>
              <a:rPr lang="fr-FR" sz="2400" dirty="0" smtClean="0">
                <a:solidFill>
                  <a:srgbClr val="0070C0"/>
                </a:solidFill>
              </a:rPr>
              <a:t> = Si pixels of 1 cm x 1 cm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FR" sz="2400" dirty="0" err="1" smtClean="0">
                <a:solidFill>
                  <a:srgbClr val="FF0000"/>
                </a:solidFill>
                <a:sym typeface="Wingdings" pitchFamily="2" charset="2"/>
              </a:rPr>
              <a:t>tracking</a:t>
            </a:r>
            <a:r>
              <a:rPr lang="fr-FR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sym typeface="Wingdings" pitchFamily="2" charset="2"/>
              </a:rPr>
              <a:t>possibilities</a:t>
            </a:r>
            <a:endParaRPr lang="fr-FR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70C0"/>
                </a:solidFill>
              </a:rPr>
              <a:t> Absorber = W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 30 </a:t>
            </a:r>
            <a:r>
              <a:rPr lang="fr-FR" sz="2400" dirty="0" err="1" smtClean="0"/>
              <a:t>layers</a:t>
            </a:r>
            <a:r>
              <a:rPr lang="fr-FR" sz="2400" dirty="0" smtClean="0"/>
              <a:t> in 3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</a:t>
            </a:r>
            <a:r>
              <a:rPr lang="fr-FR" sz="2400" dirty="0" err="1" smtClean="0"/>
              <a:t>stacks</a:t>
            </a:r>
            <a:r>
              <a:rPr lang="fr-FR" sz="2400" dirty="0" smtClean="0"/>
              <a:t> :</a:t>
            </a:r>
          </a:p>
          <a:p>
            <a:pPr lvl="1">
              <a:buFont typeface="Arial" pitchFamily="34" charset="0"/>
              <a:buChar char="•"/>
            </a:pPr>
            <a:r>
              <a:rPr lang="fr-FR" sz="2200" dirty="0" smtClean="0"/>
              <a:t> 1.4 mm of W</a:t>
            </a:r>
          </a:p>
          <a:p>
            <a:pPr lvl="1">
              <a:buFont typeface="Arial" pitchFamily="34" charset="0"/>
              <a:buChar char="•"/>
            </a:pPr>
            <a:r>
              <a:rPr lang="fr-FR" sz="2200" dirty="0" smtClean="0"/>
              <a:t> 2.8 mm </a:t>
            </a:r>
          </a:p>
          <a:p>
            <a:pPr lvl="1">
              <a:buFont typeface="Arial" pitchFamily="34" charset="0"/>
              <a:buChar char="•"/>
            </a:pPr>
            <a:r>
              <a:rPr lang="fr-FR" sz="2200" dirty="0" smtClean="0"/>
              <a:t> 3.6 mm</a:t>
            </a:r>
          </a:p>
          <a:p>
            <a:pPr>
              <a:buFont typeface="Arial" pitchFamily="34" charset="0"/>
              <a:buChar char="•"/>
            </a:pPr>
            <a:r>
              <a:rPr lang="fr-FR" sz="2600" dirty="0"/>
              <a:t> </a:t>
            </a:r>
            <a:r>
              <a:rPr lang="fr-FR" sz="2600" dirty="0" smtClean="0"/>
              <a:t>≈ 24 X</a:t>
            </a:r>
            <a:r>
              <a:rPr lang="fr-FR" sz="2600" baseline="-25000" dirty="0" smtClean="0"/>
              <a:t>0</a:t>
            </a:r>
            <a:r>
              <a:rPr lang="fr-FR" sz="2600" dirty="0"/>
              <a:t> </a:t>
            </a:r>
            <a:r>
              <a:rPr lang="fr-FR" sz="2600" dirty="0" smtClean="0">
                <a:solidFill>
                  <a:srgbClr val="00B050"/>
                </a:solidFill>
              </a:rPr>
              <a:t>≈ 1 </a:t>
            </a:r>
            <a:r>
              <a:rPr lang="el-GR" sz="2600" dirty="0" smtClean="0">
                <a:solidFill>
                  <a:srgbClr val="00B050"/>
                </a:solidFill>
              </a:rPr>
              <a:t>λ</a:t>
            </a:r>
            <a:r>
              <a:rPr lang="fr-FR" sz="2600" baseline="-25000" dirty="0" smtClean="0">
                <a:solidFill>
                  <a:srgbClr val="00B050"/>
                </a:solidFill>
              </a:rPr>
              <a:t>I</a:t>
            </a:r>
            <a:r>
              <a:rPr lang="fr-FR" sz="2600" dirty="0" smtClean="0">
                <a:solidFill>
                  <a:srgbClr val="00B050"/>
                </a:solidFill>
              </a:rPr>
              <a:t> ≈ </a:t>
            </a:r>
            <a:r>
              <a:rPr lang="fr-FR" sz="2600" dirty="0" err="1" smtClean="0">
                <a:solidFill>
                  <a:srgbClr val="00B050"/>
                </a:solidFill>
              </a:rPr>
              <a:t>half</a:t>
            </a:r>
            <a:r>
              <a:rPr lang="fr-FR" sz="2600" dirty="0" smtClean="0">
                <a:solidFill>
                  <a:srgbClr val="00B050"/>
                </a:solidFill>
              </a:rPr>
              <a:t> of the hadrons </a:t>
            </a:r>
            <a:r>
              <a:rPr lang="fr-FR" sz="2600" dirty="0" err="1" smtClean="0">
                <a:solidFill>
                  <a:srgbClr val="00B050"/>
                </a:solidFill>
              </a:rPr>
              <a:t>interact</a:t>
            </a:r>
            <a:r>
              <a:rPr lang="fr-FR" sz="2600" dirty="0" smtClean="0">
                <a:solidFill>
                  <a:srgbClr val="00B050"/>
                </a:solidFill>
              </a:rPr>
              <a:t> </a:t>
            </a:r>
            <a:r>
              <a:rPr lang="fr-FR" sz="2600" dirty="0" err="1" smtClean="0">
                <a:solidFill>
                  <a:srgbClr val="00B050"/>
                </a:solidFill>
              </a:rPr>
              <a:t>inside</a:t>
            </a:r>
            <a:r>
              <a:rPr lang="fr-FR" sz="2600" dirty="0" smtClean="0">
                <a:solidFill>
                  <a:srgbClr val="00B050"/>
                </a:solidFill>
              </a:rPr>
              <a:t> the ECAL volume</a:t>
            </a:r>
          </a:p>
          <a:p>
            <a:endParaRPr lang="fr-FR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5037584" y="3621658"/>
            <a:ext cx="1828800" cy="1676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427984" y="5298058"/>
            <a:ext cx="190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>
                <a:solidFill>
                  <a:srgbClr val="FF0000"/>
                </a:solidFill>
              </a:rPr>
              <a:t>9 Si wafers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211960" y="5991671"/>
            <a:ext cx="4788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Picture of the </a:t>
            </a:r>
            <a:r>
              <a:rPr lang="fr-FR" sz="2400" dirty="0" err="1" smtClean="0"/>
              <a:t>fully</a:t>
            </a:r>
            <a:r>
              <a:rPr lang="fr-FR" sz="2400" dirty="0" smtClean="0"/>
              <a:t> </a:t>
            </a:r>
            <a:r>
              <a:rPr lang="fr-FR" sz="2400" dirty="0" err="1" smtClean="0"/>
              <a:t>equiped</a:t>
            </a:r>
            <a:r>
              <a:rPr lang="fr-FR" sz="2400" dirty="0" smtClean="0"/>
              <a:t> </a:t>
            </a:r>
            <a:r>
              <a:rPr lang="fr-FR" sz="2400" dirty="0" err="1" smtClean="0"/>
              <a:t>SiW</a:t>
            </a:r>
            <a:r>
              <a:rPr lang="fr-FR" sz="2400" dirty="0" smtClean="0"/>
              <a:t> ECAL</a:t>
            </a:r>
            <a:endParaRPr lang="fr-FR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space réservé du contenu 16" descr="new_beamli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7200800" cy="2596608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fr-FR" dirty="0" smtClean="0"/>
              <a:t>Test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FNAL in 2008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21804" y="3284984"/>
            <a:ext cx="8100392" cy="3456384"/>
          </a:xfrm>
        </p:spPr>
        <p:txBody>
          <a:bodyPr>
            <a:normAutofit fontScale="92500"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3 CALICE </a:t>
            </a:r>
            <a:r>
              <a:rPr lang="fr-FR" dirty="0" err="1" smtClean="0">
                <a:solidFill>
                  <a:srgbClr val="00B050"/>
                </a:solidFill>
              </a:rPr>
              <a:t>calorimeters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installed</a:t>
            </a:r>
            <a:r>
              <a:rPr lang="fr-FR" dirty="0" smtClean="0">
                <a:solidFill>
                  <a:srgbClr val="00B050"/>
                </a:solidFill>
              </a:rPr>
              <a:t> : </a:t>
            </a:r>
            <a:r>
              <a:rPr lang="fr-FR" dirty="0" err="1" smtClean="0">
                <a:solidFill>
                  <a:srgbClr val="FF0000"/>
                </a:solidFill>
              </a:rPr>
              <a:t>SiW</a:t>
            </a:r>
            <a:r>
              <a:rPr lang="fr-FR" dirty="0" smtClean="0">
                <a:solidFill>
                  <a:srgbClr val="FF0000"/>
                </a:solidFill>
              </a:rPr>
              <a:t> ECAL</a:t>
            </a:r>
            <a:r>
              <a:rPr lang="fr-FR" dirty="0" smtClean="0"/>
              <a:t>, Analogue HCAL, </a:t>
            </a:r>
            <a:r>
              <a:rPr lang="fr-FR" dirty="0" err="1" smtClean="0"/>
              <a:t>TailCatcher</a:t>
            </a:r>
            <a:r>
              <a:rPr lang="fr-FR" dirty="0" smtClean="0"/>
              <a:t> (TCMT)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Triggers :</a:t>
            </a:r>
            <a:r>
              <a:rPr lang="fr-FR" dirty="0" smtClean="0"/>
              <a:t> </a:t>
            </a:r>
            <a:r>
              <a:rPr lang="fr-FR" dirty="0" err="1" smtClean="0"/>
              <a:t>scintillators</a:t>
            </a:r>
            <a:r>
              <a:rPr lang="fr-FR" dirty="0" smtClean="0"/>
              <a:t>, </a:t>
            </a:r>
            <a:r>
              <a:rPr lang="fr-FR" dirty="0" err="1" smtClean="0"/>
              <a:t>Cherenkov</a:t>
            </a:r>
            <a:r>
              <a:rPr lang="fr-FR" dirty="0" smtClean="0"/>
              <a:t> </a:t>
            </a:r>
            <a:r>
              <a:rPr lang="fr-FR" dirty="0" err="1" smtClean="0"/>
              <a:t>counters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Muon </a:t>
            </a:r>
            <a:r>
              <a:rPr lang="fr-FR" dirty="0" err="1" smtClean="0">
                <a:solidFill>
                  <a:srgbClr val="FF0000"/>
                </a:solidFill>
              </a:rPr>
              <a:t>cuts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added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on the basis of </a:t>
            </a:r>
            <a:r>
              <a:rPr lang="fr-FR" dirty="0" err="1" smtClean="0"/>
              <a:t>simulated</a:t>
            </a:r>
            <a:r>
              <a:rPr lang="fr-FR" dirty="0" smtClean="0"/>
              <a:t> muons : </a:t>
            </a:r>
            <a:br>
              <a:rPr lang="fr-FR" dirty="0" smtClean="0"/>
            </a:br>
            <a:r>
              <a:rPr lang="fr-FR" dirty="0" smtClean="0">
                <a:solidFill>
                  <a:srgbClr val="FF0000"/>
                </a:solidFill>
              </a:rPr>
              <a:t>&lt; 0.6% </a:t>
            </a:r>
            <a:r>
              <a:rPr lang="fr-FR" dirty="0" err="1" smtClean="0">
                <a:solidFill>
                  <a:srgbClr val="FF0000"/>
                </a:solidFill>
              </a:rPr>
              <a:t>remaining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/>
              <a:t>Ask</a:t>
            </a:r>
            <a:r>
              <a:rPr lang="fr-FR" dirty="0" smtClean="0"/>
              <a:t> for </a:t>
            </a:r>
            <a:r>
              <a:rPr lang="fr-FR" dirty="0" err="1" smtClean="0"/>
              <a:t>only</a:t>
            </a:r>
            <a:r>
              <a:rPr lang="fr-FR" dirty="0" smtClean="0"/>
              <a:t> one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MipFinder</a:t>
            </a:r>
            <a:endParaRPr lang="fr-FR" dirty="0" smtClean="0"/>
          </a:p>
          <a:p>
            <a:r>
              <a:rPr lang="fr-FR" dirty="0" smtClean="0"/>
              <a:t>Events </a:t>
            </a:r>
            <a:r>
              <a:rPr lang="fr-FR" dirty="0" err="1" smtClean="0"/>
              <a:t>left</a:t>
            </a:r>
            <a:r>
              <a:rPr lang="fr-FR" dirty="0" smtClean="0"/>
              <a:t> :</a:t>
            </a:r>
          </a:p>
        </p:txBody>
      </p:sp>
      <p:sp>
        <p:nvSpPr>
          <p:cNvPr id="6" name="Ellipse 5"/>
          <p:cNvSpPr/>
          <p:nvPr/>
        </p:nvSpPr>
        <p:spPr>
          <a:xfrm>
            <a:off x="6516216" y="620688"/>
            <a:ext cx="1800200" cy="20162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4427984" y="1196752"/>
            <a:ext cx="504056" cy="9361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292080" y="1124744"/>
            <a:ext cx="504056" cy="9361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8244408" y="404664"/>
            <a:ext cx="432048" cy="23042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3203848" y="1124744"/>
            <a:ext cx="504056" cy="93610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627784" y="836712"/>
            <a:ext cx="504056" cy="15841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940496" y="599968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 (</a:t>
                      </a:r>
                      <a:r>
                        <a:rPr lang="fr-FR" dirty="0" err="1" smtClean="0"/>
                        <a:t>GeV</a:t>
                      </a:r>
                      <a:r>
                        <a:rPr lang="fr-FR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 </a:t>
                      </a:r>
                      <a:r>
                        <a:rPr lang="fr-FR" dirty="0" err="1" smtClean="0"/>
                        <a:t>evts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212942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126222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73590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233820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454714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Connecteur droit avec flèche 13"/>
          <p:cNvCxnSpPr/>
          <p:nvPr/>
        </p:nvCxnSpPr>
        <p:spPr>
          <a:xfrm rot="5400000" flipH="1" flipV="1">
            <a:off x="5976950" y="2600908"/>
            <a:ext cx="1295350" cy="2168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0" y="2204864"/>
            <a:ext cx="1403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Beamline</a:t>
            </a:r>
            <a:r>
              <a:rPr lang="fr-FR" sz="2400" dirty="0" smtClean="0"/>
              <a:t> </a:t>
            </a:r>
            <a:r>
              <a:rPr lang="fr-FR" sz="2400" dirty="0" err="1" smtClean="0"/>
              <a:t>at</a:t>
            </a:r>
            <a:r>
              <a:rPr lang="fr-FR" sz="2400" dirty="0" smtClean="0"/>
              <a:t> FNAL</a:t>
            </a:r>
            <a:endParaRPr lang="fr-FR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Monte Carlo simulations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40161"/>
            <a:ext cx="8229600" cy="2548879"/>
          </a:xfrm>
        </p:spPr>
        <p:txBody>
          <a:bodyPr>
            <a:norm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comparisons</a:t>
            </a:r>
            <a:r>
              <a:rPr lang="fr-FR" dirty="0" smtClean="0"/>
              <a:t>,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lists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simulated</a:t>
            </a:r>
            <a:r>
              <a:rPr lang="fr-FR" dirty="0" smtClean="0"/>
              <a:t> in </a:t>
            </a:r>
            <a:r>
              <a:rPr lang="fr-FR" dirty="0" smtClean="0">
                <a:solidFill>
                  <a:srgbClr val="00B050"/>
                </a:solidFill>
              </a:rPr>
              <a:t>Geant4 9.2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QGSP BERT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as </a:t>
            </a:r>
            <a:r>
              <a:rPr lang="fr-FR" dirty="0" err="1" smtClean="0">
                <a:solidFill>
                  <a:srgbClr val="0070C0"/>
                </a:solidFill>
              </a:rPr>
              <a:t>reference</a:t>
            </a:r>
            <a:r>
              <a:rPr lang="fr-FR" dirty="0" smtClean="0">
                <a:solidFill>
                  <a:srgbClr val="0070C0"/>
                </a:solidFill>
              </a:rPr>
              <a:t> for </a:t>
            </a:r>
            <a:r>
              <a:rPr lang="fr-FR" dirty="0" smtClean="0">
                <a:solidFill>
                  <a:srgbClr val="0070C0"/>
                </a:solidFill>
              </a:rPr>
              <a:t>optimisation</a:t>
            </a:r>
            <a:endParaRPr lang="fr-FR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187624" y="3638128"/>
          <a:ext cx="676875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371"/>
                <a:gridCol w="879066"/>
                <a:gridCol w="1015312"/>
                <a:gridCol w="800731"/>
                <a:gridCol w="823770"/>
                <a:gridCol w="162450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E </a:t>
                      </a:r>
                      <a:r>
                        <a:rPr lang="fr-FR" sz="2400" dirty="0" smtClean="0"/>
                        <a:t>(</a:t>
                      </a:r>
                      <a:r>
                        <a:rPr lang="fr-FR" sz="2400" dirty="0" err="1" smtClean="0"/>
                        <a:t>GeV</a:t>
                      </a:r>
                      <a:r>
                        <a:rPr lang="fr-FR" sz="2400" dirty="0" smtClean="0"/>
                        <a:t>)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10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QGSP BERT</a:t>
                      </a:r>
                      <a:endParaRPr lang="fr-FR" sz="2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BERT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BERT + LEP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QGS BIC</a:t>
                      </a:r>
                      <a:endParaRPr lang="fr-FR" sz="2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LEP (+ BIC for </a:t>
                      </a:r>
                      <a:r>
                        <a:rPr lang="fr-FR" sz="2400" dirty="0" err="1" smtClean="0"/>
                        <a:t>secondaries</a:t>
                      </a:r>
                      <a:r>
                        <a:rPr lang="fr-FR" sz="2400" dirty="0" smtClean="0"/>
                        <a:t> &lt; 1.2 </a:t>
                      </a:r>
                      <a:r>
                        <a:rPr lang="fr-FR" sz="2400" dirty="0" err="1" smtClean="0"/>
                        <a:t>GeV</a:t>
                      </a:r>
                      <a:r>
                        <a:rPr lang="fr-FR" sz="2400" dirty="0" smtClean="0"/>
                        <a:t>)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QGSP BIC</a:t>
                      </a:r>
                      <a:endParaRPr lang="fr-FR" sz="2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LEP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LHEP</a:t>
                      </a:r>
                      <a:endParaRPr lang="fr-FR" sz="2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LEP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FTFP BERT</a:t>
                      </a:r>
                      <a:endParaRPr lang="fr-FR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BERT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FTFP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789802" y="6444044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Content of the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lists</a:t>
            </a:r>
            <a:r>
              <a:rPr lang="fr-FR" dirty="0" smtClean="0"/>
              <a:t> for </a:t>
            </a:r>
            <a:r>
              <a:rPr lang="fr-FR" dirty="0" smtClean="0">
                <a:solidFill>
                  <a:srgbClr val="FF0000"/>
                </a:solidFill>
              </a:rPr>
              <a:t>pions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 look </a:t>
            </a:r>
            <a:r>
              <a:rPr lang="fr-FR" dirty="0" err="1" smtClean="0"/>
              <a:t>at</a:t>
            </a:r>
            <a:r>
              <a:rPr lang="fr-FR" dirty="0" smtClean="0"/>
              <a:t> interactions of hadrons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717032"/>
            <a:ext cx="8147248" cy="2880320"/>
          </a:xfrm>
        </p:spPr>
        <p:txBody>
          <a:bodyPr/>
          <a:lstStyle/>
          <a:p>
            <a:r>
              <a:rPr lang="fr-FR" dirty="0" smtClean="0"/>
              <a:t>Picture of a </a:t>
            </a:r>
            <a:r>
              <a:rPr lang="fr-FR" dirty="0" err="1" smtClean="0"/>
              <a:t>generic</a:t>
            </a:r>
            <a:r>
              <a:rPr lang="fr-FR" dirty="0" smtClean="0"/>
              <a:t> interaction in the </a:t>
            </a:r>
            <a:r>
              <a:rPr lang="fr-FR" dirty="0" err="1" smtClean="0"/>
              <a:t>calorimeters</a:t>
            </a:r>
            <a:r>
              <a:rPr lang="fr-FR" dirty="0" smtClean="0"/>
              <a:t> :</a:t>
            </a:r>
          </a:p>
          <a:p>
            <a:pPr marL="914400" lvl="1" indent="-457200">
              <a:buFont typeface="+mj-lt"/>
              <a:buAutoNum type="arabicParenR"/>
            </a:pPr>
            <a:r>
              <a:rPr lang="fr-FR" dirty="0" smtClean="0">
                <a:solidFill>
                  <a:srgbClr val="00B050"/>
                </a:solidFill>
              </a:rPr>
              <a:t>A </a:t>
            </a:r>
            <a:r>
              <a:rPr lang="fr-FR" dirty="0" err="1" smtClean="0">
                <a:solidFill>
                  <a:srgbClr val="00B050"/>
                </a:solidFill>
              </a:rPr>
              <a:t>primary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track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enters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smtClean="0">
                <a:solidFill>
                  <a:srgbClr val="00B050"/>
                </a:solidFill>
              </a:rPr>
              <a:t>the detector (« </a:t>
            </a:r>
            <a:r>
              <a:rPr lang="fr-FR" dirty="0" err="1" smtClean="0">
                <a:solidFill>
                  <a:srgbClr val="00B050"/>
                </a:solidFill>
              </a:rPr>
              <a:t>MipFinder</a:t>
            </a:r>
            <a:r>
              <a:rPr lang="fr-FR" dirty="0" smtClean="0">
                <a:solidFill>
                  <a:srgbClr val="00B050"/>
                </a:solidFill>
              </a:rPr>
              <a:t> »)</a:t>
            </a:r>
          </a:p>
          <a:p>
            <a:pPr marL="914400" lvl="1" indent="-457200">
              <a:buFont typeface="+mj-lt"/>
              <a:buAutoNum type="arabicParenR"/>
            </a:pPr>
            <a:r>
              <a:rPr lang="fr-FR" dirty="0" smtClean="0">
                <a:solidFill>
                  <a:srgbClr val="FF0000"/>
                </a:solidFill>
              </a:rPr>
              <a:t>The interaction </a:t>
            </a:r>
            <a:r>
              <a:rPr lang="fr-FR" dirty="0" err="1" smtClean="0">
                <a:solidFill>
                  <a:srgbClr val="FF0000"/>
                </a:solidFill>
              </a:rPr>
              <a:t>occurs</a:t>
            </a:r>
            <a:endParaRPr lang="fr-FR" dirty="0" smtClean="0">
              <a:solidFill>
                <a:srgbClr val="FF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fr-FR" dirty="0" err="1" smtClean="0">
                <a:solidFill>
                  <a:srgbClr val="0070C0"/>
                </a:solidFill>
              </a:rPr>
              <a:t>Secondaries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emerge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from</a:t>
            </a:r>
            <a:r>
              <a:rPr lang="fr-FR" dirty="0" smtClean="0">
                <a:solidFill>
                  <a:srgbClr val="0070C0"/>
                </a:solidFill>
              </a:rPr>
              <a:t> the interaction zone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5" name="Espace réservé du contenu 4" descr="pionin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14216" y="1268760"/>
            <a:ext cx="3115568" cy="1917272"/>
          </a:xfrm>
        </p:spPr>
      </p:pic>
      <p:cxnSp>
        <p:nvCxnSpPr>
          <p:cNvPr id="7" name="Connecteur droit avec flèche 6"/>
          <p:cNvCxnSpPr/>
          <p:nvPr/>
        </p:nvCxnSpPr>
        <p:spPr>
          <a:xfrm>
            <a:off x="2555776" y="2132856"/>
            <a:ext cx="2016000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5076056" y="1340768"/>
            <a:ext cx="1512168" cy="648072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076056" y="1916832"/>
            <a:ext cx="1296144" cy="216024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5076056" y="2276872"/>
            <a:ext cx="1368152" cy="46800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space réservé du contenu 16" descr="Reco10GeV_F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746652"/>
            <a:ext cx="5111750" cy="4905908"/>
          </a:xfrm>
        </p:spPr>
      </p:pic>
      <p:pic>
        <p:nvPicPr>
          <p:cNvPr id="12" name="Picture 70" descr="formuleE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949280"/>
            <a:ext cx="5992375" cy="72243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Visual </a:t>
            </a:r>
            <a:r>
              <a:rPr lang="fr-FR" sz="2800" dirty="0" err="1" smtClean="0"/>
              <a:t>examples</a:t>
            </a:r>
            <a:r>
              <a:rPr lang="fr-FR" sz="2800" dirty="0" smtClean="0"/>
              <a:t> (1/2)</a:t>
            </a:r>
            <a:endParaRPr lang="fr-FR" sz="28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13993" cy="487422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B050"/>
                </a:solidFill>
              </a:rPr>
              <a:t> 2D profiles of an </a:t>
            </a:r>
            <a:r>
              <a:rPr lang="fr-FR" sz="2400" dirty="0" err="1" smtClean="0">
                <a:solidFill>
                  <a:srgbClr val="00B050"/>
                </a:solidFill>
              </a:rPr>
              <a:t>event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at</a:t>
            </a:r>
            <a:r>
              <a:rPr lang="fr-FR" sz="2400" dirty="0" smtClean="0">
                <a:solidFill>
                  <a:srgbClr val="00B050"/>
                </a:solidFill>
              </a:rPr>
              <a:t> 10 </a:t>
            </a:r>
            <a:r>
              <a:rPr lang="fr-FR" sz="2400" dirty="0" err="1" smtClean="0">
                <a:solidFill>
                  <a:srgbClr val="00B050"/>
                </a:solidFill>
              </a:rPr>
              <a:t>GeV</a:t>
            </a:r>
            <a:r>
              <a:rPr lang="fr-FR" sz="2400" dirty="0" smtClean="0">
                <a:solidFill>
                  <a:srgbClr val="00B050"/>
                </a:solidFill>
              </a:rPr>
              <a:t> in the </a:t>
            </a:r>
            <a:r>
              <a:rPr lang="fr-FR" sz="2400" dirty="0" err="1" smtClean="0">
                <a:solidFill>
                  <a:srgbClr val="00B050"/>
                </a:solidFill>
              </a:rPr>
              <a:t>SiW</a:t>
            </a:r>
            <a:r>
              <a:rPr lang="fr-FR" sz="2400" dirty="0" smtClean="0">
                <a:solidFill>
                  <a:srgbClr val="00B050"/>
                </a:solidFill>
              </a:rPr>
              <a:t> ECAL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>
                <a:solidFill>
                  <a:srgbClr val="0070C0"/>
                </a:solidFill>
              </a:rPr>
              <a:t> </a:t>
            </a:r>
            <a:r>
              <a:rPr lang="fr-FR" sz="2400" dirty="0" smtClean="0">
                <a:solidFill>
                  <a:srgbClr val="0070C0"/>
                </a:solidFill>
              </a:rPr>
              <a:t>High </a:t>
            </a:r>
            <a:r>
              <a:rPr lang="fr-FR" sz="2400" dirty="0" err="1" smtClean="0">
                <a:solidFill>
                  <a:srgbClr val="0070C0"/>
                </a:solidFill>
              </a:rPr>
              <a:t>energy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deposition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/>
              <a:t>when</a:t>
            </a:r>
            <a:r>
              <a:rPr lang="fr-FR" sz="2400" dirty="0" smtClean="0"/>
              <a:t> the interaction </a:t>
            </a:r>
            <a:r>
              <a:rPr lang="fr-FR" sz="2400" dirty="0" err="1" smtClean="0"/>
              <a:t>starts</a:t>
            </a:r>
            <a:endParaRPr lang="fr-FR" sz="2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/>
              <a:t> </a:t>
            </a:r>
            <a:r>
              <a:rPr lang="fr-FR" sz="2400" dirty="0" smtClean="0"/>
              <a:t>Interaction layer </a:t>
            </a:r>
            <a:r>
              <a:rPr lang="fr-FR" sz="2400" dirty="0" err="1" smtClean="0"/>
              <a:t>confirmed</a:t>
            </a:r>
            <a:r>
              <a:rPr lang="fr-FR" sz="2400" dirty="0" smtClean="0"/>
              <a:t> by </a:t>
            </a:r>
            <a:r>
              <a:rPr lang="fr-FR" sz="2400" dirty="0" err="1" smtClean="0">
                <a:solidFill>
                  <a:srgbClr val="FF0000"/>
                </a:solidFill>
              </a:rPr>
              <a:t>visual</a:t>
            </a:r>
            <a:r>
              <a:rPr lang="fr-FR" sz="2400" dirty="0" smtClean="0">
                <a:solidFill>
                  <a:srgbClr val="FF0000"/>
                </a:solidFill>
              </a:rPr>
              <a:t> inspection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70C0"/>
                </a:solidFill>
              </a:rPr>
              <a:t> Large </a:t>
            </a:r>
            <a:r>
              <a:rPr lang="fr-FR" sz="2400" dirty="0" err="1" smtClean="0">
                <a:solidFill>
                  <a:srgbClr val="0070C0"/>
                </a:solidFill>
              </a:rPr>
              <a:t>number</a:t>
            </a:r>
            <a:r>
              <a:rPr lang="fr-FR" sz="2400" dirty="0" smtClean="0">
                <a:solidFill>
                  <a:srgbClr val="0070C0"/>
                </a:solidFill>
              </a:rPr>
              <a:t> of </a:t>
            </a:r>
            <a:r>
              <a:rPr lang="fr-FR" sz="2400" dirty="0" err="1" smtClean="0">
                <a:solidFill>
                  <a:srgbClr val="0070C0"/>
                </a:solidFill>
              </a:rPr>
              <a:t>secondaries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created</a:t>
            </a:r>
            <a:endParaRPr lang="fr-FR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 Equation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satisfied</a:t>
            </a:r>
            <a:r>
              <a:rPr lang="fr-FR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endParaRPr lang="fr-FR" dirty="0" smtClean="0"/>
          </a:p>
        </p:txBody>
      </p:sp>
      <p:cxnSp>
        <p:nvCxnSpPr>
          <p:cNvPr id="7" name="Connecteur droit 6"/>
          <p:cNvCxnSpPr/>
          <p:nvPr/>
        </p:nvCxnSpPr>
        <p:spPr>
          <a:xfrm>
            <a:off x="6588224" y="5085184"/>
            <a:ext cx="1800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516216" y="450912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0000"/>
                </a:solidFill>
              </a:rPr>
              <a:t>Ecut</a:t>
            </a:r>
            <a:endParaRPr lang="fr-FR" sz="24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843808" y="4221088"/>
            <a:ext cx="172819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en angle 12"/>
          <p:cNvCxnSpPr/>
          <p:nvPr/>
        </p:nvCxnSpPr>
        <p:spPr>
          <a:xfrm>
            <a:off x="2771800" y="3284984"/>
            <a:ext cx="4464496" cy="1080120"/>
          </a:xfrm>
          <a:prstGeom prst="bentConnector3">
            <a:avLst>
              <a:gd name="adj1" fmla="val 100066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4140746" y="4797152"/>
            <a:ext cx="100811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 flipH="1" flipV="1">
            <a:off x="6733034" y="5876478"/>
            <a:ext cx="100811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96336" y="5589240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TB data </a:t>
            </a:r>
            <a:r>
              <a:rPr lang="fr-FR" sz="2400" dirty="0" err="1" smtClean="0">
                <a:solidFill>
                  <a:srgbClr val="FF0000"/>
                </a:solidFill>
              </a:rPr>
              <a:t>event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at</a:t>
            </a:r>
            <a:r>
              <a:rPr lang="fr-FR" sz="2400" dirty="0" smtClean="0">
                <a:solidFill>
                  <a:srgbClr val="FF0000"/>
                </a:solidFill>
              </a:rPr>
              <a:t> 10 </a:t>
            </a:r>
            <a:r>
              <a:rPr lang="fr-FR" sz="2400" dirty="0" err="1" smtClean="0">
                <a:solidFill>
                  <a:srgbClr val="FF0000"/>
                </a:solidFill>
              </a:rPr>
              <a:t>GeV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877</Words>
  <Application>Microsoft Office PowerPoint</Application>
  <PresentationFormat>Affichage à l'écran (4:3)</PresentationFormat>
  <Paragraphs>203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Pions in the SiW ECAL using FNAL 2008 data (CAN-025)</vt:lpstr>
      <vt:lpstr>Introduction</vt:lpstr>
      <vt:lpstr>Data samples</vt:lpstr>
      <vt:lpstr>Outline</vt:lpstr>
      <vt:lpstr>The SiW ECAL in 2008</vt:lpstr>
      <vt:lpstr>Test beam at FNAL in 2008</vt:lpstr>
      <vt:lpstr>Monte Carlo simulations</vt:lpstr>
      <vt:lpstr>A look at interactions of hadrons</vt:lpstr>
      <vt:lpstr>Visual examples (1/2)</vt:lpstr>
      <vt:lpstr>Visual examples (2/2)</vt:lpstr>
      <vt:lpstr>Classification</vt:lpstr>
      <vt:lpstr>Classification</vt:lpstr>
      <vt:lpstr>Classification</vt:lpstr>
      <vt:lpstr>Optimisation</vt:lpstr>
      <vt:lpstr>Efficiencies after optimisation</vt:lpstr>
      <vt:lpstr>Rates of interactions</vt:lpstr>
      <vt:lpstr>Observables</vt:lpstr>
      <vt:lpstr>Examples</vt:lpstr>
      <vt:lpstr>Ongoing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Pions in the SiW ECAL using FNAL 2008 data (CAN-025)</dc:title>
  <dc:creator>Philippe doublet</dc:creator>
  <cp:lastModifiedBy>doublet</cp:lastModifiedBy>
  <cp:revision>36</cp:revision>
  <dcterms:created xsi:type="dcterms:W3CDTF">2010-11-08T10:44:47Z</dcterms:created>
  <dcterms:modified xsi:type="dcterms:W3CDTF">2010-11-08T14:21:32Z</dcterms:modified>
</cp:coreProperties>
</file>