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s/slide22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heme/theme11.xml" ContentType="application/vnd.openxmlformats-officedocument.theme+xml"/>
  <Default Extension="wmf" ContentType="image/x-wmf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Masters/slideMaster5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Default Extension="emf" ContentType="image/x-emf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theme/theme10.xml" ContentType="application/vnd.openxmlformats-officedocument.theme+xml"/>
  <Override PartName="/ppt/presProps.xml" ContentType="application/vnd.openxmlformats-officedocument.presentationml.presProps+xml"/>
  <Override PartName="/ppt/theme/theme5.xml" ContentType="application/vnd.openxmlformats-officedocument.theme+xml"/>
  <Override PartName="/ppt/theme/theme14.xml" ContentType="application/vnd.openxmlformats-officedocument.theme+xml"/>
  <Default Extension="png" ContentType="image/png"/>
  <Override PartName="/ppt/slides/slide27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Masters/slideMaster9.xml" ContentType="application/vnd.openxmlformats-officedocument.presentationml.slideMaster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Masters/slideMaster4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5.xml" ContentType="application/vnd.openxmlformats-officedocument.presentationml.slide+xml"/>
  <Override PartName="/ppt/slideMasters/slideMaster7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13.xml" ContentType="application/vnd.openxmlformats-officedocument.theme+xml"/>
  <Override PartName="/ppt/slides/slide34.xml" ContentType="application/vnd.openxmlformats-officedocument.presentationml.slide+xml"/>
  <Override PartName="/ppt/slideLayouts/slideLayout2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theme/theme12.xml" ContentType="application/vnd.openxmlformats-officedocument.theme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theme/theme7.xml" ContentType="application/vnd.openxmlformats-officedocument.them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74" r:id="rId2"/>
    <p:sldMasterId id="2147483678" r:id="rId3"/>
    <p:sldMasterId id="2147483684" r:id="rId4"/>
    <p:sldMasterId id="2147483686" r:id="rId5"/>
    <p:sldMasterId id="2147483690" r:id="rId6"/>
    <p:sldMasterId id="2147483692" r:id="rId7"/>
    <p:sldMasterId id="2147483695" r:id="rId8"/>
    <p:sldMasterId id="2147483698" r:id="rId9"/>
    <p:sldMasterId id="2147483700" r:id="rId10"/>
    <p:sldMasterId id="2147483702" r:id="rId11"/>
    <p:sldMasterId id="2147483706" r:id="rId12"/>
  </p:sldMasterIdLst>
  <p:notesMasterIdLst>
    <p:notesMasterId r:id="rId48"/>
  </p:notesMasterIdLst>
  <p:handoutMasterIdLst>
    <p:handoutMasterId r:id="rId49"/>
  </p:handoutMasterIdLst>
  <p:sldIdLst>
    <p:sldId id="330" r:id="rId13"/>
    <p:sldId id="343" r:id="rId14"/>
    <p:sldId id="349" r:id="rId15"/>
    <p:sldId id="359" r:id="rId16"/>
    <p:sldId id="361" r:id="rId17"/>
    <p:sldId id="360" r:id="rId18"/>
    <p:sldId id="351" r:id="rId19"/>
    <p:sldId id="356" r:id="rId20"/>
    <p:sldId id="352" r:id="rId21"/>
    <p:sldId id="357" r:id="rId22"/>
    <p:sldId id="362" r:id="rId23"/>
    <p:sldId id="363" r:id="rId24"/>
    <p:sldId id="364" r:id="rId25"/>
    <p:sldId id="365" r:id="rId26"/>
    <p:sldId id="366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385" r:id="rId44"/>
    <p:sldId id="386" r:id="rId45"/>
    <p:sldId id="387" r:id="rId46"/>
    <p:sldId id="384" r:id="rId4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間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9007" autoAdjust="0"/>
  </p:normalViewPr>
  <p:slideViewPr>
    <p:cSldViewPr snapToGrid="0" snapToObjects="1">
      <p:cViewPr varScale="1">
        <p:scale>
          <a:sx n="87" d="100"/>
          <a:sy n="87" d="100"/>
        </p:scale>
        <p:origin x="-7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43" Type="http://schemas.openxmlformats.org/officeDocument/2006/relationships/slide" Target="slides/slide31.xml"/><Relationship Id="rId25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50" Type="http://schemas.openxmlformats.org/officeDocument/2006/relationships/printerSettings" Target="printerSettings/printerSettings1.bin"/><Relationship Id="rId17" Type="http://schemas.openxmlformats.org/officeDocument/2006/relationships/slide" Target="slides/slide5.xml"/><Relationship Id="rId9" Type="http://schemas.openxmlformats.org/officeDocument/2006/relationships/slideMaster" Target="slideMasters/slideMaster9.xml"/><Relationship Id="rId18" Type="http://schemas.openxmlformats.org/officeDocument/2006/relationships/slide" Target="slides/slide6.xml"/><Relationship Id="rId27" Type="http://schemas.openxmlformats.org/officeDocument/2006/relationships/slide" Target="slides/slide15.xml"/><Relationship Id="rId14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16.xml"/><Relationship Id="rId45" Type="http://schemas.openxmlformats.org/officeDocument/2006/relationships/slide" Target="slides/slide33.xml"/><Relationship Id="rId42" Type="http://schemas.openxmlformats.org/officeDocument/2006/relationships/slide" Target="slides/slide30.xml"/><Relationship Id="rId6" Type="http://schemas.openxmlformats.org/officeDocument/2006/relationships/slideMaster" Target="slideMasters/slideMaster6.xml"/><Relationship Id="rId49" Type="http://schemas.openxmlformats.org/officeDocument/2006/relationships/handoutMaster" Target="handoutMasters/handoutMaster1.xml"/><Relationship Id="rId44" Type="http://schemas.openxmlformats.org/officeDocument/2006/relationships/slide" Target="slides/slide32.xml"/><Relationship Id="rId19" Type="http://schemas.openxmlformats.org/officeDocument/2006/relationships/slide" Target="slides/slide7.xml"/><Relationship Id="rId38" Type="http://schemas.openxmlformats.org/officeDocument/2006/relationships/slide" Target="slides/slide26.xml"/><Relationship Id="rId20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34.xml"/><Relationship Id="rId35" Type="http://schemas.openxmlformats.org/officeDocument/2006/relationships/slide" Target="slides/slide23.xml"/><Relationship Id="rId51" Type="http://schemas.openxmlformats.org/officeDocument/2006/relationships/presProps" Target="presProps.xml"/><Relationship Id="rId31" Type="http://schemas.openxmlformats.org/officeDocument/2006/relationships/slide" Target="slides/slide19.xml"/><Relationship Id="rId34" Type="http://schemas.openxmlformats.org/officeDocument/2006/relationships/slide" Target="slides/slide22.xml"/><Relationship Id="rId40" Type="http://schemas.openxmlformats.org/officeDocument/2006/relationships/slide" Target="slides/slide28.xml"/><Relationship Id="rId36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12.xml"/><Relationship Id="rId47" Type="http://schemas.openxmlformats.org/officeDocument/2006/relationships/slide" Target="slides/slide35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52" Type="http://schemas.openxmlformats.org/officeDocument/2006/relationships/viewProps" Target="viewProps.xml"/><Relationship Id="rId54" Type="http://schemas.openxmlformats.org/officeDocument/2006/relationships/tableStyles" Target="tableStyles.xml"/><Relationship Id="rId12" Type="http://schemas.openxmlformats.org/officeDocument/2006/relationships/slideMaster" Target="slideMasters/slideMaster12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11.xml"/><Relationship Id="rId53" Type="http://schemas.openxmlformats.org/officeDocument/2006/relationships/theme" Target="theme/theme1.xml"/><Relationship Id="rId26" Type="http://schemas.openxmlformats.org/officeDocument/2006/relationships/slide" Target="slides/slide14.xml"/><Relationship Id="rId30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9" Type="http://schemas.openxmlformats.org/officeDocument/2006/relationships/slide" Target="slides/slide17.xml"/><Relationship Id="rId16" Type="http://schemas.openxmlformats.org/officeDocument/2006/relationships/slide" Target="slides/slide4.xml"/><Relationship Id="rId33" Type="http://schemas.openxmlformats.org/officeDocument/2006/relationships/slide" Target="slides/slide21.xml"/><Relationship Id="rId41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2" Type="http://schemas.openxmlformats.org/officeDocument/2006/relationships/slide" Target="slides/slide10.xml"/><Relationship Id="rId21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10.11.17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10.11.17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6F4AA-0FC8-AA45-A6B9-4098DB379408}" type="slidenum">
              <a:rPr lang="en-US" altLang="ja-JP">
                <a:solidFill>
                  <a:prstClr val="black"/>
                </a:solidFill>
              </a:rPr>
              <a:pPr/>
              <a:t>3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04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003" name="Notes Placeholder 2"/>
          <p:cNvSpPr>
            <a:spLocks noGrp="1"/>
          </p:cNvSpPr>
          <p:nvPr>
            <p:ph type="body" idx="1"/>
          </p:nvPr>
        </p:nvSpPr>
        <p:spPr/>
        <p:txBody>
          <a:bodyPr lIns="95665" tIns="47833" rIns="95665" bIns="47833"/>
          <a:lstStyle/>
          <a:p>
            <a:endParaRPr lang="ja-JP" altLang="en-US"/>
          </a:p>
        </p:txBody>
      </p:sp>
      <p:sp>
        <p:nvSpPr>
          <p:cNvPr id="2048004" name="Slide Number Placeholder 3"/>
          <p:cNvSpPr txBox="1">
            <a:spLocks noGrp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5" tIns="47833" rIns="95665" bIns="47833" anchor="b">
            <a:prstTxWarp prst="textNoShape">
              <a:avLst/>
            </a:prstTxWarp>
          </a:bodyPr>
          <a:lstStyle/>
          <a:p>
            <a:pPr algn="r" defTabSz="956530" eaLnBrk="0" fontAlgn="base" hangingPunct="0">
              <a:spcBef>
                <a:spcPct val="0"/>
              </a:spcBef>
              <a:spcAft>
                <a:spcPct val="0"/>
              </a:spcAft>
            </a:pPr>
            <a:fld id="{16DABA94-408F-914A-A14A-EFFD3D88371C}" type="slidenum">
              <a:rPr kumimoji="0" lang="en-US" altLang="ja-JP" sz="1300">
                <a:solidFill>
                  <a:prstClr val="black"/>
                </a:solidFill>
                <a:latin typeface="Arial" pitchFamily="-112" charset="0"/>
                <a:cs typeface="Arial Unicode MS" pitchFamily="-112" charset="0"/>
              </a:rPr>
              <a:pPr algn="r" defTabSz="956530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kumimoji="0" lang="en-US" altLang="ja-JP" sz="1300" dirty="0">
              <a:solidFill>
                <a:prstClr val="black"/>
              </a:solidFill>
              <a:latin typeface="Arial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2F067-BFE1-0C4E-95C5-C36FB3D6FAEE}" type="slidenum">
              <a:rPr lang="ja-JP" altLang="en-US">
                <a:solidFill>
                  <a:prstClr val="black"/>
                </a:solidFill>
              </a:rPr>
              <a:pPr/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83DCB-961B-174D-82FB-CA994C96F0DD}" type="slidenum">
              <a:rPr lang="en-US" altLang="ja-JP">
                <a:solidFill>
                  <a:prstClr val="black"/>
                </a:solidFill>
              </a:rPr>
              <a:pPr/>
              <a:t>8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158594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5" tIns="47833" rIns="95665" bIns="47833" anchor="b">
            <a:prstTxWarp prst="textNoShape">
              <a:avLst/>
            </a:prstTxWarp>
          </a:bodyPr>
          <a:lstStyle/>
          <a:p>
            <a:pPr algn="r" defTabSz="956530" eaLnBrk="0" fontAlgn="base" hangingPunct="0">
              <a:spcBef>
                <a:spcPct val="0"/>
              </a:spcBef>
              <a:spcAft>
                <a:spcPct val="0"/>
              </a:spcAft>
            </a:pPr>
            <a:fld id="{A5B6B388-1DBD-6542-B974-CDEA976A2455}" type="slidenum">
              <a:rPr kumimoji="0" lang="en-US" altLang="ja-JP" sz="1300">
                <a:solidFill>
                  <a:prstClr val="black"/>
                </a:solidFill>
                <a:latin typeface="Arial" pitchFamily="-112" charset="0"/>
                <a:cs typeface="Arial Unicode MS" pitchFamily="-112" charset="0"/>
              </a:rPr>
              <a:pPr algn="r" defTabSz="95653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en-US" altLang="ja-JP" sz="1300" dirty="0">
              <a:solidFill>
                <a:prstClr val="black"/>
              </a:solidFill>
              <a:latin typeface="Arial" pitchFamily="-112" charset="0"/>
              <a:cs typeface="Arial Unicode MS" pitchFamily="-112" charset="0"/>
            </a:endParaRPr>
          </a:p>
        </p:txBody>
      </p:sp>
      <p:sp>
        <p:nvSpPr>
          <p:cNvPr id="21585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8596" name="Notes Placeholder 2"/>
          <p:cNvSpPr>
            <a:spLocks noGrp="1"/>
          </p:cNvSpPr>
          <p:nvPr>
            <p:ph type="body" idx="1"/>
          </p:nvPr>
        </p:nvSpPr>
        <p:spPr/>
        <p:txBody>
          <a:bodyPr lIns="95665" tIns="47833" rIns="95665" bIns="47833"/>
          <a:lstStyle/>
          <a:p>
            <a:pPr defTabSz="412945">
              <a:spcBef>
                <a:spcPct val="0"/>
              </a:spcBef>
            </a:pPr>
            <a:r>
              <a:rPr lang="en-US" altLang="ja-JP" dirty="0">
                <a:cs typeface="ＭＳ Ｐゴシック" pitchFamily="-112" charset="-128"/>
              </a:rPr>
              <a:t>PM goal: make this final step a formality supported via the BAW mechanisms.</a:t>
            </a:r>
          </a:p>
        </p:txBody>
      </p:sp>
      <p:sp>
        <p:nvSpPr>
          <p:cNvPr id="2158597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>
            <a:prstTxWarp prst="textNoShape">
              <a:avLst/>
            </a:prstTxWarp>
          </a:bodyPr>
          <a:lstStyle/>
          <a:p>
            <a:pPr algn="r" defTabSz="454990" fontAlgn="base">
              <a:spcBef>
                <a:spcPct val="0"/>
              </a:spcBef>
              <a:spcAft>
                <a:spcPct val="0"/>
              </a:spcAft>
            </a:pPr>
            <a:fld id="{33559A7C-5401-2845-A0C1-F4BBCE82FBBB}" type="slidenum">
              <a:rPr kumimoji="0" lang="en-US" altLang="ja-JP" sz="1200" b="1">
                <a:solidFill>
                  <a:prstClr val="black"/>
                </a:solidFill>
                <a:cs typeface="ＭＳ Ｐゴシック" pitchFamily="-112" charset="-128"/>
              </a:rPr>
              <a:pPr algn="r" defTabSz="45499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en-US" altLang="ja-JP" sz="1200" b="1" dirty="0">
              <a:solidFill>
                <a:prstClr val="black"/>
              </a:solidFill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00E32-F002-3045-941F-5011D4695882}" type="slidenum">
              <a:rPr lang="en-US" altLang="ja-JP">
                <a:solidFill>
                  <a:prstClr val="black"/>
                </a:solidFill>
              </a:rPr>
              <a:pPr/>
              <a:t>10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160642" name="Rectangle 7"/>
          <p:cNvSpPr txBox="1">
            <a:spLocks noGrp="1" noChangeArrowheads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5" tIns="47833" rIns="95665" bIns="47833" anchor="b">
            <a:prstTxWarp prst="textNoShape">
              <a:avLst/>
            </a:prstTxWarp>
          </a:bodyPr>
          <a:lstStyle/>
          <a:p>
            <a:pPr algn="r" defTabSz="956530" eaLnBrk="0" fontAlgn="base" hangingPunct="0">
              <a:spcBef>
                <a:spcPct val="0"/>
              </a:spcBef>
              <a:spcAft>
                <a:spcPct val="0"/>
              </a:spcAft>
            </a:pPr>
            <a:fld id="{659D4796-8ACB-7E4B-8819-18994A9CC8A9}" type="slidenum">
              <a:rPr kumimoji="0" lang="en-US" altLang="ja-JP" sz="1300">
                <a:solidFill>
                  <a:prstClr val="black"/>
                </a:solidFill>
                <a:latin typeface="Arial" pitchFamily="-112" charset="0"/>
                <a:cs typeface="Arial Unicode MS" pitchFamily="-112" charset="0"/>
              </a:rPr>
              <a:pPr algn="r" defTabSz="956530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kumimoji="0" lang="en-US" altLang="ja-JP" sz="1300" dirty="0">
              <a:solidFill>
                <a:prstClr val="black"/>
              </a:solidFill>
              <a:latin typeface="Arial" pitchFamily="-112" charset="0"/>
              <a:cs typeface="Arial Unicode MS" pitchFamily="-112" charset="0"/>
            </a:endParaRPr>
          </a:p>
        </p:txBody>
      </p:sp>
      <p:sp>
        <p:nvSpPr>
          <p:cNvPr id="21606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44" name="Notes Placeholder 2"/>
          <p:cNvSpPr>
            <a:spLocks noGrp="1"/>
          </p:cNvSpPr>
          <p:nvPr>
            <p:ph type="body" idx="1"/>
          </p:nvPr>
        </p:nvSpPr>
        <p:spPr/>
        <p:txBody>
          <a:bodyPr lIns="95665" tIns="47833" rIns="95665" bIns="47833"/>
          <a:lstStyle/>
          <a:p>
            <a:pPr defTabSz="412945">
              <a:spcBef>
                <a:spcPct val="0"/>
              </a:spcBef>
            </a:pPr>
            <a:r>
              <a:rPr lang="en-US" altLang="ja-JP" dirty="0">
                <a:cs typeface="ＭＳ Ｐゴシック" pitchFamily="-112" charset="-128"/>
              </a:rPr>
              <a:t>PM goal: make this final step a formality supported via the BAW mechanisms.</a:t>
            </a:r>
          </a:p>
        </p:txBody>
      </p:sp>
      <p:sp>
        <p:nvSpPr>
          <p:cNvPr id="2160645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>
            <a:prstTxWarp prst="textNoShape">
              <a:avLst/>
            </a:prstTxWarp>
          </a:bodyPr>
          <a:lstStyle/>
          <a:p>
            <a:pPr algn="r" defTabSz="454990" fontAlgn="base">
              <a:spcBef>
                <a:spcPct val="0"/>
              </a:spcBef>
              <a:spcAft>
                <a:spcPct val="0"/>
              </a:spcAft>
            </a:pPr>
            <a:fld id="{5B177842-5B2E-074F-A348-11B69273375D}" type="slidenum">
              <a:rPr kumimoji="0" lang="en-US" altLang="ja-JP" sz="1200" b="1">
                <a:solidFill>
                  <a:prstClr val="black"/>
                </a:solidFill>
                <a:cs typeface="ＭＳ Ｐゴシック" pitchFamily="-112" charset="-128"/>
              </a:rPr>
              <a:pPr algn="r" defTabSz="45499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kumimoji="0" lang="en-US" altLang="ja-JP" sz="1200" b="1" dirty="0">
              <a:solidFill>
                <a:prstClr val="black"/>
              </a:solidFill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262D31-91D1-494B-BD88-7F85B31BA931}" type="slidenum">
              <a:rPr lang="en-US" altLang="ja-JP">
                <a:solidFill>
                  <a:prstClr val="black"/>
                </a:solidFill>
              </a:rPr>
              <a:pPr/>
              <a:t>11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A4C0B1-0450-104B-9632-B4DE702A37E8}" type="slidenum">
              <a:rPr lang="en-US" altLang="ja-JP">
                <a:solidFill>
                  <a:prstClr val="black"/>
                </a:solidFill>
                <a:ea typeface="ＭＳ Ｐゴシック" pitchFamily="-112" charset="-128"/>
                <a:cs typeface="ＭＳ Ｐゴシック" pitchFamily="-112" charset="-128"/>
              </a:rPr>
              <a:pPr/>
              <a:t>17</a:t>
            </a:fld>
            <a:endParaRPr lang="en-US" altLang="ja-JP">
              <a:solidFill>
                <a:prstClr val="black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1443" name="Rectangle 4"/>
          <p:cNvSpPr txBox="1">
            <a:spLocks noGrp="1" noChangeArrowheads="1"/>
          </p:cNvSpPr>
          <p:nvPr/>
        </p:nvSpPr>
        <p:spPr bwMode="auto">
          <a:xfrm>
            <a:off x="388501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>
            <a:prstTxWarp prst="textNoShape">
              <a:avLst/>
            </a:prstTxWarp>
          </a:bodyPr>
          <a:lstStyle/>
          <a:p>
            <a:pPr algn="r" defTabSz="482600" fontAlgn="base">
              <a:spcBef>
                <a:spcPct val="0"/>
              </a:spcBef>
              <a:spcAft>
                <a:spcPct val="0"/>
              </a:spcAft>
              <a:buFont typeface="Times New Roman" pitchFamily="-112" charset="0"/>
              <a:buNone/>
            </a:pPr>
            <a:r>
              <a:rPr lang="en-US" altLang="ja-JP" sz="1300">
                <a:solidFill>
                  <a:srgbClr val="000000"/>
                </a:solidFill>
                <a:latin typeface="Times New Roman" pitchFamily="-112" charset="0"/>
                <a:cs typeface="ＭＳ Ｐゴシック" pitchFamily="-112" charset="-128"/>
              </a:rPr>
              <a:t>777</a:t>
            </a:r>
          </a:p>
        </p:txBody>
      </p:sp>
      <p:sp>
        <p:nvSpPr>
          <p:cNvPr id="61444" name="Rectangle 7"/>
          <p:cNvSpPr txBox="1">
            <a:spLocks noGrp="1" noChangeArrowheads="1"/>
          </p:cNvSpPr>
          <p:nvPr/>
        </p:nvSpPr>
        <p:spPr bwMode="auto">
          <a:xfrm>
            <a:off x="0" y="8686801"/>
            <a:ext cx="2971800" cy="45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defTabSz="482600" fontAlgn="base">
              <a:spcBef>
                <a:spcPct val="0"/>
              </a:spcBef>
              <a:spcAft>
                <a:spcPct val="0"/>
              </a:spcAft>
              <a:buFont typeface="Times New Roman" pitchFamily="-112" charset="0"/>
              <a:buNone/>
            </a:pPr>
            <a:r>
              <a:rPr lang="en-US" altLang="ja-JP" sz="1300">
                <a:solidFill>
                  <a:srgbClr val="000000"/>
                </a:solidFill>
                <a:latin typeface="Times New Roman" pitchFamily="-112" charset="0"/>
                <a:cs typeface="ＭＳ Ｐゴシック" pitchFamily="-112" charset="-128"/>
              </a:rPr>
              <a:t>888</a:t>
            </a:r>
          </a:p>
        </p:txBody>
      </p:sp>
      <p:sp>
        <p:nvSpPr>
          <p:cNvPr id="61445" name="Rectangle 8"/>
          <p:cNvSpPr txBox="1">
            <a:spLocks noGrp="1" noChangeArrowheads="1"/>
          </p:cNvSpPr>
          <p:nvPr/>
        </p:nvSpPr>
        <p:spPr bwMode="auto">
          <a:xfrm>
            <a:off x="3885010" y="8686801"/>
            <a:ext cx="2971800" cy="45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 defTabSz="482600" fontAlgn="base">
              <a:spcBef>
                <a:spcPct val="0"/>
              </a:spcBef>
              <a:spcAft>
                <a:spcPct val="0"/>
              </a:spcAft>
              <a:buFont typeface="Times New Roman" pitchFamily="-112" charset="0"/>
              <a:buNone/>
            </a:pPr>
            <a:fld id="{7795FEB7-FCCA-824D-9453-83EAD3EBA8D3}" type="slidenum">
              <a:rPr lang="en-US" altLang="ja-JP" sz="1300">
                <a:solidFill>
                  <a:srgbClr val="000000"/>
                </a:solidFill>
                <a:latin typeface="Times New Roman" pitchFamily="-112" charset="0"/>
                <a:cs typeface="ＭＳ Ｐゴシック" pitchFamily="-112" charset="-128"/>
              </a:rPr>
              <a:pPr algn="r" defTabSz="482600" fontAlgn="base">
                <a:spcBef>
                  <a:spcPct val="0"/>
                </a:spcBef>
                <a:spcAft>
                  <a:spcPct val="0"/>
                </a:spcAft>
                <a:buFont typeface="Times New Roman" pitchFamily="-112" charset="0"/>
                <a:buNone/>
              </a:pPr>
              <a:t>17</a:t>
            </a:fld>
            <a:endParaRPr lang="en-US" altLang="ja-JP" sz="1300">
              <a:solidFill>
                <a:srgbClr val="000000"/>
              </a:solidFill>
              <a:latin typeface="Times New Roman" pitchFamily="-112" charset="0"/>
              <a:cs typeface="ＭＳ Ｐゴシック" pitchFamily="-112" charset="-128"/>
            </a:endParaRPr>
          </a:p>
        </p:txBody>
      </p:sp>
      <p:sp>
        <p:nvSpPr>
          <p:cNvPr id="61446" name="Text Box 1"/>
          <p:cNvSpPr txBox="1">
            <a:spLocks noChangeArrowheads="1"/>
          </p:cNvSpPr>
          <p:nvPr/>
        </p:nvSpPr>
        <p:spPr bwMode="auto">
          <a:xfrm>
            <a:off x="3886200" y="1"/>
            <a:ext cx="2970610" cy="455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>
            <a:prstTxWarp prst="textNoShape">
              <a:avLst/>
            </a:prstTxWarp>
          </a:bodyPr>
          <a:lstStyle/>
          <a:p>
            <a:pPr algn="r"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r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t>777</a:t>
            </a:r>
          </a:p>
        </p:txBody>
      </p:sp>
      <p:sp>
        <p:nvSpPr>
          <p:cNvPr id="61447" name="Text Box 2"/>
          <p:cNvSpPr txBox="1">
            <a:spLocks noChangeArrowheads="1"/>
          </p:cNvSpPr>
          <p:nvPr/>
        </p:nvSpPr>
        <p:spPr bwMode="auto">
          <a:xfrm>
            <a:off x="0" y="8686801"/>
            <a:ext cx="2970610" cy="455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 anchor="b">
            <a:prstTxWarp prst="textNoShape">
              <a:avLst/>
            </a:prstTxWarp>
          </a:bodyPr>
          <a:lstStyle/>
          <a:p>
            <a:pPr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r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t>888</a:t>
            </a:r>
          </a:p>
        </p:txBody>
      </p:sp>
      <p:sp>
        <p:nvSpPr>
          <p:cNvPr id="61448" name="Text Box 3"/>
          <p:cNvSpPr txBox="1">
            <a:spLocks noChangeArrowheads="1"/>
          </p:cNvSpPr>
          <p:nvPr/>
        </p:nvSpPr>
        <p:spPr bwMode="auto">
          <a:xfrm>
            <a:off x="3886200" y="8686801"/>
            <a:ext cx="2970610" cy="455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 anchor="b">
            <a:prstTxWarp prst="textNoShape">
              <a:avLst/>
            </a:prstTxWarp>
          </a:bodyPr>
          <a:lstStyle/>
          <a:p>
            <a:pPr algn="r"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fld id="{4FCBC033-3BF6-FD4E-B83A-90F8E207B4CD}" type="slidenum"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pPr algn="r" defTabSz="966788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82600" algn="l"/>
                  <a:tab pos="966788" algn="l"/>
                  <a:tab pos="1449388" algn="l"/>
                  <a:tab pos="1933575" algn="l"/>
                  <a:tab pos="2416175" algn="l"/>
                  <a:tab pos="2900363" algn="l"/>
                  <a:tab pos="3382963" algn="l"/>
                  <a:tab pos="3867150" algn="l"/>
                  <a:tab pos="4349750" algn="l"/>
                  <a:tab pos="4832350" algn="l"/>
                  <a:tab pos="5316538" algn="l"/>
                  <a:tab pos="5799138" algn="l"/>
                  <a:tab pos="6283325" algn="l"/>
                  <a:tab pos="6765925" algn="l"/>
                  <a:tab pos="7250113" algn="l"/>
                  <a:tab pos="7732713" algn="l"/>
                  <a:tab pos="8216900" algn="l"/>
                  <a:tab pos="8699500" algn="l"/>
                  <a:tab pos="9182100" algn="l"/>
                  <a:tab pos="9666288" algn="l"/>
                </a:tabLst>
              </a:pPr>
              <a:t>17</a:t>
            </a:fld>
            <a:endParaRPr lang="en-US" altLang="ja-JP" sz="1500">
              <a:solidFill>
                <a:srgbClr val="000000"/>
              </a:solidFill>
              <a:latin typeface="Arial" pitchFamily="-112" charset="0"/>
              <a:cs typeface="ＭＳ Ｐゴシック" pitchFamily="-112" charset="-128"/>
            </a:endParaRPr>
          </a:p>
        </p:txBody>
      </p:sp>
      <p:sp>
        <p:nvSpPr>
          <p:cNvPr id="61449" name="Text Box 4"/>
          <p:cNvSpPr txBox="1">
            <a:spLocks noChangeArrowheads="1"/>
          </p:cNvSpPr>
          <p:nvPr/>
        </p:nvSpPr>
        <p:spPr bwMode="auto">
          <a:xfrm>
            <a:off x="958453" y="685800"/>
            <a:ext cx="4948238" cy="343111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>
            <a:prstTxWarp prst="textNoShape">
              <a:avLst/>
            </a:prstTxWarp>
          </a:bodyPr>
          <a:lstStyle/>
          <a:p>
            <a:pPr defTabSz="966788" fontAlgn="base">
              <a:spcBef>
                <a:spcPct val="0"/>
              </a:spcBef>
              <a:spcAft>
                <a:spcPct val="0"/>
              </a:spcAft>
            </a:pPr>
            <a:endParaRPr lang="ja-JP" altLang="en-US" sz="3800">
              <a:solidFill>
                <a:srgbClr val="000000"/>
              </a:solidFill>
              <a:latin typeface="Arial" pitchFamily="-112" charset="0"/>
              <a:cs typeface="ＭＳ Ｐゴシック" pitchFamily="-112" charset="-128"/>
            </a:endParaRPr>
          </a:p>
        </p:txBody>
      </p:sp>
      <p:sp>
        <p:nvSpPr>
          <p:cNvPr id="61450" name="Text Box 5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8010" cy="4201584"/>
          </a:xfrm>
          <a:noFill/>
          <a:ln/>
        </p:spPr>
        <p:txBody>
          <a:bodyPr wrap="none" anchor="ctr"/>
          <a:lstStyle/>
          <a:p>
            <a:pPr defTabSz="457200">
              <a:spcBef>
                <a:spcPct val="0"/>
              </a:spcBef>
            </a:pPr>
            <a:endParaRPr kumimoji="0" lang="ja-JP" altLang="en-US">
              <a:latin typeface="Times New Roman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1451" name="Text Box 6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>
            <a:prstTxWarp prst="textNoShape">
              <a:avLst/>
            </a:prstTxWarp>
          </a:bodyPr>
          <a:lstStyle/>
          <a:p>
            <a:pPr algn="r"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r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t>777</a:t>
            </a:r>
          </a:p>
        </p:txBody>
      </p:sp>
      <p:sp>
        <p:nvSpPr>
          <p:cNvPr id="61452" name="Text Box 7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 anchor="b">
            <a:prstTxWarp prst="textNoShape">
              <a:avLst/>
            </a:prstTxWarp>
          </a:bodyPr>
          <a:lstStyle/>
          <a:p>
            <a:pPr algn="r"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fld id="{2E2E1652-C5F1-2F48-93F7-7BB96A637C34}" type="slidenum"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pPr algn="r" defTabSz="966788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82600" algn="l"/>
                  <a:tab pos="966788" algn="l"/>
                  <a:tab pos="1449388" algn="l"/>
                  <a:tab pos="1933575" algn="l"/>
                  <a:tab pos="2416175" algn="l"/>
                  <a:tab pos="2900363" algn="l"/>
                  <a:tab pos="3382963" algn="l"/>
                  <a:tab pos="3867150" algn="l"/>
                  <a:tab pos="4349750" algn="l"/>
                  <a:tab pos="4832350" algn="l"/>
                  <a:tab pos="5316538" algn="l"/>
                  <a:tab pos="5799138" algn="l"/>
                  <a:tab pos="6283325" algn="l"/>
                  <a:tab pos="6765925" algn="l"/>
                  <a:tab pos="7250113" algn="l"/>
                  <a:tab pos="7732713" algn="l"/>
                  <a:tab pos="8216900" algn="l"/>
                  <a:tab pos="8699500" algn="l"/>
                  <a:tab pos="9182100" algn="l"/>
                  <a:tab pos="9666288" algn="l"/>
                </a:tabLst>
              </a:pPr>
              <a:t>17</a:t>
            </a:fld>
            <a:endParaRPr lang="en-US" altLang="ja-JP" sz="1500">
              <a:solidFill>
                <a:srgbClr val="000000"/>
              </a:solidFill>
              <a:latin typeface="Arial" pitchFamily="-112" charset="0"/>
              <a:cs typeface="ＭＳ Ｐゴシック" pitchFamily="-112" charset="-128"/>
            </a:endParaRPr>
          </a:p>
        </p:txBody>
      </p:sp>
      <p:sp>
        <p:nvSpPr>
          <p:cNvPr id="61453" name="Text Box 8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01989" tIns="50995" rIns="101989" bIns="50995" anchor="b">
            <a:prstTxWarp prst="textNoShape">
              <a:avLst/>
            </a:prstTxWarp>
          </a:bodyPr>
          <a:lstStyle/>
          <a:p>
            <a:pPr defTabSz="966788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</a:pPr>
            <a:r>
              <a:rPr lang="en-US" altLang="ja-JP" sz="1500">
                <a:solidFill>
                  <a:srgbClr val="000000"/>
                </a:solidFill>
                <a:latin typeface="Arial" pitchFamily="-112" charset="0"/>
                <a:cs typeface="ＭＳ Ｐゴシック" pitchFamily="-112" charset="-128"/>
              </a:rPr>
              <a:t>888</a:t>
            </a:r>
          </a:p>
        </p:txBody>
      </p:sp>
      <p:sp>
        <p:nvSpPr>
          <p:cNvPr id="61454" name="Text Box 9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6661" tIns="48331" rIns="96661" bIns="48331" anchor="ctr">
            <a:prstTxWarp prst="textNoShape">
              <a:avLst/>
            </a:prstTxWarp>
          </a:bodyPr>
          <a:lstStyle/>
          <a:p>
            <a:pPr defTabSz="966788" fontAlgn="base">
              <a:spcBef>
                <a:spcPct val="0"/>
              </a:spcBef>
              <a:spcAft>
                <a:spcPct val="0"/>
              </a:spcAft>
            </a:pPr>
            <a:endParaRPr lang="ja-JP" altLang="en-US" sz="3800">
              <a:solidFill>
                <a:srgbClr val="000000"/>
              </a:solidFill>
              <a:latin typeface="Arial" pitchFamily="-112" charset="0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180C5-52B9-7E4F-BFE9-A7B6E1AD19AC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6F4AA-0FC8-AA45-A6B9-4098DB379408}" type="slidenum">
              <a:rPr lang="en-US" altLang="ja-JP">
                <a:solidFill>
                  <a:prstClr val="black"/>
                </a:solidFill>
              </a:rPr>
              <a:pPr/>
              <a:t>32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204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003" name="Notes Placeholder 2"/>
          <p:cNvSpPr>
            <a:spLocks noGrp="1"/>
          </p:cNvSpPr>
          <p:nvPr>
            <p:ph type="body" idx="1"/>
          </p:nvPr>
        </p:nvSpPr>
        <p:spPr/>
        <p:txBody>
          <a:bodyPr lIns="95665" tIns="47833" rIns="95665" bIns="47833"/>
          <a:lstStyle/>
          <a:p>
            <a:endParaRPr lang="ja-JP" altLang="en-US"/>
          </a:p>
        </p:txBody>
      </p:sp>
      <p:sp>
        <p:nvSpPr>
          <p:cNvPr id="2048004" name="Slide Number Placeholder 3"/>
          <p:cNvSpPr txBox="1">
            <a:spLocks noGrp="1"/>
          </p:cNvSpPr>
          <p:nvPr/>
        </p:nvSpPr>
        <p:spPr bwMode="auto">
          <a:xfrm>
            <a:off x="3884414" y="8684381"/>
            <a:ext cx="2972098" cy="458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665" tIns="47833" rIns="95665" bIns="47833" anchor="b">
            <a:prstTxWarp prst="textNoShape">
              <a:avLst/>
            </a:prstTxWarp>
          </a:bodyPr>
          <a:lstStyle/>
          <a:p>
            <a:pPr algn="r" defTabSz="956530" eaLnBrk="0" fontAlgn="base" hangingPunct="0">
              <a:spcBef>
                <a:spcPct val="0"/>
              </a:spcBef>
              <a:spcAft>
                <a:spcPct val="0"/>
              </a:spcAft>
            </a:pPr>
            <a:fld id="{16DABA94-408F-914A-A14A-EFFD3D88371C}" type="slidenum">
              <a:rPr kumimoji="0" lang="en-US" altLang="ja-JP" sz="1300">
                <a:solidFill>
                  <a:prstClr val="black"/>
                </a:solidFill>
                <a:latin typeface="Arial" pitchFamily="-112" charset="0"/>
                <a:cs typeface="Arial Unicode MS" pitchFamily="-112" charset="0"/>
              </a:rPr>
              <a:pPr algn="r" defTabSz="956530" eaLnBrk="0" fontAlgn="base" hangingPunct="0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kumimoji="0" lang="en-US" altLang="ja-JP" sz="1300" dirty="0">
              <a:solidFill>
                <a:prstClr val="black"/>
              </a:solidFill>
              <a:latin typeface="Arial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again </a:t>
            </a:r>
            <a:r>
              <a:rPr lang="en-US" dirty="0" err="1" smtClean="0"/>
              <a:t>emphasise</a:t>
            </a:r>
            <a:r>
              <a:rPr lang="en-US" baseline="0" dirty="0" smtClean="0"/>
              <a:t> that these two issues are separate, but because both have a direct impact on the luminosity, they have been confused in the past. </a:t>
            </a:r>
          </a:p>
          <a:p>
            <a:r>
              <a:rPr lang="en-US" baseline="0" dirty="0" smtClean="0"/>
              <a:t>In particular the </a:t>
            </a:r>
            <a:r>
              <a:rPr lang="en-US" baseline="0" dirty="0" err="1" smtClean="0"/>
              <a:t>e</a:t>
            </a:r>
            <a:r>
              <a:rPr lang="en-US" baseline="0" dirty="0" smtClean="0"/>
              <a:t>+ source, where the original reported drop in L by factor 3 was assumed to be entirely due to the source re-location.</a:t>
            </a:r>
          </a:p>
          <a:p>
            <a:r>
              <a:rPr lang="en-US" baseline="0" dirty="0" smtClean="0"/>
              <a:t>Stress also that these detailed studies of </a:t>
            </a:r>
            <a:r>
              <a:rPr lang="en-US" baseline="0" dirty="0" err="1" smtClean="0"/>
              <a:t>Ecm</a:t>
            </a:r>
            <a:r>
              <a:rPr lang="en-US" baseline="0" dirty="0" smtClean="0"/>
              <a:t>&lt;500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were never made for RDR. Assumption of gamma-scaling was naïve and incorrect (IR collimation depth).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31798F-FC15-324D-AC7F-96B236BCE0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EBE2D5-07D2-3343-B461-3FAE680DE5C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D0C1-2A48-EC47-BE8E-6FC83565C57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B44D-407E-1843-A483-2CADA230D29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A, Yamamoto, 10-11-11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C0C53-FD84-0447-883B-3599B8DD8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A, Yamamoto, 10-11-11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D0C1-2A48-EC47-BE8E-6FC83565C5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D0C1-2A48-EC47-BE8E-6FC83565C57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B6AC4-A38C-9C49-8DBF-1ABCBC07BC5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A, Yamamoto, 10-11-11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D0C1-2A48-EC47-BE8E-6FC83565C5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D0C1-2A48-EC47-BE8E-6FC83565C57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DB8F-0001-5C46-9B7E-15D6BDE5F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31798F-FC15-324D-AC7F-96B236BCE0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altLang="ja-JP" smtClean="0">
                <a:solidFill>
                  <a:srgbClr val="000000"/>
                </a:solidFill>
              </a:rPr>
              <a:pPr/>
              <a:t>10.11.17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2" Type="http://schemas.openxmlformats.org/officeDocument/2006/relationships/theme" Target="../theme/theme10.xml"/><Relationship Id="rId3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jpeg"/><Relationship Id="rId4" Type="http://schemas.openxmlformats.org/officeDocument/2006/relationships/theme" Target="../theme/theme11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5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8.xml"/><Relationship Id="rId2" Type="http://schemas.openxmlformats.org/officeDocument/2006/relationships/theme" Target="../theme/theme12.xml"/><Relationship Id="rId3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3.xml"/><Relationship Id="rId5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4.xml"/><Relationship Id="rId3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jpeg"/><Relationship Id="rId4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5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2" Type="http://schemas.openxmlformats.org/officeDocument/2006/relationships/theme" Target="../theme/theme6.xml"/><Relationship Id="rId3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theme" Target="../theme/theme7.xml"/><Relationship Id="rId5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theme" Target="../theme/theme8.xml"/><Relationship Id="rId5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theme" Target="../theme/theme9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SCRF Industrialization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2730111-C028-914C-BD05-A8B3E5644BFD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D84EBB-4EBF-1E49-B658-9E00AD20FE67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  <p:pic>
        <p:nvPicPr>
          <p:cNvPr id="7174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17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7179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kumimoji="0" lang="en-US" altLang="ja-JP" smtClean="0">
                <a:solidFill>
                  <a:srgbClr val="000000"/>
                </a:solidFill>
              </a:rPr>
              <a:pPr/>
              <a:t>10.11.17</a:t>
            </a:fld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</a:rPr>
              <a:pPr/>
              <a:t>‹#›</a:t>
            </a:fld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88CD951A-F19C-334C-963F-F994189EF05B}" type="slidenum">
              <a:rPr kumimoji="0" lang="ja-JP" altLang="en-US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rPr>
              <a:t>SCRF WebEx Meeting</a:t>
            </a:r>
            <a:endParaRPr kumimoji="0" lang="en-US" altLang="ja-JP">
              <a:solidFill>
                <a:srgbClr val="23346C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t>10-11-17, A. Yamamoto</a:t>
            </a:r>
            <a:endParaRPr kumimoji="0" lang="en-GB" altLang="ja-JP">
              <a:solidFill>
                <a:srgbClr val="000000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</a:rPr>
              <a:t>11-Nov-10                              Pac Mtg - Unv of Oregon</a:t>
            </a:r>
            <a:endParaRPr kumimoji="0"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/>
              <a:t>Global </a:t>
            </a:r>
            <a:r>
              <a:rPr kumimoji="0" lang="en-US" altLang="ja-JP"/>
              <a:t>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503B64EB-0842-3F46-ACCF-64B1F96B452F}" type="slidenum">
              <a:rPr kumimoji="0" lang="en-US" altLang="ja-JP">
                <a:solidFill>
                  <a:srgbClr val="000000"/>
                </a:solidFill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1039" name="Picture 15" descr="ilccol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1040" name="Picture 16" descr="1024_greendot_divider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45" name="Picture 21" descr="1024_greendot_divider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8087014-5DC1-3D45-BB39-EA2F1B2CD004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8087014-5DC1-3D45-BB39-EA2F1B2CD004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8087014-5DC1-3D45-BB39-EA2F1B2CD004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8087014-5DC1-3D45-BB39-EA2F1B2CD004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A, Yamamoto, 10-11-11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ILC-PAC: SCRF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8087014-5DC1-3D45-BB39-EA2F1B2CD004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SCRF Industrialization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2730111-C028-914C-BD05-A8B3E5644BFD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5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7" Type="http://schemas.openxmlformats.org/officeDocument/2006/relationships/image" Target="../media/image20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eg"/><Relationship Id="rId6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Relationship Id="rId5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gif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Nov</a:t>
            </a:r>
            <a:r>
              <a:rPr lang="en-US" altLang="ja-JP" b="1" dirty="0" smtClean="0"/>
              <a:t>. </a:t>
            </a:r>
            <a:r>
              <a:rPr lang="en-US" altLang="ja-JP" b="1" dirty="0" smtClean="0"/>
              <a:t>17</a:t>
            </a:r>
            <a:r>
              <a:rPr lang="en-US" altLang="ja-JP" b="1" dirty="0" smtClean="0"/>
              <a:t>, </a:t>
            </a:r>
            <a:r>
              <a:rPr lang="en-US" altLang="ja-JP" b="1" dirty="0" smtClean="0"/>
              <a:t>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2526365"/>
            <a:ext cx="7772400" cy="3505866"/>
          </a:xfrm>
          <a:ln>
            <a:solidFill>
              <a:srgbClr val="4F81BD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Agenda</a:t>
            </a:r>
          </a:p>
          <a:p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PMs</a:t>
            </a:r>
            <a:r>
              <a:rPr lang="en-US" altLang="ja-JP" dirty="0" smtClean="0">
                <a:solidFill>
                  <a:srgbClr val="000090"/>
                </a:solidFill>
              </a:rPr>
              <a:t> </a:t>
            </a:r>
            <a:r>
              <a:rPr lang="en-US" altLang="ja-JP" dirty="0" smtClean="0"/>
              <a:t>				(15 min.)</a:t>
            </a:r>
            <a:endParaRPr lang="en-US" altLang="ja-JP" dirty="0" smtClean="0"/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Director’s decision for the BAW1 proposal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Report from ILC-PAC, Nov. 11 – 12, Eugene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Preparation for the BAW-2 and other meetings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General Report from </a:t>
            </a:r>
            <a:r>
              <a:rPr lang="en-US" altLang="ja-JP" dirty="0" err="1" smtClean="0">
                <a:solidFill>
                  <a:srgbClr val="000090"/>
                </a:solidFill>
              </a:rPr>
              <a:t>GLs</a:t>
            </a:r>
            <a:r>
              <a:rPr lang="en-US" altLang="ja-JP" dirty="0" smtClean="0">
                <a:solidFill>
                  <a:srgbClr val="000090"/>
                </a:solidFill>
              </a:rPr>
              <a:t>		(15 min.)</a:t>
            </a:r>
          </a:p>
          <a:p>
            <a:pPr marL="514350" indent="-514350" algn="l">
              <a:buAutoNum type="arabicPeriod"/>
            </a:pPr>
            <a:r>
              <a:rPr lang="en-US" altLang="ja-JP" dirty="0" smtClean="0">
                <a:solidFill>
                  <a:srgbClr val="000090"/>
                </a:solidFill>
              </a:rPr>
              <a:t>Special Discussions 				(30 min.</a:t>
            </a:r>
            <a:r>
              <a:rPr lang="en-US" altLang="ja-JP" dirty="0" smtClean="0">
                <a:solidFill>
                  <a:srgbClr val="000090"/>
                </a:solidFill>
              </a:rPr>
              <a:t>)</a:t>
            </a:r>
            <a:endParaRPr lang="en-US" altLang="ja-JP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Progress and further plan for S1-Global test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Progress in NML/CM1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Interim report progress and editing	</a:t>
            </a:r>
            <a:r>
              <a:rPr lang="en-US" altLang="ja-JP" dirty="0" smtClean="0"/>
              <a:t>		</a:t>
            </a:r>
            <a:endParaRPr lang="en-US" altLang="ja-JP" dirty="0" smtClean="0"/>
          </a:p>
          <a:p>
            <a:pPr marL="971550" lvl="1" indent="-514350" algn="l"/>
            <a:endParaRPr lang="en-US" altLang="ja-JP" dirty="0" smtClean="0"/>
          </a:p>
          <a:p>
            <a:pPr marL="1428750" lvl="2" indent="-514350" algn="l"/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C762-B9CC-2648-9558-99304AD4A779}" type="slidenum">
              <a:rPr lang="en-US" altLang="ja-JP">
                <a:solidFill>
                  <a:srgbClr val="000000"/>
                </a:solidFill>
              </a:rPr>
              <a:pPr/>
              <a:t>10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4819" name="Footer Placeholder 2"/>
          <p:cNvSpPr txBox="1">
            <a:spLocks noGrp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defRPr/>
            </a:pPr>
            <a:r>
              <a:rPr kumimoji="0" lang="en-US" sz="1600" b="1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2159619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ctr" hangingPunct="0">
              <a:spcBef>
                <a:spcPct val="0"/>
              </a:spcBef>
              <a:spcAft>
                <a:spcPct val="0"/>
              </a:spcAft>
            </a:pPr>
            <a:fld id="{F8947A3F-D18E-F743-9C0A-4128F985B2F4}" type="slidenum">
              <a:rPr kumimoji="0" lang="en-US" altLang="ja-JP" sz="1400" b="1">
                <a:solidFill>
                  <a:srgbClr val="000000"/>
                </a:solidFill>
              </a:rPr>
              <a:pPr algn="r"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kumimoji="0" lang="en-US" altLang="ja-JP" sz="1400" b="1">
              <a:solidFill>
                <a:srgbClr val="000000"/>
              </a:solidFill>
            </a:endParaRPr>
          </a:p>
        </p:txBody>
      </p:sp>
      <p:sp>
        <p:nvSpPr>
          <p:cNvPr id="215962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-112" charset="-128"/>
                <a:cs typeface="ＭＳ Ｐゴシック" pitchFamily="-112" charset="-128"/>
              </a:rPr>
              <a:t>Proposal Approved by Director</a:t>
            </a:r>
            <a:endParaRPr lang="en-US" altLang="ja-JP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1596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180" y="915029"/>
            <a:ext cx="8787576" cy="523125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</p:pic>
      <p:cxnSp>
        <p:nvCxnSpPr>
          <p:cNvPr id="9" name="直線コネクタ 8"/>
          <p:cNvCxnSpPr/>
          <p:nvPr/>
        </p:nvCxnSpPr>
        <p:spPr bwMode="auto">
          <a:xfrm>
            <a:off x="6019800" y="3314031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>
            <a:off x="1036645" y="3533020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731845" y="5576915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447800"/>
            <a:ext cx="8229600" cy="2057400"/>
          </a:xfrm>
          <a:solidFill>
            <a:srgbClr val="CCFFCC"/>
          </a:solidFill>
        </p:spPr>
        <p:txBody>
          <a:bodyPr/>
          <a:lstStyle/>
          <a:p>
            <a:r>
              <a:rPr lang="en-US" altLang="ja-JP" b="1" smtClean="0">
                <a:solidFill>
                  <a:schemeClr val="tx1"/>
                </a:solidFill>
              </a:rPr>
              <a:t>SCRF  Progress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962400"/>
            <a:ext cx="7772400" cy="2057400"/>
          </a:xfrm>
        </p:spPr>
        <p:txBody>
          <a:bodyPr/>
          <a:lstStyle/>
          <a:p>
            <a:pPr marL="533400" indent="-533400"/>
            <a:r>
              <a:rPr kumimoji="0" lang="en-US" altLang="ja-JP" sz="2400" smtClean="0">
                <a:solidFill>
                  <a:srgbClr val="0000FF"/>
                </a:solidFill>
              </a:rPr>
              <a:t>A.Yamamoto, Marc Ross, and Nick Walker</a:t>
            </a:r>
          </a:p>
          <a:p>
            <a:pPr marL="533400" indent="-533400"/>
            <a:r>
              <a:rPr kumimoji="0" lang="en-US" altLang="ja-JP" sz="2400" smtClean="0">
                <a:solidFill>
                  <a:srgbClr val="000090"/>
                </a:solidFill>
              </a:rPr>
              <a:t>ILC-GDE Project Managers</a:t>
            </a:r>
            <a:endParaRPr kumimoji="0" lang="en-US" altLang="ja-JP" sz="1600" smtClean="0">
              <a:solidFill>
                <a:srgbClr val="000090"/>
              </a:solidFill>
            </a:endParaRPr>
          </a:p>
          <a:p>
            <a:pPr marL="533400" indent="-533400"/>
            <a:endParaRPr kumimoji="0" lang="en-US" altLang="ja-JP" sz="2000" smtClean="0">
              <a:solidFill>
                <a:schemeClr val="tx1"/>
              </a:solidFill>
            </a:endParaRPr>
          </a:p>
          <a:p>
            <a:pPr marL="533400" indent="-533400"/>
            <a:endParaRPr kumimoji="0" lang="en-US" altLang="ja-JP" sz="2000" b="1" smtClean="0">
              <a:solidFill>
                <a:schemeClr val="tx1"/>
              </a:solidFill>
            </a:endParaRPr>
          </a:p>
          <a:p>
            <a:pPr marL="533400" indent="-533400"/>
            <a:r>
              <a:rPr kumimoji="0" lang="en-US" altLang="ja-JP" sz="2000" b="1" smtClean="0">
                <a:solidFill>
                  <a:schemeClr val="tx1"/>
                </a:solidFill>
              </a:rPr>
              <a:t>ILC-PAC, Eugene, Nov. 11, 2010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567863" y="-41433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7380288" y="3081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  <p:sp>
        <p:nvSpPr>
          <p:cNvPr id="25606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25607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5D072D-F630-7D40-B085-F16E0BF1C551}" type="slidenum">
              <a:rPr lang="en-US" altLang="ja-JP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11</a:t>
            </a:fld>
            <a:endParaRPr lang="en-US" altLang="ja-JP" smtClean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08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31747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31748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6E0B3-0C0B-EE4E-81FB-5797E4CD194E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924800" cy="762000"/>
          </a:xfrm>
          <a:solidFill>
            <a:srgbClr val="FFFFFF"/>
          </a:solidFill>
        </p:spPr>
        <p:txBody>
          <a:bodyPr/>
          <a:lstStyle/>
          <a:p>
            <a:r>
              <a:rPr lang="en-US" altLang="ja-JP" sz="3200" b="1" smtClean="0"/>
              <a:t>Topical Progress going on This Week!: </a:t>
            </a:r>
            <a:r>
              <a:rPr lang="en-US" altLang="ja-JP" sz="2800" b="1" smtClean="0"/>
              <a:t/>
            </a:r>
            <a:br>
              <a:rPr lang="en-US" altLang="ja-JP" sz="2800" b="1" smtClean="0"/>
            </a:br>
            <a:r>
              <a:rPr lang="en-US" altLang="ja-JP" sz="2800" b="1" smtClean="0">
                <a:solidFill>
                  <a:srgbClr val="3366FF"/>
                </a:solidFill>
              </a:rPr>
              <a:t>Fermilab: NML Cryomodule </a:t>
            </a:r>
          </a:p>
        </p:txBody>
      </p:sp>
      <p:pic>
        <p:nvPicPr>
          <p:cNvPr id="31750" name="Picture 5" descr="IMG_45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371600"/>
            <a:ext cx="353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IMG_45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3606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219200" y="4191000"/>
            <a:ext cx="6934200" cy="18161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-"/>
            </a:pPr>
            <a:r>
              <a:rPr lang="en-US" altLang="ja-JP" sz="2800"/>
              <a:t> NML-CM1 cryomodule in collaboration of </a:t>
            </a:r>
          </a:p>
          <a:p>
            <a:pPr lvl="1">
              <a:buFontTx/>
              <a:buChar char="-"/>
            </a:pPr>
            <a:r>
              <a:rPr lang="en-US" altLang="ja-JP" sz="2800"/>
              <a:t> Fermilab, DESY, INFN. </a:t>
            </a:r>
          </a:p>
          <a:p>
            <a:endParaRPr lang="en-US" altLang="ja-JP" sz="2800"/>
          </a:p>
          <a:p>
            <a:r>
              <a:rPr lang="en-US" altLang="ja-JP" sz="2800"/>
              <a:t>- Cool down is about starting, this week.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1447800"/>
          </a:xfrm>
        </p:spPr>
        <p:txBody>
          <a:bodyPr/>
          <a:lstStyle/>
          <a:p>
            <a:r>
              <a:rPr lang="en-US" altLang="ja-JP" sz="3200" b="1" smtClean="0"/>
              <a:t>KEK: MHI-12 reached 37.5 MV/m</a:t>
            </a:r>
            <a:br>
              <a:rPr lang="en-US" altLang="ja-JP" sz="3200" b="1" smtClean="0"/>
            </a:br>
            <a:r>
              <a:rPr lang="en-US" altLang="ja-JP" sz="3200" b="1" smtClean="0"/>
              <a:t>in the 1</a:t>
            </a:r>
            <a:r>
              <a:rPr lang="en-US" altLang="ja-JP" sz="3200" b="1" baseline="30000" smtClean="0"/>
              <a:t>st</a:t>
            </a:r>
            <a:r>
              <a:rPr lang="en-US" altLang="ja-JP" sz="3200" b="1" smtClean="0"/>
              <a:t> pass, </a:t>
            </a:r>
            <a:r>
              <a:rPr lang="en-US" altLang="ja-JP" sz="3200" b="1" i="1" smtClean="0">
                <a:solidFill>
                  <a:srgbClr val="FF0000"/>
                </a:solidFill>
              </a:rPr>
              <a:t>TODAY!</a:t>
            </a:r>
            <a:endParaRPr lang="ja-JP" altLang="en-US" sz="3200" b="1" i="1" smtClean="0">
              <a:solidFill>
                <a:srgbClr val="FF0000"/>
              </a:solidFill>
            </a:endParaRPr>
          </a:p>
        </p:txBody>
      </p:sp>
      <p:sp>
        <p:nvSpPr>
          <p:cNvPr id="32771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32772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32773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0B2415-B338-2F44-B2B2-811DD85234FB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13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2774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84313"/>
            <a:ext cx="6324600" cy="484028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タイトル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67600" cy="914400"/>
          </a:xfrm>
        </p:spPr>
        <p:txBody>
          <a:bodyPr/>
          <a:lstStyle/>
          <a:p>
            <a:r>
              <a:rPr lang="en-US" altLang="ja-JP" b="1" smtClean="0"/>
              <a:t>Topical Progress </a:t>
            </a:r>
            <a:br>
              <a:rPr lang="en-US" altLang="ja-JP" b="1" smtClean="0"/>
            </a:br>
            <a:r>
              <a:rPr lang="en-US" altLang="ja-JP" b="1" smtClean="0"/>
              <a:t>really going on ‘this week’  </a:t>
            </a:r>
            <a:endParaRPr lang="ja-JP" altLang="en-US" b="1" smtClean="0"/>
          </a:p>
        </p:txBody>
      </p:sp>
      <p:sp>
        <p:nvSpPr>
          <p:cNvPr id="33795" name="コンテンツ プレースホルダ 2"/>
          <p:cNvSpPr>
            <a:spLocks noGrp="1"/>
          </p:cNvSpPr>
          <p:nvPr>
            <p:ph idx="1"/>
          </p:nvPr>
        </p:nvSpPr>
        <p:spPr>
          <a:xfrm>
            <a:off x="533400" y="1447800"/>
            <a:ext cx="7772400" cy="1600200"/>
          </a:xfrm>
        </p:spPr>
        <p:txBody>
          <a:bodyPr/>
          <a:lstStyle/>
          <a:p>
            <a:r>
              <a:rPr lang="en-US" altLang="ja-JP" smtClean="0"/>
              <a:t>DESY-FNAL-KEK, Cooperative Work: </a:t>
            </a:r>
          </a:p>
          <a:p>
            <a:pPr lvl="1"/>
            <a:r>
              <a:rPr lang="en-US" altLang="ja-JP" smtClean="0"/>
              <a:t>Common tuning machines developed by DESY</a:t>
            </a:r>
          </a:p>
          <a:p>
            <a:pPr lvl="1"/>
            <a:r>
              <a:rPr lang="en-US" altLang="ja-JP" smtClean="0"/>
              <a:t>One being assembled by FNAL team at KEK</a:t>
            </a:r>
            <a:endParaRPr lang="ja-JP" altLang="en-US" smtClean="0"/>
          </a:p>
        </p:txBody>
      </p:sp>
      <p:sp>
        <p:nvSpPr>
          <p:cNvPr id="3379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3379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337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DF14C4-067B-2E42-B3A3-832AF816EDB8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33799" name="図 9" descr="DSC0067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図 7" descr="DSC0068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505200"/>
            <a:ext cx="3048000" cy="22860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3801" name="図 6" descr="DSC0067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962400"/>
            <a:ext cx="3048000" cy="22860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3802" name="Picture 5" descr="A superconducting TESLA cavity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5562600"/>
            <a:ext cx="3505200" cy="59531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086600" cy="914400"/>
          </a:xfrm>
        </p:spPr>
        <p:txBody>
          <a:bodyPr/>
          <a:lstStyle/>
          <a:p>
            <a:r>
              <a:rPr lang="en-US" altLang="ja-JP" smtClean="0"/>
              <a:t>SCRF 9-Cell Cavity  </a:t>
            </a:r>
            <a:br>
              <a:rPr lang="en-US" altLang="ja-JP" smtClean="0"/>
            </a:br>
            <a:r>
              <a:rPr lang="en-US" altLang="ja-JP" smtClean="0"/>
              <a:t>Highlight: March ~ Oct., 2010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457200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None/>
              <a:defRPr/>
            </a:pPr>
            <a:r>
              <a:rPr lang="en-US" dirty="0" smtClean="0"/>
              <a:t>Americas:</a:t>
            </a:r>
          </a:p>
          <a:p>
            <a:pPr>
              <a:defRPr/>
            </a:pPr>
            <a:r>
              <a:rPr lang="en-US" b="1" dirty="0" err="1" smtClean="0">
                <a:solidFill>
                  <a:srgbClr val="3366FF"/>
                </a:solidFill>
              </a:rPr>
              <a:t>Niowave</a:t>
            </a:r>
            <a:r>
              <a:rPr lang="en-US" b="1" dirty="0" smtClean="0">
                <a:solidFill>
                  <a:srgbClr val="3366FF"/>
                </a:solidFill>
              </a:rPr>
              <a:t>-Roark-FNAL: </a:t>
            </a:r>
            <a:r>
              <a:rPr lang="en-US" b="1" dirty="0" smtClean="0">
                <a:solidFill>
                  <a:srgbClr val="000090"/>
                </a:solidFill>
              </a:rPr>
              <a:t>1</a:t>
            </a:r>
            <a:r>
              <a:rPr lang="en-US" b="1" baseline="30000" dirty="0" smtClean="0">
                <a:solidFill>
                  <a:srgbClr val="000090"/>
                </a:solidFill>
              </a:rPr>
              <a:t>st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dirty="0" smtClean="0"/>
              <a:t>cavity reached </a:t>
            </a:r>
            <a:r>
              <a:rPr lang="en-US" dirty="0" smtClean="0">
                <a:solidFill>
                  <a:srgbClr val="FF0000"/>
                </a:solidFill>
              </a:rPr>
              <a:t>28.8</a:t>
            </a:r>
            <a:r>
              <a:rPr lang="en-US" dirty="0" smtClean="0"/>
              <a:t> MV/</a:t>
            </a:r>
            <a:r>
              <a:rPr lang="en-US" dirty="0" err="1" smtClean="0"/>
              <a:t>m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b="1" dirty="0" err="1" smtClean="0">
                <a:solidFill>
                  <a:srgbClr val="3366FF"/>
                </a:solidFill>
              </a:rPr>
              <a:t>Jlab</a:t>
            </a:r>
            <a:r>
              <a:rPr lang="en-US" dirty="0" smtClean="0"/>
              <a:t> set an example</a:t>
            </a:r>
            <a:r>
              <a:rPr lang="en-US" dirty="0" smtClean="0">
                <a:solidFill>
                  <a:srgbClr val="000000"/>
                </a:solidFill>
              </a:rPr>
              <a:t> of ~ </a:t>
            </a:r>
            <a:r>
              <a:rPr lang="en-US" dirty="0" smtClean="0">
                <a:solidFill>
                  <a:srgbClr val="FF0000"/>
                </a:solidFill>
              </a:rPr>
              <a:t>90% </a:t>
            </a:r>
            <a:r>
              <a:rPr lang="en-US" b="1" dirty="0" smtClean="0">
                <a:solidFill>
                  <a:srgbClr val="FF0000"/>
                </a:solidFill>
              </a:rPr>
              <a:t>yield </a:t>
            </a:r>
            <a:r>
              <a:rPr lang="en-US" b="1" dirty="0" smtClean="0">
                <a:solidFill>
                  <a:srgbClr val="000000"/>
                </a:solidFill>
              </a:rPr>
              <a:t>@ </a:t>
            </a:r>
            <a:r>
              <a:rPr lang="en-US" b="1" dirty="0" smtClean="0">
                <a:solidFill>
                  <a:srgbClr val="FF0000"/>
                </a:solidFill>
              </a:rPr>
              <a:t>35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MV/m (1 vendor &amp; all  process at </a:t>
            </a:r>
            <a:r>
              <a:rPr lang="en-US" dirty="0" err="1" smtClean="0">
                <a:solidFill>
                  <a:srgbClr val="000000"/>
                </a:solidFill>
              </a:rPr>
              <a:t>JLab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FNAL-KEK</a:t>
            </a:r>
            <a:r>
              <a:rPr lang="en-US" dirty="0" smtClean="0">
                <a:solidFill>
                  <a:srgbClr val="000000"/>
                </a:solidFill>
              </a:rPr>
              <a:t>: Cavity locally repaired, G improved from </a:t>
            </a:r>
            <a:r>
              <a:rPr lang="en-US" b="1" dirty="0" smtClean="0">
                <a:solidFill>
                  <a:srgbClr val="3366FF"/>
                </a:solidFill>
              </a:rPr>
              <a:t>11 to </a:t>
            </a:r>
            <a:r>
              <a:rPr lang="en-US" b="1" dirty="0" smtClean="0">
                <a:solidFill>
                  <a:srgbClr val="FF0000"/>
                </a:solidFill>
              </a:rPr>
              <a:t>30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    </a:t>
            </a:r>
          </a:p>
          <a:p>
            <a:pPr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r>
              <a:rPr lang="en-US" dirty="0" smtClean="0"/>
              <a:t>Asia (hosted):</a:t>
            </a: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IHEP-KEK</a:t>
            </a:r>
            <a:r>
              <a:rPr lang="en-US" dirty="0" smtClean="0"/>
              <a:t>:  1</a:t>
            </a:r>
            <a:r>
              <a:rPr lang="en-US" baseline="30000" dirty="0" smtClean="0"/>
              <a:t>st </a:t>
            </a:r>
            <a:r>
              <a:rPr lang="en-US" dirty="0" smtClean="0"/>
              <a:t> cavity (LL, large-grain, no-end)  reached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 smtClean="0">
                <a:solidFill>
                  <a:schemeClr val="tx1"/>
                </a:solidFill>
              </a:rPr>
              <a:t>MV/</a:t>
            </a:r>
            <a:r>
              <a:rPr lang="en-US" dirty="0" err="1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PKU-</a:t>
            </a:r>
            <a:r>
              <a:rPr lang="en-US" b="1" dirty="0" err="1" smtClean="0">
                <a:solidFill>
                  <a:srgbClr val="3366FF"/>
                </a:solidFill>
              </a:rPr>
              <a:t>JLab</a:t>
            </a:r>
            <a:r>
              <a:rPr lang="en-US" dirty="0" smtClean="0">
                <a:solidFill>
                  <a:srgbClr val="3366FF"/>
                </a:solidFill>
              </a:rPr>
              <a:t>: </a:t>
            </a:r>
            <a:r>
              <a:rPr lang="en-US" dirty="0" smtClean="0"/>
              <a:t>Cavity (Tesla, fine-grain) reached </a:t>
            </a:r>
            <a:r>
              <a:rPr lang="en-US" dirty="0" smtClean="0">
                <a:solidFill>
                  <a:srgbClr val="FF0000"/>
                </a:solidFill>
              </a:rPr>
              <a:t>28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Hitachi-KEK</a:t>
            </a:r>
            <a:r>
              <a:rPr lang="en-US" dirty="0" smtClean="0">
                <a:solidFill>
                  <a:srgbClr val="3366FF"/>
                </a:solidFill>
              </a:rPr>
              <a:t>: 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cavity (Tesla-like, no-end) reached </a:t>
            </a:r>
            <a:r>
              <a:rPr lang="en-US" dirty="0" smtClean="0">
                <a:solidFill>
                  <a:srgbClr val="FF0000"/>
                </a:solidFill>
              </a:rPr>
              <a:t>35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MHI-a-KEK</a:t>
            </a:r>
            <a:r>
              <a:rPr lang="en-US" dirty="0" smtClean="0">
                <a:solidFill>
                  <a:srgbClr val="3366FF"/>
                </a:solidFill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QB (Tesla-like </a:t>
            </a:r>
            <a:r>
              <a:rPr lang="en-US" dirty="0" err="1" smtClean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/ end-HOM: </a:t>
            </a:r>
            <a:r>
              <a:rPr lang="en-US" dirty="0" smtClean="0">
                <a:solidFill>
                  <a:srgbClr val="000000"/>
                </a:solidFill>
              </a:rPr>
              <a:t>MHI- 12) reached </a:t>
            </a:r>
            <a:r>
              <a:rPr lang="en-US" dirty="0" smtClean="0">
                <a:solidFill>
                  <a:srgbClr val="FF0000"/>
                </a:solidFill>
              </a:rPr>
              <a:t>37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i="1" dirty="0" smtClean="0">
                <a:solidFill>
                  <a:srgbClr val="3366FF"/>
                </a:solidFill>
              </a:rPr>
              <a:t>TODAY !</a:t>
            </a:r>
          </a:p>
          <a:p>
            <a:pPr>
              <a:defRPr/>
            </a:pPr>
            <a:r>
              <a:rPr lang="en-US" b="1" i="1" dirty="0" smtClean="0">
                <a:solidFill>
                  <a:srgbClr val="3366FF"/>
                </a:solidFill>
              </a:rPr>
              <a:t>MHI-KEK-</a:t>
            </a:r>
            <a:r>
              <a:rPr lang="en-US" b="1" i="1" u="sng" dirty="0" smtClean="0">
                <a:solidFill>
                  <a:srgbClr val="339966"/>
                </a:solidFill>
              </a:rPr>
              <a:t>S1-Global</a:t>
            </a:r>
            <a:r>
              <a:rPr lang="en-US" i="1" dirty="0" smtClean="0">
                <a:solidFill>
                  <a:srgbClr val="3366FF"/>
                </a:solidFill>
              </a:rPr>
              <a:t>:</a:t>
            </a:r>
            <a:r>
              <a:rPr lang="en-US" i="1" dirty="0" smtClean="0">
                <a:solidFill>
                  <a:schemeClr val="tx1"/>
                </a:solidFill>
              </a:rPr>
              <a:t> cavity (Tesla-like) reached </a:t>
            </a:r>
            <a:r>
              <a:rPr lang="en-US" i="1" dirty="0" smtClean="0">
                <a:solidFill>
                  <a:srgbClr val="FF0000"/>
                </a:solidFill>
              </a:rPr>
              <a:t>&gt; 35 </a:t>
            </a:r>
            <a:r>
              <a:rPr lang="en-US" i="1" dirty="0" smtClean="0">
                <a:solidFill>
                  <a:srgbClr val="000090"/>
                </a:solidFill>
              </a:rPr>
              <a:t>(40) </a:t>
            </a:r>
            <a:r>
              <a:rPr lang="en-US" i="1" dirty="0" smtClean="0">
                <a:solidFill>
                  <a:srgbClr val="000000"/>
                </a:solidFill>
              </a:rPr>
              <a:t>MV/</a:t>
            </a:r>
            <a:r>
              <a:rPr lang="en-US" i="1" dirty="0" err="1" smtClean="0">
                <a:solidFill>
                  <a:srgbClr val="000000"/>
                </a:solidFill>
              </a:rPr>
              <a:t>m</a:t>
            </a:r>
            <a:r>
              <a:rPr lang="en-US" i="1" dirty="0" smtClean="0">
                <a:solidFill>
                  <a:srgbClr val="339966"/>
                </a:solidFill>
              </a:rPr>
              <a:t> </a:t>
            </a:r>
          </a:p>
          <a:p>
            <a:pPr lvl="1"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r>
              <a:rPr lang="en-US" dirty="0" smtClean="0"/>
              <a:t>Europe:</a:t>
            </a:r>
          </a:p>
          <a:p>
            <a:pPr>
              <a:defRPr/>
            </a:pPr>
            <a:r>
              <a:rPr lang="en-US" b="1" dirty="0" smtClean="0">
                <a:solidFill>
                  <a:srgbClr val="3366FF"/>
                </a:solidFill>
              </a:rPr>
              <a:t>E-XFEL / HG-FP7</a:t>
            </a:r>
            <a:r>
              <a:rPr lang="en-US" dirty="0" smtClean="0">
                <a:solidFill>
                  <a:srgbClr val="3366FF"/>
                </a:solidFill>
              </a:rPr>
              <a:t>:  </a:t>
            </a:r>
            <a:r>
              <a:rPr lang="en-US" dirty="0" smtClean="0"/>
              <a:t>600 cavity production order placed (2 vendors)</a:t>
            </a:r>
          </a:p>
        </p:txBody>
      </p:sp>
      <p:sp>
        <p:nvSpPr>
          <p:cNvPr id="3686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3686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EF0D3E-A644-BB41-9CE3-4CEEC166F4F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15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36870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タイトル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391400" cy="914400"/>
          </a:xfrm>
        </p:spPr>
        <p:txBody>
          <a:bodyPr/>
          <a:lstStyle/>
          <a:p>
            <a:r>
              <a:rPr lang="en-US" altLang="ja-JP" sz="2800" b="1" smtClean="0">
                <a:solidFill>
                  <a:srgbClr val="FF0000"/>
                </a:solidFill>
              </a:rPr>
              <a:t>90 %</a:t>
            </a:r>
            <a:r>
              <a:rPr lang="en-US" altLang="ja-JP" sz="2800" b="1" smtClean="0"/>
              <a:t> Yield at 35 MV/m achieved with </a:t>
            </a:r>
            <a:br>
              <a:rPr lang="en-US" altLang="ja-JP" sz="2800" b="1" smtClean="0"/>
            </a:br>
            <a:r>
              <a:rPr lang="en-US" altLang="ja-JP" sz="2400" b="1" smtClean="0">
                <a:solidFill>
                  <a:srgbClr val="3366FF"/>
                </a:solidFill>
              </a:rPr>
              <a:t>one vendor and JLab Process/Test</a:t>
            </a:r>
            <a:endParaRPr lang="ja-JP" altLang="en-US" sz="2400" b="1" smtClean="0">
              <a:solidFill>
                <a:srgbClr val="3366FF"/>
              </a:solidFill>
            </a:endParaRPr>
          </a:p>
        </p:txBody>
      </p:sp>
      <p:sp>
        <p:nvSpPr>
          <p:cNvPr id="47107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47108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4710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19FD6E-8DAC-9143-8A77-FCA0E85BCBF0}" type="slidenum">
              <a:rPr lang="en-US" altLang="ja-JP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16</a:t>
            </a:fld>
            <a:endParaRPr lang="en-US" altLang="ja-JP" smtClean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47110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90600"/>
            <a:ext cx="7956550" cy="5278438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47111" name="テキスト ボックス 8"/>
          <p:cNvSpPr txBox="1">
            <a:spLocks noChangeArrowheads="1"/>
          </p:cNvSpPr>
          <p:nvPr/>
        </p:nvSpPr>
        <p:spPr bwMode="auto">
          <a:xfrm>
            <a:off x="8004175" y="0"/>
            <a:ext cx="1139825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smtClean="0">
                <a:solidFill>
                  <a:srgbClr val="000000"/>
                </a:solidFill>
              </a:rPr>
              <a:t>R. Geng</a:t>
            </a:r>
            <a:endParaRPr lang="ja-JP" altLang="en-US" sz="2000" smtClean="0">
              <a:solidFill>
                <a:srgbClr val="000000"/>
              </a:solidFill>
            </a:endParaRPr>
          </a:p>
        </p:txBody>
      </p:sp>
      <p:cxnSp>
        <p:nvCxnSpPr>
          <p:cNvPr id="47112" name="Straight Connector 36"/>
          <p:cNvCxnSpPr>
            <a:cxnSpLocks noChangeShapeType="1"/>
          </p:cNvCxnSpPr>
          <p:nvPr/>
        </p:nvCxnSpPr>
        <p:spPr bwMode="auto">
          <a:xfrm rot="5400000">
            <a:off x="4944269" y="4961731"/>
            <a:ext cx="2000250" cy="158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47113" name="TextBox 37"/>
          <p:cNvSpPr txBox="1">
            <a:spLocks noChangeArrowheads="1"/>
          </p:cNvSpPr>
          <p:nvPr/>
        </p:nvSpPr>
        <p:spPr bwMode="auto">
          <a:xfrm>
            <a:off x="5562600" y="3657600"/>
            <a:ext cx="7239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00" smtClean="0">
                <a:solidFill>
                  <a:srgbClr val="FF0000"/>
                </a:solidFill>
              </a:rPr>
              <a:t>35 MV/m</a:t>
            </a:r>
          </a:p>
        </p:txBody>
      </p:sp>
      <p:cxnSp>
        <p:nvCxnSpPr>
          <p:cNvPr id="47114" name="Straight Connector 38"/>
          <p:cNvCxnSpPr>
            <a:cxnSpLocks noChangeShapeType="1"/>
          </p:cNvCxnSpPr>
          <p:nvPr/>
        </p:nvCxnSpPr>
        <p:spPr bwMode="auto">
          <a:xfrm rot="5400000">
            <a:off x="2466976" y="5305425"/>
            <a:ext cx="1314450" cy="317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</p:spPr>
      </p:cxnSp>
      <p:sp>
        <p:nvSpPr>
          <p:cNvPr id="47115" name="TextBox 39"/>
          <p:cNvSpPr txBox="1">
            <a:spLocks noChangeArrowheads="1"/>
          </p:cNvSpPr>
          <p:nvPr/>
        </p:nvSpPr>
        <p:spPr bwMode="auto">
          <a:xfrm>
            <a:off x="2971800" y="4737100"/>
            <a:ext cx="7239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400" smtClean="0">
                <a:solidFill>
                  <a:srgbClr val="0000FF"/>
                </a:solidFill>
              </a:rPr>
              <a:t>22 MV/m</a:t>
            </a:r>
          </a:p>
        </p:txBody>
      </p:sp>
      <p:sp>
        <p:nvSpPr>
          <p:cNvPr id="14" name="Oval 43"/>
          <p:cNvSpPr/>
          <p:nvPr/>
        </p:nvSpPr>
        <p:spPr bwMode="auto">
          <a:xfrm>
            <a:off x="1371600" y="3886200"/>
            <a:ext cx="2133600" cy="8382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3600">
              <a:solidFill>
                <a:srgbClr val="00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362200" y="4876800"/>
            <a:ext cx="533400" cy="1066800"/>
          </a:xfrm>
          <a:prstGeom prst="rect">
            <a:avLst/>
          </a:prstGeom>
          <a:solidFill>
            <a:schemeClr val="bg1">
              <a:alpha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7239000" y="3810000"/>
            <a:ext cx="228600" cy="2133600"/>
          </a:xfrm>
          <a:prstGeom prst="rect">
            <a:avLst/>
          </a:prstGeom>
          <a:solidFill>
            <a:schemeClr val="bg1">
              <a:alpha val="86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  <p:sp>
        <p:nvSpPr>
          <p:cNvPr id="47119" name="テキスト ボックス 18"/>
          <p:cNvSpPr txBox="1">
            <a:spLocks noChangeArrowheads="1"/>
          </p:cNvSpPr>
          <p:nvPr/>
        </p:nvSpPr>
        <p:spPr bwMode="auto">
          <a:xfrm>
            <a:off x="1143000" y="1447800"/>
            <a:ext cx="5065713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smtClean="0">
                <a:solidFill>
                  <a:srgbClr val="0000FF"/>
                </a:solidFill>
              </a:rPr>
              <a:t>9/10 A CCEL/RI cavity exceeded 35 MV/m</a:t>
            </a:r>
            <a:endParaRPr lang="ja-JP" altLang="en-US" sz="2000" smtClean="0">
              <a:solidFill>
                <a:srgbClr val="0000FF"/>
              </a:solidFill>
            </a:endParaRPr>
          </a:p>
        </p:txBody>
      </p:sp>
      <p:sp>
        <p:nvSpPr>
          <p:cNvPr id="47120" name="テキスト ボックス 20"/>
          <p:cNvSpPr txBox="1">
            <a:spLocks noChangeArrowheads="1"/>
          </p:cNvSpPr>
          <p:nvPr/>
        </p:nvSpPr>
        <p:spPr bwMode="auto">
          <a:xfrm>
            <a:off x="5638800" y="3124200"/>
            <a:ext cx="595313" cy="338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smtClean="0">
                <a:solidFill>
                  <a:srgbClr val="000000"/>
                </a:solidFill>
              </a:rPr>
              <a:t>AES</a:t>
            </a:r>
            <a:endParaRPr lang="ja-JP" altLang="en-US" sz="1600" smtClean="0">
              <a:solidFill>
                <a:srgbClr val="000000"/>
              </a:solidFill>
            </a:endParaRPr>
          </a:p>
        </p:txBody>
      </p:sp>
      <p:sp>
        <p:nvSpPr>
          <p:cNvPr id="47121" name="右矢印 21"/>
          <p:cNvSpPr>
            <a:spLocks noChangeArrowheads="1"/>
          </p:cNvSpPr>
          <p:nvPr/>
        </p:nvSpPr>
        <p:spPr bwMode="auto">
          <a:xfrm>
            <a:off x="6248400" y="320040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  <p:sp>
        <p:nvSpPr>
          <p:cNvPr id="47122" name="テキスト ボックス 22"/>
          <p:cNvSpPr txBox="1">
            <a:spLocks noChangeArrowheads="1"/>
          </p:cNvSpPr>
          <p:nvPr/>
        </p:nvSpPr>
        <p:spPr bwMode="auto">
          <a:xfrm>
            <a:off x="2438400" y="5334000"/>
            <a:ext cx="595313" cy="338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smtClean="0">
                <a:solidFill>
                  <a:srgbClr val="000000"/>
                </a:solidFill>
              </a:rPr>
              <a:t>AES</a:t>
            </a:r>
            <a:endParaRPr lang="ja-JP" altLang="en-US" sz="1600" smtClean="0">
              <a:solidFill>
                <a:srgbClr val="000000"/>
              </a:solidFill>
            </a:endParaRPr>
          </a:p>
        </p:txBody>
      </p:sp>
      <p:sp>
        <p:nvSpPr>
          <p:cNvPr id="47123" name="テキスト ボックス 24"/>
          <p:cNvSpPr txBox="1">
            <a:spLocks noChangeArrowheads="1"/>
          </p:cNvSpPr>
          <p:nvPr/>
        </p:nvSpPr>
        <p:spPr bwMode="auto">
          <a:xfrm>
            <a:off x="6946900" y="2971800"/>
            <a:ext cx="1130300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smtClean="0">
                <a:solidFill>
                  <a:srgbClr val="000000"/>
                </a:solidFill>
              </a:rPr>
              <a:t>ACCEL/RI</a:t>
            </a:r>
            <a:endParaRPr lang="ja-JP" altLang="en-US" sz="1600" smtClean="0">
              <a:solidFill>
                <a:srgbClr val="000000"/>
              </a:solidFill>
            </a:endParaRPr>
          </a:p>
        </p:txBody>
      </p:sp>
      <p:sp>
        <p:nvSpPr>
          <p:cNvPr id="47124" name="テキスト ボックス 26"/>
          <p:cNvSpPr txBox="1">
            <a:spLocks noChangeArrowheads="1"/>
          </p:cNvSpPr>
          <p:nvPr/>
        </p:nvSpPr>
        <p:spPr bwMode="auto">
          <a:xfrm>
            <a:off x="7127875" y="3505200"/>
            <a:ext cx="415925" cy="230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smtClean="0">
                <a:solidFill>
                  <a:srgbClr val="000000"/>
                </a:solidFill>
              </a:rPr>
              <a:t>AES</a:t>
            </a:r>
            <a:endParaRPr lang="ja-JP" altLang="en-US" sz="900" smtClean="0">
              <a:solidFill>
                <a:srgbClr val="000000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6553200" y="2743200"/>
            <a:ext cx="228600" cy="2133600"/>
          </a:xfrm>
          <a:prstGeom prst="rect">
            <a:avLst/>
          </a:prstGeom>
          <a:solidFill>
            <a:schemeClr val="bg1">
              <a:alpha val="86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60419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6042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E50814-696C-1A42-8814-69238FB2820F}" type="slidenum"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17</a:t>
            </a:fld>
            <a:endParaRPr lang="en-US" altLang="ja-JP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60421" name="Text Box 1"/>
          <p:cNvSpPr txBox="1">
            <a:spLocks noChangeArrowheads="1"/>
          </p:cNvSpPr>
          <p:nvPr/>
        </p:nvSpPr>
        <p:spPr bwMode="auto">
          <a:xfrm>
            <a:off x="1219200" y="152400"/>
            <a:ext cx="7924800" cy="892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3200" b="1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S1-Global Cryomodule Test in Progress</a:t>
            </a:r>
            <a:endParaRPr lang="en-US" altLang="ja-JP" b="1">
              <a:solidFill>
                <a:srgbClr val="000090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600" b="1" i="1">
                <a:solidFill>
                  <a:srgbClr val="3366FF"/>
                </a:solidFill>
                <a:ea typeface="ＭＳ Ｐゴシック" pitchFamily="-112" charset="-128"/>
                <a:cs typeface="ＭＳ Ｐゴシック" pitchFamily="-112" charset="-128"/>
              </a:rPr>
              <a:t>DESY, FNAL, INFN, KEK</a:t>
            </a:r>
            <a:r>
              <a:rPr lang="en-US" altLang="ja-JP" b="1" i="1">
                <a:solidFill>
                  <a:srgbClr val="3366FF"/>
                </a:solidFill>
                <a:ea typeface="ＭＳ Ｐゴシック" pitchFamily="-112" charset="-128"/>
                <a:cs typeface="ＭＳ Ｐゴシック" pitchFamily="-112" charset="-128"/>
              </a:rPr>
              <a:t>, SLAC cooperation and IHEP participation</a:t>
            </a:r>
            <a:r>
              <a:rPr lang="en-US" altLang="ja-JP" sz="3200">
                <a:solidFill>
                  <a:srgbClr val="000090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pic>
        <p:nvPicPr>
          <p:cNvPr id="60422" name="図 5" descr="P10208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838" y="4670425"/>
            <a:ext cx="2889250" cy="192881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60423" name="図 8" descr="IMG_072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7875" y="4670425"/>
            <a:ext cx="2573338" cy="19288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0424" name="図 11"/>
          <p:cNvPicPr>
            <a:picLocks noChangeAspect="1"/>
          </p:cNvPicPr>
          <p:nvPr/>
        </p:nvPicPr>
        <p:blipFill>
          <a:blip r:embed="rId5"/>
          <a:srcRect t="597" b="1192"/>
          <a:stretch>
            <a:fillRect/>
          </a:stretch>
        </p:blipFill>
        <p:spPr bwMode="auto">
          <a:xfrm>
            <a:off x="381000" y="1147763"/>
            <a:ext cx="5700713" cy="342423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60425" name="図 22" descr="20100706Di-0319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08700" y="4670425"/>
            <a:ext cx="28940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6" name="テキスト ボックス 15"/>
          <p:cNvSpPr txBox="1">
            <a:spLocks noChangeArrowheads="1"/>
          </p:cNvSpPr>
          <p:nvPr/>
        </p:nvSpPr>
        <p:spPr bwMode="auto">
          <a:xfrm>
            <a:off x="6218238" y="1219200"/>
            <a:ext cx="2840037" cy="3200400"/>
          </a:xfrm>
          <a:prstGeom prst="rect">
            <a:avLst/>
          </a:prstGeom>
          <a:solidFill>
            <a:srgbClr val="CCFFCC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u="sng">
                <a:solidFill>
                  <a:srgbClr val="000000"/>
                </a:solidFill>
              </a:rPr>
              <a:t>Vertical cavity test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 • </a:t>
            </a:r>
            <a:r>
              <a:rPr lang="en-US" altLang="ja-JP">
                <a:solidFill>
                  <a:srgbClr val="3366FF"/>
                </a:solidFill>
              </a:rPr>
              <a:t>CW low power </a:t>
            </a:r>
            <a:r>
              <a:rPr lang="en-US" altLang="ja-JP">
                <a:solidFill>
                  <a:srgbClr val="000000"/>
                </a:solidFill>
              </a:rPr>
              <a:t>test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  reached: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000000"/>
                </a:solidFill>
              </a:rPr>
              <a:t>  </a:t>
            </a:r>
            <a:r>
              <a:rPr lang="en-US" altLang="ja-JP" sz="2000" b="1">
                <a:solidFill>
                  <a:srgbClr val="3366FF"/>
                </a:solidFill>
              </a:rPr>
              <a:t>&lt; 30 MV/m &gt;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u="sng">
                <a:solidFill>
                  <a:srgbClr val="000000"/>
                </a:solidFill>
              </a:rPr>
              <a:t>S1-Global cryomodule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 • </a:t>
            </a:r>
            <a:r>
              <a:rPr lang="en-US" altLang="ja-JP">
                <a:solidFill>
                  <a:srgbClr val="3366FF"/>
                </a:solidFill>
              </a:rPr>
              <a:t>1ms, 5 Hz pulse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</a:rPr>
              <a:t>  Individual test  reaching: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</a:rPr>
              <a:t>  &lt; 28 MV/m</a:t>
            </a:r>
            <a:r>
              <a:rPr lang="ja-JP" altLang="en-US" sz="2000" b="1">
                <a:solidFill>
                  <a:srgbClr val="FF0000"/>
                </a:solidFill>
              </a:rPr>
              <a:t>＞</a:t>
            </a:r>
            <a:endParaRPr lang="en-US" altLang="ja-JP" sz="2000" b="1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 b="1" i="1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i="1">
                <a:solidFill>
                  <a:srgbClr val="000000"/>
                </a:solidFill>
              </a:rPr>
              <a:t>{as of Oct. 22, 2010}</a:t>
            </a:r>
            <a:endParaRPr lang="ja-JP" altLang="en-US" i="1">
              <a:solidFill>
                <a:srgbClr val="000000"/>
              </a:solidFill>
            </a:endParaRPr>
          </a:p>
        </p:txBody>
      </p:sp>
      <p:pic>
        <p:nvPicPr>
          <p:cNvPr id="6042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3988" y="685800"/>
            <a:ext cx="989012" cy="66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タイトル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620000" cy="914400"/>
          </a:xfrm>
        </p:spPr>
        <p:txBody>
          <a:bodyPr/>
          <a:lstStyle/>
          <a:p>
            <a:r>
              <a:rPr lang="en-US" altLang="ja-JP" b="1" smtClean="0"/>
              <a:t>Cryomodule Gradient Spread </a:t>
            </a:r>
            <a:r>
              <a:rPr lang="en-US" altLang="ja-JP" sz="2000" b="1" smtClean="0">
                <a:solidFill>
                  <a:srgbClr val="3366FF"/>
                </a:solidFill>
              </a:rPr>
              <a:t>Observed at DESY and KEK, as of Nov. 2010</a:t>
            </a:r>
            <a:endParaRPr lang="ja-JP" altLang="en-US" b="1" smtClean="0">
              <a:solidFill>
                <a:srgbClr val="3366FF"/>
              </a:solidFill>
            </a:endParaRPr>
          </a:p>
        </p:txBody>
      </p:sp>
      <p:sp>
        <p:nvSpPr>
          <p:cNvPr id="68611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3810000"/>
            <a:ext cx="4419600" cy="2286000"/>
          </a:xfrm>
          <a:solidFill>
            <a:srgbClr val="FFFF00"/>
          </a:solidFill>
        </p:spPr>
        <p:txBody>
          <a:bodyPr/>
          <a:lstStyle/>
          <a:p>
            <a:r>
              <a:rPr lang="en-US" altLang="ja-JP" smtClean="0"/>
              <a:t>FLASH: </a:t>
            </a:r>
          </a:p>
          <a:p>
            <a:pPr lvl="1"/>
            <a:r>
              <a:rPr lang="en-US" altLang="ja-JP" smtClean="0"/>
              <a:t>3 PXFEL cryomodules</a:t>
            </a:r>
          </a:p>
          <a:p>
            <a:r>
              <a:rPr lang="en-US" altLang="ja-JP" smtClean="0"/>
              <a:t>ILC-TDP:</a:t>
            </a:r>
          </a:p>
          <a:p>
            <a:pPr lvl="1"/>
            <a:r>
              <a:rPr lang="en-US" altLang="ja-JP" smtClean="0"/>
              <a:t> S1-Global cryomodule</a:t>
            </a:r>
            <a:endParaRPr lang="ja-JP" altLang="en-US" smtClean="0"/>
          </a:p>
        </p:txBody>
      </p:sp>
      <p:sp>
        <p:nvSpPr>
          <p:cNvPr id="6861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6861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68614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19A41C-F1C5-7C46-8FC6-5493EC1C05F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18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686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68438"/>
            <a:ext cx="2667000" cy="1884362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686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447800"/>
            <a:ext cx="2660650" cy="18732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686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447800"/>
            <a:ext cx="2667000" cy="187801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68618" name="図 11"/>
          <p:cNvPicPr>
            <a:picLocks noChangeAspect="1"/>
          </p:cNvPicPr>
          <p:nvPr/>
        </p:nvPicPr>
        <p:blipFill>
          <a:blip r:embed="rId5"/>
          <a:srcRect t="597" b="1192"/>
          <a:stretch>
            <a:fillRect/>
          </a:stretch>
        </p:blipFill>
        <p:spPr bwMode="auto">
          <a:xfrm>
            <a:off x="5029200" y="3814763"/>
            <a:ext cx="3795713" cy="228123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68619" name="テキスト ボックス 10"/>
          <p:cNvSpPr txBox="1">
            <a:spLocks noChangeArrowheads="1"/>
          </p:cNvSpPr>
          <p:nvPr/>
        </p:nvSpPr>
        <p:spPr bwMode="auto">
          <a:xfrm>
            <a:off x="1285875" y="3349625"/>
            <a:ext cx="6738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/>
              <a:t>PXFEL-1                                         PXFEL-2                                                 PFEL-3</a:t>
            </a:r>
            <a:endParaRPr lang="ja-JP" altLang="en-US" sz="1400"/>
          </a:p>
        </p:txBody>
      </p:sp>
      <p:sp>
        <p:nvSpPr>
          <p:cNvPr id="68620" name="テキスト ボックス 11"/>
          <p:cNvSpPr txBox="1">
            <a:spLocks noChangeArrowheads="1"/>
          </p:cNvSpPr>
          <p:nvPr/>
        </p:nvSpPr>
        <p:spPr bwMode="auto">
          <a:xfrm>
            <a:off x="6477000" y="6016625"/>
            <a:ext cx="982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/>
              <a:t>S1-Global </a:t>
            </a:r>
            <a:endParaRPr lang="ja-JP" altLang="en-US" sz="1400"/>
          </a:p>
        </p:txBody>
      </p:sp>
      <p:sp>
        <p:nvSpPr>
          <p:cNvPr id="68621" name="テキスト ボックス 12"/>
          <p:cNvSpPr txBox="1">
            <a:spLocks noChangeArrowheads="1"/>
          </p:cNvSpPr>
          <p:nvPr/>
        </p:nvSpPr>
        <p:spPr bwMode="auto">
          <a:xfrm>
            <a:off x="7158038" y="0"/>
            <a:ext cx="1985962" cy="3381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/>
              <a:t>D. Kostin &amp; E. Kako</a:t>
            </a:r>
            <a:endParaRPr lang="ja-JP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タイトル 4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086600" cy="914400"/>
          </a:xfrm>
        </p:spPr>
        <p:txBody>
          <a:bodyPr/>
          <a:lstStyle/>
          <a:p>
            <a:r>
              <a:rPr lang="en-US" altLang="ja-JP" b="1" smtClean="0"/>
              <a:t>Average Gradient Observed </a:t>
            </a:r>
            <a:br>
              <a:rPr lang="en-US" altLang="ja-JP" b="1" smtClean="0"/>
            </a:br>
            <a:r>
              <a:rPr lang="en-US" altLang="ja-JP" sz="2400" b="1" smtClean="0">
                <a:solidFill>
                  <a:srgbClr val="3366FF"/>
                </a:solidFill>
              </a:rPr>
              <a:t>in Cavity/Cryomodule Tests at DESY and KEK </a:t>
            </a:r>
            <a:endParaRPr lang="ja-JP" altLang="en-US" b="1" smtClean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153400" cy="45719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4147"/>
                <a:gridCol w="1176618"/>
                <a:gridCol w="1176618"/>
                <a:gridCol w="1176618"/>
                <a:gridCol w="1333500"/>
                <a:gridCol w="235324"/>
                <a:gridCol w="125057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Project:</a:t>
                      </a:r>
                    </a:p>
                    <a:p>
                      <a:r>
                        <a:rPr kumimoji="1" lang="en-US" altLang="ja-JP" sz="1600" dirty="0" err="1" smtClean="0"/>
                        <a:t>Cryomodule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XFEL:</a:t>
                      </a:r>
                    </a:p>
                    <a:p>
                      <a:r>
                        <a:rPr kumimoji="1" lang="en-US" altLang="ja-JP" dirty="0" smtClean="0"/>
                        <a:t>PXEL-1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XFEL:</a:t>
                      </a:r>
                    </a:p>
                    <a:p>
                      <a:r>
                        <a:rPr kumimoji="1" lang="en-US" altLang="ja-JP" dirty="0" smtClean="0"/>
                        <a:t>PXFEL-2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XFEL:</a:t>
                      </a:r>
                    </a:p>
                    <a:p>
                      <a:r>
                        <a:rPr kumimoji="1" lang="en-US" altLang="ja-JP" dirty="0" smtClean="0"/>
                        <a:t>PXFEL-3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ILC-TDP: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S1-Global</a:t>
                      </a:r>
                      <a:endParaRPr kumimoji="1" lang="ja-JP" alt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ILC: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Spec.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9-Cell Cavity Vertical Test</a:t>
                      </a:r>
                    </a:p>
                    <a:p>
                      <a:r>
                        <a:rPr kumimoji="1" lang="en-US" altLang="ja-JP" dirty="0" smtClean="0"/>
                        <a:t>(CW-mode)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 36 &gt;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 31 &gt;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30 &gt;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&lt; 30 &gt; 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&lt; 35 &gt;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Test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(10 or 5 Hz)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32 &gt;</a:t>
                      </a:r>
                    </a:p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30 &gt;</a:t>
                      </a:r>
                    </a:p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25 &gt;</a:t>
                      </a:r>
                    </a:p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</a:rPr>
                        <a:t>&lt; 28 &gt;</a:t>
                      </a:r>
                    </a:p>
                    <a:p>
                      <a:pPr algn="ctr"/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&lt; 34 &gt;</a:t>
                      </a:r>
                    </a:p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G. degradation</a:t>
                      </a:r>
                      <a:endParaRPr kumimoji="1" lang="en-US" altLang="ja-JP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VT</a:t>
                      </a:r>
                      <a:r>
                        <a:rPr kumimoji="1" lang="ja-JP" alt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</a:t>
                      </a:r>
                      <a:r>
                        <a:rPr kumimoji="1" lang="en-US" altLang="ja-JP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CMT, % </a:t>
                      </a:r>
                      <a:endParaRPr kumimoji="1" lang="ja-JP" alt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~10 %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~ 4 %</a:t>
                      </a:r>
                      <a:endParaRPr kumimoji="1" lang="ja-JP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</a:rPr>
                        <a:t>~15 %</a:t>
                      </a:r>
                      <a:endParaRPr kumimoji="1" lang="ja-JP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~ 7 %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≤ 3 %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Accelerator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Operation</a:t>
                      </a:r>
                    </a:p>
                    <a:p>
                      <a:r>
                        <a:rPr kumimoji="1" lang="en-US" altLang="ja-JP" baseline="0" dirty="0" smtClean="0"/>
                        <a:t>(10 or 5 Hz)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&lt; 30 &gt;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used in 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FLASH (ACC7)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N/A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&lt; 31.5 &gt;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9693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69694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69695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C4D50D-D3A0-ED48-BD51-E14986BAA5D5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19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 </a:t>
            </a:r>
            <a:r>
              <a:rPr lang="en-US" altLang="ja-JP" dirty="0" smtClean="0"/>
              <a:t>related to</a:t>
            </a:r>
            <a:r>
              <a:rPr lang="en-US" altLang="ja-JP" dirty="0" smtClean="0"/>
              <a:t> PM/SCRF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sz="2800" dirty="0" smtClean="0"/>
              <a:t>Oct</a:t>
            </a:r>
            <a:r>
              <a:rPr lang="en-US" altLang="ja-JP" sz="2800" dirty="0" smtClean="0"/>
              <a:t>. 18 – 22:</a:t>
            </a:r>
            <a:r>
              <a:rPr lang="en-US" altLang="ja-JP" sz="2800" dirty="0" smtClean="0"/>
              <a:t>		IWLC</a:t>
            </a:r>
            <a:r>
              <a:rPr lang="en-US" altLang="ja-JP" sz="2800" dirty="0" smtClean="0"/>
              <a:t>-2010 at </a:t>
            </a:r>
            <a:r>
              <a:rPr lang="en-US" altLang="ja-JP" sz="2800" dirty="0" smtClean="0"/>
              <a:t>CERN</a:t>
            </a:r>
          </a:p>
          <a:p>
            <a:pPr lvl="1"/>
            <a:r>
              <a:rPr lang="en-US" altLang="ja-JP" sz="2400" dirty="0" smtClean="0"/>
              <a:t>Oct. 20			</a:t>
            </a:r>
            <a:r>
              <a:rPr lang="en-US" altLang="ja-JP" sz="2400" u="sng" dirty="0" smtClean="0"/>
              <a:t>SCRF </a:t>
            </a:r>
            <a:r>
              <a:rPr lang="en-US" altLang="ja-JP" sz="2400" u="sng" dirty="0" err="1" smtClean="0"/>
              <a:t>webex</a:t>
            </a:r>
            <a:endParaRPr lang="en-US" altLang="ja-JP" sz="2400" u="sng" dirty="0" smtClean="0"/>
          </a:p>
          <a:p>
            <a:r>
              <a:rPr lang="en-US" altLang="ja-JP" sz="2800" dirty="0" smtClean="0"/>
              <a:t>Oct</a:t>
            </a:r>
            <a:r>
              <a:rPr lang="en-US" altLang="ja-JP" sz="2800" dirty="0" smtClean="0"/>
              <a:t>.</a:t>
            </a:r>
            <a:r>
              <a:rPr lang="en-US" altLang="ja-JP" sz="2800" dirty="0" smtClean="0"/>
              <a:t> </a:t>
            </a:r>
            <a:r>
              <a:rPr lang="en-US" altLang="ja-JP" sz="2800" dirty="0" smtClean="0"/>
              <a:t>25</a:t>
            </a:r>
            <a:r>
              <a:rPr lang="en-US" altLang="ja-JP" sz="2800" dirty="0" smtClean="0"/>
              <a:t>:</a:t>
            </a:r>
            <a:r>
              <a:rPr lang="en-US" altLang="ja-JP" sz="2800" dirty="0" smtClean="0"/>
              <a:t>		</a:t>
            </a:r>
            <a:r>
              <a:rPr lang="en-US" altLang="ja-JP" sz="2800" dirty="0" smtClean="0"/>
              <a:t>	PM </a:t>
            </a:r>
            <a:r>
              <a:rPr lang="en-US" altLang="ja-JP" sz="2800" dirty="0" smtClean="0"/>
              <a:t>Visit DESY</a:t>
            </a:r>
          </a:p>
          <a:p>
            <a:r>
              <a:rPr lang="en-US" altLang="ja-JP" sz="2800" dirty="0" smtClean="0"/>
              <a:t>Nov. 5:			Due date for Interim report draft</a:t>
            </a:r>
          </a:p>
          <a:p>
            <a:r>
              <a:rPr lang="en-US" altLang="ja-JP" sz="2800" dirty="0" smtClean="0"/>
              <a:t>Nov. 11-12:	</a:t>
            </a:r>
            <a:r>
              <a:rPr lang="en-US" altLang="ja-JP" sz="2800" dirty="0" smtClean="0"/>
              <a:t>	ILC</a:t>
            </a:r>
            <a:r>
              <a:rPr lang="en-US" altLang="ja-JP" sz="2800" dirty="0" smtClean="0"/>
              <a:t>-PAC at Oregon</a:t>
            </a:r>
            <a:endParaRPr lang="en-US" altLang="ja-JP" sz="2800" dirty="0" smtClean="0"/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Nov. 17: 	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, </a:t>
            </a:r>
            <a:r>
              <a:rPr lang="en-US" altLang="ja-JP" sz="2800" i="1" u="sng" dirty="0" smtClean="0">
                <a:solidFill>
                  <a:srgbClr val="FF0000"/>
                </a:solidFill>
              </a:rPr>
              <a:t>TODAY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!</a:t>
            </a:r>
            <a:r>
              <a:rPr lang="en-US" altLang="ja-JP" sz="2800" dirty="0" smtClean="0">
                <a:solidFill>
                  <a:srgbClr val="3366FF"/>
                </a:solidFill>
              </a:rPr>
              <a:t>			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Dec. 9:			PM Visit CEA/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Saclay</a:t>
            </a:r>
            <a:r>
              <a:rPr lang="en-US" altLang="ja-JP" sz="2800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Dec. 15:	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r>
              <a:rPr lang="en-US" altLang="ja-JP" sz="2800" dirty="0" smtClean="0">
                <a:solidFill>
                  <a:srgbClr val="3366FF"/>
                </a:solidFill>
              </a:rPr>
              <a:t>, 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6-7:			PM Visit </a:t>
            </a:r>
            <a:r>
              <a:rPr lang="en-US" altLang="ja-JP" sz="2800" dirty="0" err="1" smtClean="0">
                <a:solidFill>
                  <a:srgbClr val="3366FF"/>
                </a:solidFill>
              </a:rPr>
              <a:t>JLab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12:			</a:t>
            </a:r>
            <a:r>
              <a:rPr lang="en-US" altLang="ja-JP" sz="2800" u="sng" dirty="0" smtClean="0">
                <a:solidFill>
                  <a:srgbClr val="3366FF"/>
                </a:solidFill>
              </a:rPr>
              <a:t>SCRF-</a:t>
            </a:r>
            <a:r>
              <a:rPr lang="en-US" altLang="ja-JP" sz="2800" u="sng" dirty="0" err="1" smtClean="0">
                <a:solidFill>
                  <a:srgbClr val="3366FF"/>
                </a:solidFill>
              </a:rPr>
              <a:t>webex</a:t>
            </a:r>
            <a:endParaRPr lang="en-US" altLang="ja-JP" sz="2800" u="sng" dirty="0" smtClean="0">
              <a:solidFill>
                <a:srgbClr val="3366FF"/>
              </a:solidFill>
            </a:endParaRP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Jan. 18 – 21:</a:t>
            </a:r>
            <a:r>
              <a:rPr lang="en-US" altLang="ja-JP" sz="2800" dirty="0" smtClean="0">
                <a:solidFill>
                  <a:srgbClr val="3366FF"/>
                </a:solidFill>
              </a:rPr>
              <a:t>		BAW</a:t>
            </a:r>
            <a:r>
              <a:rPr lang="en-US" altLang="ja-JP" sz="2800" dirty="0" smtClean="0">
                <a:solidFill>
                  <a:srgbClr val="3366FF"/>
                </a:solidFill>
              </a:rPr>
              <a:t>-2, SLAC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r>
              <a:rPr lang="en-US" altLang="ja-JP" sz="2400" dirty="0" smtClean="0">
                <a:solidFill>
                  <a:srgbClr val="3366FF"/>
                </a:solidFill>
              </a:rPr>
              <a:t>Feb. 28 – Mar. 3:</a:t>
            </a:r>
            <a:r>
              <a:rPr lang="en-US" altLang="ja-JP" sz="2800" dirty="0" smtClean="0">
                <a:solidFill>
                  <a:srgbClr val="3366FF"/>
                </a:solidFill>
              </a:rPr>
              <a:t>	TTC at INFN/Milano </a:t>
            </a:r>
          </a:p>
          <a:p>
            <a:r>
              <a:rPr lang="en-US" altLang="ja-JP" sz="2800" dirty="0" smtClean="0">
                <a:solidFill>
                  <a:srgbClr val="3366FF"/>
                </a:solidFill>
              </a:rPr>
              <a:t>March 18 – 22:	GDE/ALCPG meeting, Univ. Oregon, Eugene, </a:t>
            </a:r>
            <a:endParaRPr lang="en-US" altLang="ja-JP" sz="2800" dirty="0" smtClean="0">
              <a:solidFill>
                <a:srgbClr val="3366FF"/>
              </a:solidFill>
            </a:endParaRPr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10-11-17, A. Yamamoto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smtClean="0"/>
              <a:t>Summary</a:t>
            </a:r>
            <a:endParaRPr lang="ja-JP" altLang="en-US" sz="4000" b="1" smtClean="0"/>
          </a:p>
        </p:txBody>
      </p:sp>
      <p:sp>
        <p:nvSpPr>
          <p:cNvPr id="95235" name="コンテンツ プレースホルダ 7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4648200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sz="2400" b="1" smtClean="0">
                <a:solidFill>
                  <a:srgbClr val="000090"/>
                </a:solidFill>
              </a:rPr>
              <a:t>Cavity gradient R&amp;D </a:t>
            </a:r>
          </a:p>
          <a:p>
            <a:pPr lvl="1"/>
            <a:r>
              <a:rPr lang="en-US" altLang="ja-JP" sz="2000" u="sng" smtClean="0">
                <a:solidFill>
                  <a:schemeClr val="tx1"/>
                </a:solidFill>
              </a:rPr>
              <a:t>R&amp;D milestone: </a:t>
            </a:r>
          </a:p>
          <a:p>
            <a:pPr lvl="2"/>
            <a:r>
              <a:rPr lang="en-US" altLang="ja-JP" sz="1800" smtClean="0">
                <a:solidFill>
                  <a:srgbClr val="FF0000"/>
                </a:solidFill>
              </a:rPr>
              <a:t>35 MV/m </a:t>
            </a:r>
            <a:r>
              <a:rPr lang="en-US" altLang="ja-JP" sz="1800" smtClean="0">
                <a:solidFill>
                  <a:srgbClr val="000000"/>
                </a:solidFill>
              </a:rPr>
              <a:t>at Q0 &gt; 8x10E9, </a:t>
            </a:r>
            <a:r>
              <a:rPr lang="en-US" altLang="ja-JP" sz="1800" smtClean="0">
                <a:solidFill>
                  <a:srgbClr val="FF0000"/>
                </a:solidFill>
              </a:rPr>
              <a:t>&gt; 50 % yield </a:t>
            </a:r>
            <a:r>
              <a:rPr lang="en-US" altLang="ja-JP" sz="1800" smtClean="0"/>
              <a:t>achieved in </a:t>
            </a:r>
            <a:r>
              <a:rPr lang="en-US" altLang="ja-JP" sz="1800" smtClean="0">
                <a:solidFill>
                  <a:srgbClr val="3366FF"/>
                </a:solidFill>
              </a:rPr>
              <a:t>TDP-1, 2010</a:t>
            </a:r>
            <a:r>
              <a:rPr lang="en-US" altLang="ja-JP" sz="1800" smtClean="0"/>
              <a:t>,</a:t>
            </a:r>
          </a:p>
          <a:p>
            <a:pPr lvl="2"/>
            <a:r>
              <a:rPr lang="en-US" altLang="ja-JP" sz="1800" smtClean="0"/>
              <a:t>35 MV/m, w/ &gt; 90 % yield  (eq. &gt; 38 MV/m av.) anticipated in </a:t>
            </a:r>
            <a:r>
              <a:rPr lang="en-US" altLang="ja-JP" sz="1800" smtClean="0">
                <a:solidFill>
                  <a:srgbClr val="3366FF"/>
                </a:solidFill>
              </a:rPr>
              <a:t>TDP-2.</a:t>
            </a:r>
            <a:r>
              <a:rPr lang="en-US" altLang="ja-JP" sz="1800" smtClean="0"/>
              <a:t> </a:t>
            </a:r>
          </a:p>
          <a:p>
            <a:pPr lvl="1"/>
            <a:r>
              <a:rPr lang="en-US" altLang="ja-JP" sz="2000" u="sng" smtClean="0"/>
              <a:t>ML Acc. Gradient baseline: </a:t>
            </a:r>
            <a:r>
              <a:rPr lang="en-US" altLang="ja-JP" sz="2000" smtClean="0">
                <a:solidFill>
                  <a:srgbClr val="FF0000"/>
                </a:solidFill>
              </a:rPr>
              <a:t>31.5 MV/m </a:t>
            </a:r>
            <a:r>
              <a:rPr lang="en-US" altLang="ja-JP" sz="2000" smtClean="0"/>
              <a:t>with the </a:t>
            </a:r>
            <a:r>
              <a:rPr lang="en-US" altLang="ja-JP" sz="2000" smtClean="0">
                <a:solidFill>
                  <a:srgbClr val="3366FF"/>
                </a:solidFill>
              </a:rPr>
              <a:t>spread ≤ +- 20 %</a:t>
            </a:r>
            <a:r>
              <a:rPr lang="en-US" altLang="ja-JP" sz="2000" smtClean="0"/>
              <a:t>　   </a:t>
            </a:r>
            <a:endParaRPr lang="en-US" altLang="ja-JP" smtClean="0"/>
          </a:p>
          <a:p>
            <a:r>
              <a:rPr lang="en-US" altLang="ja-JP" sz="2400" b="1" smtClean="0">
                <a:solidFill>
                  <a:srgbClr val="000090"/>
                </a:solidFill>
              </a:rPr>
              <a:t>Cryomodule Performace</a:t>
            </a:r>
          </a:p>
          <a:p>
            <a:pPr lvl="1"/>
            <a:r>
              <a:rPr lang="en-US" altLang="ja-JP" sz="2000" smtClean="0"/>
              <a:t>S1-global module, achieving the av. gradient </a:t>
            </a:r>
            <a:r>
              <a:rPr lang="en-US" altLang="ja-JP" sz="2000" smtClean="0">
                <a:solidFill>
                  <a:srgbClr val="FF0000"/>
                </a:solidFill>
              </a:rPr>
              <a:t>28 MV/m </a:t>
            </a:r>
            <a:endParaRPr lang="en-US" altLang="ja-JP" sz="2000" smtClean="0"/>
          </a:p>
          <a:p>
            <a:pPr lvl="2"/>
            <a:r>
              <a:rPr lang="en-US" altLang="ja-JP" smtClean="0"/>
              <a:t>in balance of the vertical test w</a:t>
            </a:r>
            <a:r>
              <a:rPr lang="en-US" altLang="ja-JP" smtClean="0">
                <a:solidFill>
                  <a:srgbClr val="3366FF"/>
                </a:solidFill>
              </a:rPr>
              <a:t>/ 30 MV/m</a:t>
            </a:r>
          </a:p>
          <a:p>
            <a:pPr lvl="1"/>
            <a:r>
              <a:rPr lang="en-US" altLang="ja-JP" sz="2000" smtClean="0">
                <a:solidFill>
                  <a:schemeClr val="tx1"/>
                </a:solidFill>
              </a:rPr>
              <a:t>Cryomodule performance is conern, </a:t>
            </a:r>
          </a:p>
          <a:p>
            <a:pPr lvl="2"/>
            <a:r>
              <a:rPr lang="en-US" altLang="ja-JP" smtClean="0"/>
              <a:t>the drop of the gradient to be understood and improved,  </a:t>
            </a:r>
            <a:r>
              <a:rPr lang="en-US" altLang="ja-JP" smtClean="0">
                <a:solidFill>
                  <a:srgbClr val="3366FF"/>
                </a:solidFill>
              </a:rPr>
              <a:t> </a:t>
            </a:r>
            <a:endParaRPr lang="en-US" altLang="ja-JP" sz="2400" smtClean="0"/>
          </a:p>
          <a:p>
            <a:r>
              <a:rPr lang="en-US" altLang="ja-JP" sz="2400" smtClean="0"/>
              <a:t>Preparation for the SCRF Industrialization</a:t>
            </a:r>
          </a:p>
          <a:p>
            <a:pPr lvl="1"/>
            <a:r>
              <a:rPr lang="en-US" altLang="ja-JP" sz="2000" smtClean="0"/>
              <a:t>To be discussed in the next report.</a:t>
            </a:r>
            <a:endParaRPr lang="en-US" altLang="ja-JP" smtClean="0"/>
          </a:p>
          <a:p>
            <a:pPr lvl="1"/>
            <a:endParaRPr lang="en-US" altLang="ja-JP" smtClean="0"/>
          </a:p>
          <a:p>
            <a:pPr lvl="1"/>
            <a:endParaRPr lang="ja-JP" altLang="en-US" smtClean="0"/>
          </a:p>
        </p:txBody>
      </p:sp>
      <p:sp>
        <p:nvSpPr>
          <p:cNvPr id="9523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9523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</a:p>
        </p:txBody>
      </p:sp>
      <p:sp>
        <p:nvSpPr>
          <p:cNvPr id="9523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6C6E85-E20F-6644-B392-687878792940}" type="slidenum">
              <a:rPr lang="en-US" altLang="ja-JP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20</a:t>
            </a:fld>
            <a:endParaRPr lang="en-US" altLang="ja-JP" smtClean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95400"/>
            <a:ext cx="8229600" cy="2057400"/>
          </a:xfrm>
          <a:solidFill>
            <a:srgbClr val="FFFF00"/>
          </a:solidFill>
        </p:spPr>
        <p:txBody>
          <a:bodyPr/>
          <a:lstStyle/>
          <a:p>
            <a:r>
              <a:rPr lang="en-US" altLang="ja-JP" sz="3200" b="1" dirty="0" smtClean="0">
                <a:solidFill>
                  <a:srgbClr val="3366FF"/>
                </a:solidFill>
              </a:rPr>
              <a:t> </a:t>
            </a:r>
            <a:r>
              <a:rPr lang="en-US" altLang="ja-JP" sz="3200" b="1" dirty="0" smtClean="0">
                <a:solidFill>
                  <a:srgbClr val="000090"/>
                </a:solidFill>
              </a:rPr>
              <a:t>Preparing for Industrialization </a:t>
            </a:r>
            <a:br>
              <a:rPr lang="en-US" altLang="ja-JP" sz="3200" b="1" dirty="0" smtClean="0">
                <a:solidFill>
                  <a:srgbClr val="000090"/>
                </a:solidFill>
              </a:rPr>
            </a:br>
            <a:r>
              <a:rPr lang="en-US" altLang="ja-JP" sz="3200" b="1" dirty="0" smtClean="0">
                <a:solidFill>
                  <a:srgbClr val="000090"/>
                </a:solidFill>
              </a:rPr>
              <a:t>of </a:t>
            </a:r>
            <a:br>
              <a:rPr lang="en-US" altLang="ja-JP" sz="3200" b="1" dirty="0" smtClean="0">
                <a:solidFill>
                  <a:srgbClr val="000090"/>
                </a:solidFill>
              </a:rPr>
            </a:br>
            <a:r>
              <a:rPr lang="en-US" altLang="ja-JP" sz="3200" b="1" dirty="0" smtClean="0">
                <a:solidFill>
                  <a:srgbClr val="000090"/>
                </a:solidFill>
              </a:rPr>
              <a:t>ILC SCRF  Cavity and </a:t>
            </a:r>
            <a:r>
              <a:rPr lang="en-US" altLang="ja-JP" sz="3200" b="1" dirty="0" err="1" smtClean="0">
                <a:solidFill>
                  <a:srgbClr val="000090"/>
                </a:solidFill>
              </a:rPr>
              <a:t>Cryomodule</a:t>
            </a:r>
            <a:endParaRPr lang="en-US" altLang="ja-JP" sz="4000" b="1" dirty="0" smtClean="0">
              <a:solidFill>
                <a:srgbClr val="00009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10000"/>
            <a:ext cx="7772400" cy="2362200"/>
          </a:xfrm>
        </p:spPr>
        <p:txBody>
          <a:bodyPr/>
          <a:lstStyle/>
          <a:p>
            <a:pPr marL="533400" indent="-533400"/>
            <a:r>
              <a:rPr kumimoji="0" lang="en-US" altLang="ja-JP" sz="2400" b="1" dirty="0" smtClean="0">
                <a:solidFill>
                  <a:srgbClr val="0000FF"/>
                </a:solidFill>
              </a:rPr>
              <a:t>Akira Yamamoto, Marc Ross, and Nick Walker</a:t>
            </a:r>
            <a:endParaRPr kumimoji="0" lang="en-US" altLang="ja-JP" sz="2000" b="1" dirty="0" smtClean="0">
              <a:solidFill>
                <a:srgbClr val="0000FF"/>
              </a:solidFill>
            </a:endParaRPr>
          </a:p>
          <a:p>
            <a:pPr marL="533400" indent="-533400"/>
            <a:r>
              <a:rPr kumimoji="0" lang="en-US" altLang="ja-JP" sz="2400" b="1" dirty="0" smtClean="0">
                <a:solidFill>
                  <a:srgbClr val="000000"/>
                </a:solidFill>
              </a:rPr>
              <a:t> 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  ILC-GDE, Project Managers </a:t>
            </a:r>
          </a:p>
          <a:p>
            <a:pPr marL="533400" indent="-533400"/>
            <a:endParaRPr kumimoji="0" lang="en-US" altLang="ja-JP" sz="2000" b="1" dirty="0" smtClean="0">
              <a:solidFill>
                <a:schemeClr val="tx1"/>
              </a:solidFill>
            </a:endParaRPr>
          </a:p>
          <a:p>
            <a:pPr marL="533400" indent="-533400"/>
            <a:endParaRPr kumimoji="0" lang="en-US" altLang="ja-JP" sz="2000" b="1" dirty="0" smtClean="0">
              <a:solidFill>
                <a:schemeClr val="tx1"/>
              </a:solidFill>
            </a:endParaRPr>
          </a:p>
          <a:p>
            <a:pPr marL="533400" indent="-533400"/>
            <a:r>
              <a:rPr kumimoji="0" lang="en-US" altLang="ja-JP" sz="1800" b="1" dirty="0" smtClean="0">
                <a:solidFill>
                  <a:schemeClr val="bg2">
                    <a:lumMod val="75000"/>
                  </a:schemeClr>
                </a:solidFill>
              </a:rPr>
              <a:t>To be presented at ILC-PAC, Eugene, Nov., 11, 2010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567863" y="-41433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380288" y="3081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pic>
        <p:nvPicPr>
          <p:cNvPr id="9" name="図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76200"/>
            <a:ext cx="2286000" cy="579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0DB8F-0001-5C46-9B7E-15D6BDE5FA4E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1" dirty="0" smtClean="0">
                <a:solidFill>
                  <a:srgbClr val="3366FF"/>
                </a:solidFill>
              </a:rPr>
              <a:t>Outline</a:t>
            </a:r>
            <a:endParaRPr lang="ja-JP" altLang="en-US" sz="40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5562600"/>
          </a:xfrm>
        </p:spPr>
        <p:txBody>
          <a:bodyPr/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Introduction</a:t>
            </a:r>
          </a:p>
          <a:p>
            <a:pPr lvl="1"/>
            <a:r>
              <a:rPr lang="en-US" altLang="ja-JP" dirty="0" smtClean="0"/>
              <a:t>What was advised by the 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ILC-PAC?</a:t>
            </a:r>
          </a:p>
          <a:p>
            <a:pPr lvl="1"/>
            <a:r>
              <a:rPr lang="en-US" altLang="ja-JP" dirty="0" smtClean="0"/>
              <a:t>ILC -SCRF cost effective production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Strategy for Preparing Industrialization  </a:t>
            </a:r>
          </a:p>
          <a:p>
            <a:pPr lvl="1"/>
            <a:r>
              <a:rPr lang="en-US" altLang="ja-JP" dirty="0" smtClean="0"/>
              <a:t>Learn Experience </a:t>
            </a:r>
          </a:p>
          <a:p>
            <a:pPr lvl="1"/>
            <a:r>
              <a:rPr lang="en-US" altLang="ja-JP" dirty="0" smtClean="0"/>
              <a:t>Laboratory’s (own) effort</a:t>
            </a:r>
          </a:p>
          <a:p>
            <a:pPr lvl="1"/>
            <a:r>
              <a:rPr lang="en-US" altLang="ja-JP" dirty="0" smtClean="0"/>
              <a:t>Communication with industry</a:t>
            </a:r>
          </a:p>
          <a:p>
            <a:r>
              <a:rPr lang="en-US" altLang="ja-JP" dirty="0" smtClean="0">
                <a:solidFill>
                  <a:srgbClr val="3366FF"/>
                </a:solidFill>
              </a:rPr>
              <a:t>Preparing Plan and Process </a:t>
            </a:r>
          </a:p>
          <a:p>
            <a:pPr lvl="1"/>
            <a:r>
              <a:rPr lang="en-US" altLang="ja-JP" dirty="0" smtClean="0"/>
              <a:t>Call for response </a:t>
            </a:r>
            <a:r>
              <a:rPr lang="en-US" altLang="ja-JP" dirty="0" err="1" smtClean="0"/>
              <a:t>w</a:t>
            </a:r>
            <a:r>
              <a:rPr lang="en-US" altLang="ja-JP" dirty="0" smtClean="0"/>
              <a:t>/ ILC preliminary specifications </a:t>
            </a:r>
          </a:p>
          <a:p>
            <a:pPr lvl="1"/>
            <a:r>
              <a:rPr lang="en-US" altLang="ja-JP" dirty="0" smtClean="0"/>
              <a:t>Integrate information from laboratories and industry</a:t>
            </a:r>
          </a:p>
          <a:p>
            <a:pPr lvl="1"/>
            <a:r>
              <a:rPr lang="en-US" altLang="ja-JP" dirty="0" smtClean="0"/>
              <a:t>Establish the ILC SCRF industrialization model and cost estimate  </a:t>
            </a:r>
          </a:p>
          <a:p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タイトル 1"/>
          <p:cNvSpPr>
            <a:spLocks noGrp="1"/>
          </p:cNvSpPr>
          <p:nvPr>
            <p:ph type="title"/>
          </p:nvPr>
        </p:nvSpPr>
        <p:spPr>
          <a:xfrm>
            <a:off x="1130300" y="23813"/>
            <a:ext cx="8013700" cy="950912"/>
          </a:xfrm>
        </p:spPr>
        <p:txBody>
          <a:bodyPr/>
          <a:lstStyle/>
          <a:p>
            <a:r>
              <a:rPr kumimoji="0" lang="en-US" altLang="ja-JP" sz="3200" b="1" dirty="0" smtClean="0"/>
              <a:t>Preparing for ILC SCRF Industrialization </a:t>
            </a:r>
            <a:endParaRPr kumimoji="0" lang="ja-JP" altLang="en-US" sz="3200" b="1" dirty="0" smtClean="0"/>
          </a:p>
        </p:txBody>
      </p:sp>
      <p:sp>
        <p:nvSpPr>
          <p:cNvPr id="81923" name="コンテンツ プレースホルダ 2"/>
          <p:cNvSpPr>
            <a:spLocks noGrp="1"/>
          </p:cNvSpPr>
          <p:nvPr>
            <p:ph idx="1"/>
          </p:nvPr>
        </p:nvSpPr>
        <p:spPr>
          <a:xfrm>
            <a:off x="247650" y="762000"/>
            <a:ext cx="8675688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ja-JP" dirty="0" smtClean="0">
                <a:solidFill>
                  <a:srgbClr val="000090"/>
                </a:solidFill>
              </a:rPr>
              <a:t>Learn from previous efforts </a:t>
            </a:r>
            <a:r>
              <a:rPr kumimoji="0" lang="en-US" altLang="ja-JP" dirty="0" smtClean="0"/>
              <a:t>and on-going programs: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Study of the </a:t>
            </a:r>
            <a:r>
              <a:rPr lang="en-US" altLang="ja-JP" dirty="0" smtClean="0">
                <a:solidFill>
                  <a:srgbClr val="FF0000"/>
                </a:solidFill>
              </a:rPr>
              <a:t>TESLA </a:t>
            </a:r>
            <a:r>
              <a:rPr lang="en-US" altLang="ja-JP" dirty="0" smtClean="0">
                <a:solidFill>
                  <a:schemeClr val="tx1"/>
                </a:solidFill>
              </a:rPr>
              <a:t>project  </a:t>
            </a:r>
            <a:r>
              <a:rPr lang="en-US" altLang="ja-JP" dirty="0" smtClean="0">
                <a:solidFill>
                  <a:srgbClr val="000090"/>
                </a:solidFill>
              </a:rPr>
              <a:t>(1990’s)</a:t>
            </a:r>
          </a:p>
          <a:p>
            <a:pPr lvl="2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Assuming to manage ~ 20,000 cavities </a:t>
            </a:r>
            <a:endParaRPr lang="en-US" altLang="ja-JP" b="0" dirty="0" smtClean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R&amp;D progress  in past 10 years</a:t>
            </a:r>
          </a:p>
          <a:p>
            <a:pPr lvl="2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Varied industrialization efforts </a:t>
            </a:r>
            <a:endParaRPr lang="en-US" altLang="ja-JP" b="0" dirty="0" smtClean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On-going Industrialization in the </a:t>
            </a:r>
            <a:r>
              <a:rPr kumimoji="0" lang="en-US" altLang="ja-JP" dirty="0" smtClean="0">
                <a:solidFill>
                  <a:srgbClr val="000090"/>
                </a:solidFill>
              </a:rPr>
              <a:t> </a:t>
            </a:r>
            <a:r>
              <a:rPr kumimoji="0" lang="en-US" altLang="ja-JP" dirty="0" smtClean="0">
                <a:solidFill>
                  <a:srgbClr val="FF0000"/>
                </a:solidFill>
              </a:rPr>
              <a:t>XFEL</a:t>
            </a:r>
            <a:r>
              <a:rPr kumimoji="0" lang="en-US" altLang="ja-JP" dirty="0" smtClean="0"/>
              <a:t> Project  </a:t>
            </a:r>
            <a:endParaRPr kumimoji="0" lang="en-US" altLang="ja-JP" sz="22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600" dirty="0" smtClean="0">
                <a:solidFill>
                  <a:srgbClr val="000090"/>
                </a:solidFill>
              </a:rPr>
              <a:t>Develop Industrialization Model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3366FF"/>
                </a:solidFill>
              </a:rPr>
              <a:t>Need to adapt </a:t>
            </a:r>
            <a:r>
              <a:rPr lang="en-US" altLang="ja-JP" b="0" dirty="0" smtClean="0">
                <a:solidFill>
                  <a:srgbClr val="000090"/>
                </a:solidFill>
              </a:rPr>
              <a:t>various governance models and in kind contribution models from multiple regions, countries, and laboratories,  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3366FF"/>
                </a:solidFill>
              </a:rPr>
              <a:t>Make our own effort </a:t>
            </a:r>
            <a:r>
              <a:rPr lang="en-US" altLang="ja-JP" b="0" dirty="0" smtClean="0">
                <a:solidFill>
                  <a:srgbClr val="000090"/>
                </a:solidFill>
              </a:rPr>
              <a:t>to seek for the best cost-effective production technology and approach</a:t>
            </a:r>
          </a:p>
          <a:p>
            <a:pPr lvl="2">
              <a:lnSpc>
                <a:spcPct val="90000"/>
              </a:lnSpc>
            </a:pPr>
            <a:r>
              <a:rPr lang="en-US" altLang="ja-JP" dirty="0" smtClean="0">
                <a:solidFill>
                  <a:srgbClr val="000090"/>
                </a:solidFill>
              </a:rPr>
              <a:t>An example: A pilot-plant effort at KEK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3366FF"/>
                </a:solidFill>
              </a:rPr>
              <a:t>Communicate with industry and laboratories </a:t>
            </a:r>
            <a:r>
              <a:rPr lang="en-US" altLang="ja-JP" b="0" dirty="0" smtClean="0">
                <a:solidFill>
                  <a:srgbClr val="000090"/>
                </a:solidFill>
              </a:rPr>
              <a:t>to seek for cost-effective manufacturing and quality control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 101111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8077200" cy="914400"/>
          </a:xfrm>
        </p:spPr>
        <p:txBody>
          <a:bodyPr/>
          <a:lstStyle/>
          <a:p>
            <a:r>
              <a:rPr lang="en-US" altLang="ja-JP" sz="3200" b="1" dirty="0" smtClean="0"/>
              <a:t>Next Step for Preparing Industrialization</a:t>
            </a:r>
            <a:endParaRPr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066800"/>
            <a:ext cx="8077200" cy="5105400"/>
          </a:xfrm>
        </p:spPr>
        <p:txBody>
          <a:bodyPr/>
          <a:lstStyle/>
          <a:p>
            <a:r>
              <a:rPr lang="en-US" altLang="ja-JP" u="sng" dirty="0" smtClean="0"/>
              <a:t>Plan for 2010-2011:</a:t>
            </a:r>
          </a:p>
          <a:p>
            <a:pPr lvl="1"/>
            <a:r>
              <a:rPr lang="en-US" altLang="ja-JP" sz="2000" dirty="0" smtClean="0">
                <a:solidFill>
                  <a:srgbClr val="3366FF"/>
                </a:solidFill>
              </a:rPr>
              <a:t>Extend</a:t>
            </a:r>
            <a:r>
              <a:rPr lang="en-US" altLang="ja-JP" sz="2000" dirty="0" smtClean="0"/>
              <a:t> our own effort for industrialization at laboratories,</a:t>
            </a:r>
          </a:p>
          <a:p>
            <a:pPr lvl="1"/>
            <a:r>
              <a:rPr lang="en-US" altLang="ja-JP" sz="2000" dirty="0" smtClean="0">
                <a:solidFill>
                  <a:srgbClr val="3366FF"/>
                </a:solidFill>
              </a:rPr>
              <a:t>Prepare</a:t>
            </a:r>
            <a:r>
              <a:rPr lang="en-US" altLang="ja-JP" sz="2000" dirty="0" smtClean="0"/>
              <a:t> for “ILC Cavity/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Specification” and </a:t>
            </a:r>
          </a:p>
          <a:p>
            <a:pPr lvl="1"/>
            <a:r>
              <a:rPr lang="en-US" altLang="ja-JP" sz="2000" dirty="0" smtClean="0">
                <a:solidFill>
                  <a:srgbClr val="3366FF"/>
                </a:solidFill>
              </a:rPr>
              <a:t>Ask</a:t>
            </a:r>
            <a:r>
              <a:rPr lang="en-US" altLang="ja-JP" sz="2000" dirty="0" smtClean="0"/>
              <a:t> responses/advices from cavity/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vendors</a:t>
            </a:r>
          </a:p>
          <a:p>
            <a:endParaRPr lang="en-US" altLang="ja-JP" sz="900" dirty="0" smtClean="0"/>
          </a:p>
          <a:p>
            <a:r>
              <a:rPr lang="en-US" altLang="ja-JP" u="sng" dirty="0" smtClean="0"/>
              <a:t>Boundary Conditions assumed: </a:t>
            </a:r>
            <a:endParaRPr lang="en-US" altLang="ja-JP" sz="2800" u="sng" dirty="0" smtClean="0"/>
          </a:p>
          <a:p>
            <a:pPr lvl="1"/>
            <a:r>
              <a:rPr lang="en-US" altLang="ja-JP" sz="2000" dirty="0" smtClean="0">
                <a:solidFill>
                  <a:srgbClr val="000000"/>
                </a:solidFill>
              </a:rPr>
              <a:t>Plug-compatible, build-print, specification </a:t>
            </a:r>
          </a:p>
          <a:p>
            <a:pPr lvl="2"/>
            <a:r>
              <a:rPr lang="en-US" altLang="ja-JP" sz="1600" dirty="0" smtClean="0"/>
              <a:t>Including design parameter, interfaces, manufacturing process, </a:t>
            </a:r>
          </a:p>
          <a:p>
            <a:pPr lvl="2"/>
            <a:r>
              <a:rPr lang="en-US" altLang="ja-JP" sz="1600" dirty="0" smtClean="0"/>
              <a:t>Requirement on quality control, and minimum acceptance </a:t>
            </a:r>
            <a:r>
              <a:rPr lang="en-US" altLang="ja-JP" sz="1600" dirty="0" err="1" smtClean="0"/>
              <a:t>critera</a:t>
            </a:r>
            <a:endParaRPr lang="en-US" altLang="ja-JP" sz="1600" dirty="0" smtClean="0"/>
          </a:p>
          <a:p>
            <a:pPr lvl="1"/>
            <a:r>
              <a:rPr lang="en-US" altLang="ja-JP" sz="2000" dirty="0" smtClean="0"/>
              <a:t>Possible mass-production model</a:t>
            </a:r>
          </a:p>
          <a:p>
            <a:pPr lvl="2"/>
            <a:r>
              <a:rPr lang="en-US" altLang="ja-JP" sz="1800" dirty="0" smtClean="0"/>
              <a:t>Scale of production: </a:t>
            </a:r>
            <a:r>
              <a:rPr lang="en-US" altLang="ja-JP" sz="1800" dirty="0" smtClean="0">
                <a:solidFill>
                  <a:srgbClr val="3366FF"/>
                </a:solidFill>
              </a:rPr>
              <a:t>4,000 ~ 8,000  </a:t>
            </a:r>
            <a:r>
              <a:rPr lang="en-US" altLang="ja-JP" sz="1800" dirty="0" smtClean="0"/>
              <a:t>(25 ~ 50 %, for example)  </a:t>
            </a:r>
            <a:endParaRPr lang="en-US" altLang="ja-JP" dirty="0" smtClean="0"/>
          </a:p>
          <a:p>
            <a:pPr lvl="3"/>
            <a:r>
              <a:rPr lang="en-US" altLang="ja-JP" sz="1800" dirty="0" smtClean="0"/>
              <a:t>Possible industrial collaboration (grouping etc.. )</a:t>
            </a:r>
          </a:p>
          <a:p>
            <a:pPr lvl="2"/>
            <a:r>
              <a:rPr lang="en-US" altLang="ja-JP" sz="1800" dirty="0" smtClean="0"/>
              <a:t>Scale of production period:  </a:t>
            </a:r>
            <a:r>
              <a:rPr lang="en-US" altLang="ja-JP" sz="1800" dirty="0" smtClean="0">
                <a:solidFill>
                  <a:srgbClr val="3366FF"/>
                </a:solidFill>
              </a:rPr>
              <a:t>2 + 5~6 years </a:t>
            </a:r>
          </a:p>
          <a:p>
            <a:pPr lvl="3"/>
            <a:r>
              <a:rPr lang="en-US" altLang="ja-JP" sz="1800" dirty="0" smtClean="0"/>
              <a:t>pre-series + main production period</a:t>
            </a:r>
            <a:r>
              <a:rPr lang="en-US" altLang="ja-JP" sz="1800" dirty="0" smtClean="0">
                <a:solidFill>
                  <a:srgbClr val="000000"/>
                </a:solidFill>
              </a:rPr>
              <a:t>, assuming ≥ 2 </a:t>
            </a:r>
            <a:r>
              <a:rPr lang="en-US" altLang="ja-JP" sz="1800" dirty="0" err="1" smtClean="0">
                <a:solidFill>
                  <a:srgbClr val="000000"/>
                </a:solidFill>
              </a:rPr>
              <a:t>x</a:t>
            </a:r>
            <a:r>
              <a:rPr lang="en-US" altLang="ja-JP" sz="1800" dirty="0" smtClean="0">
                <a:solidFill>
                  <a:srgbClr val="000000"/>
                </a:solidFill>
              </a:rPr>
              <a:t>  EXFEL construction period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altLang="ja-JP" sz="3200" b="1" dirty="0" smtClean="0"/>
              <a:t>Guideline for Industrialization Study </a:t>
            </a:r>
            <a:endParaRPr lang="ja-JP" altLang="en-US" sz="32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838200"/>
            <a:ext cx="8534400" cy="5334000"/>
          </a:xfrm>
        </p:spPr>
        <p:txBody>
          <a:bodyPr/>
          <a:lstStyle/>
          <a:p>
            <a:r>
              <a:rPr lang="en-US" altLang="ja-JP" b="1" u="sng" dirty="0" smtClean="0">
                <a:solidFill>
                  <a:srgbClr val="3366FF"/>
                </a:solidFill>
              </a:rPr>
              <a:t>Global industrial market </a:t>
            </a:r>
            <a:r>
              <a:rPr lang="en-US" altLang="ja-JP" u="sng" dirty="0" smtClean="0"/>
              <a:t>expected for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Sub-Components purchasing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w</a:t>
            </a:r>
            <a:r>
              <a:rPr lang="en-US" altLang="ja-JP" dirty="0" smtClean="0"/>
              <a:t>/ </a:t>
            </a:r>
            <a:r>
              <a:rPr lang="en-US" altLang="ja-JP" dirty="0" err="1" smtClean="0"/>
              <a:t>estaliblished</a:t>
            </a:r>
            <a:r>
              <a:rPr lang="en-US" altLang="ja-JP" dirty="0" smtClean="0"/>
              <a:t> tech. </a:t>
            </a:r>
          </a:p>
          <a:p>
            <a:pPr lvl="2"/>
            <a:r>
              <a:rPr lang="en-US" altLang="ja-JP" dirty="0" smtClean="0"/>
              <a:t>supplied by manufacturers with no strong constraints for regional/national balance </a:t>
            </a:r>
          </a:p>
          <a:p>
            <a:pPr lvl="1"/>
            <a:r>
              <a:rPr lang="en-US" altLang="ja-JP" dirty="0" smtClean="0"/>
              <a:t>Industrial competition encouraged for</a:t>
            </a:r>
          </a:p>
          <a:p>
            <a:pPr lvl="2"/>
            <a:r>
              <a:rPr lang="en-US" altLang="ja-JP" dirty="0" smtClean="0"/>
              <a:t>Healthy competition in bidding, and cooperation in manufacturing process with risk mitigation, </a:t>
            </a:r>
          </a:p>
          <a:p>
            <a:pPr lvl="2"/>
            <a:r>
              <a:rPr lang="en-US" altLang="ja-JP" dirty="0" smtClean="0"/>
              <a:t>Keeping control of cost and schedule, </a:t>
            </a:r>
          </a:p>
          <a:p>
            <a:r>
              <a:rPr lang="en-US" altLang="ja-JP" b="1" u="sng" dirty="0" smtClean="0">
                <a:solidFill>
                  <a:srgbClr val="3366FF"/>
                </a:solidFill>
              </a:rPr>
              <a:t>Laboratory responsibility </a:t>
            </a:r>
            <a:r>
              <a:rPr lang="en-US" altLang="ja-JP" u="sng" dirty="0" smtClean="0"/>
              <a:t>required for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Assembly/integration/test work</a:t>
            </a:r>
            <a:r>
              <a:rPr lang="en-US" altLang="ja-JP" dirty="0" smtClean="0"/>
              <a:t>,</a:t>
            </a:r>
          </a:p>
          <a:p>
            <a:pPr lvl="2"/>
            <a:r>
              <a:rPr lang="en-US" altLang="ja-JP" dirty="0" smtClean="0"/>
              <a:t>With system engineering with intellectual interest,</a:t>
            </a:r>
          </a:p>
          <a:p>
            <a:pPr lvl="2"/>
            <a:r>
              <a:rPr lang="en-US" altLang="ja-JP" dirty="0" smtClean="0"/>
              <a:t>Facility hosted by laboratories for benefit of further development and applications in each region/countries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A. Yamamoto 101111</a:t>
            </a:r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/>
              <a:t>Possible Models of Industrialization </a:t>
            </a:r>
            <a:endParaRPr lang="ja-JP" altLang="en-US" sz="32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304800" y="914400"/>
          <a:ext cx="8534400" cy="55024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3857"/>
                <a:gridCol w="2495909"/>
                <a:gridCol w="1578634"/>
                <a:gridCol w="2286000"/>
              </a:tblGrid>
              <a:tr h="50932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Possible work sharing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Commercially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 supplied, </a:t>
                      </a:r>
                      <a:r>
                        <a:rPr kumimoji="1" lang="en-US" altLang="ja-JP" baseline="0" dirty="0" smtClean="0"/>
                        <a:t>relying on market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Region/</a:t>
                      </a:r>
                      <a:r>
                        <a:rPr kumimoji="1" lang="en-US" altLang="ja-JP" baseline="0" dirty="0" smtClean="0"/>
                        <a:t> Laboratory responsible 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Notes, constraint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12314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# of participants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1:</a:t>
                      </a:r>
                      <a:r>
                        <a:rPr kumimoji="1" lang="en-US" altLang="ja-JP" sz="1400" baseline="0" dirty="0" smtClean="0"/>
                        <a:t> possible</a:t>
                      </a:r>
                      <a:r>
                        <a:rPr kumimoji="1" lang="en-US" altLang="ja-JP" sz="1400" dirty="0" smtClean="0"/>
                        <a:t> ,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≥ 2: desired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≥2:</a:t>
                      </a:r>
                      <a:r>
                        <a:rPr kumimoji="1" lang="en-US" altLang="ja-JP" sz="1400" baseline="0" dirty="0" smtClean="0"/>
                        <a:t> most likely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Cavity: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</a:t>
                      </a:r>
                      <a:r>
                        <a:rPr kumimoji="1" lang="en-US" altLang="ja-JP" sz="1400" dirty="0" err="1" smtClean="0"/>
                        <a:t>Nb</a:t>
                      </a:r>
                      <a:r>
                        <a:rPr kumimoji="1" lang="en-US" altLang="ja-JP" sz="1400" dirty="0" smtClean="0"/>
                        <a:t> and raw material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   Main cell, He-</a:t>
                      </a:r>
                      <a:r>
                        <a:rPr kumimoji="1" lang="en-US" altLang="ja-JP" sz="1400" baseline="0" dirty="0" err="1" smtClean="0"/>
                        <a:t>Jacke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with care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 Pressure</a:t>
                      </a:r>
                      <a:r>
                        <a:rPr kumimoji="1" lang="en-US" altLang="ja-JP" sz="1400" baseline="0" dirty="0" smtClean="0"/>
                        <a:t> C</a:t>
                      </a:r>
                      <a:r>
                        <a:rPr kumimoji="1" lang="en-US" altLang="ja-JP" sz="1400" dirty="0" smtClean="0"/>
                        <a:t>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5483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End-group,</a:t>
                      </a:r>
                      <a:r>
                        <a:rPr kumimoji="1" lang="en-US" altLang="ja-JP" sz="1400" baseline="0" dirty="0" smtClean="0"/>
                        <a:t> HOM etc.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Input</a:t>
                      </a:r>
                      <a:r>
                        <a:rPr kumimoji="1" lang="en-US" altLang="ja-JP" sz="1400" baseline="0" dirty="0" smtClean="0"/>
                        <a:t> Coupler, Tuner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Surface</a:t>
                      </a:r>
                      <a:r>
                        <a:rPr kumimoji="1" lang="en-US" altLang="ja-JP" sz="1400" baseline="0" dirty="0" smtClean="0"/>
                        <a:t> Process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/Possible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Yes/Possible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Integration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Most Likely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</a:t>
                      </a:r>
                      <a:r>
                        <a:rPr kumimoji="1" lang="en-US" altLang="ja-JP" sz="1400" baseline="0" dirty="0" smtClean="0"/>
                        <a:t> Pressure Code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  Cavity Perform.. Test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Most</a:t>
                      </a:r>
                      <a:r>
                        <a:rPr kumimoji="1" lang="en-US" altLang="ja-JP" sz="1400" b="1" baseline="0" dirty="0" smtClean="0">
                          <a:solidFill>
                            <a:srgbClr val="FF0000"/>
                          </a:solidFill>
                        </a:rPr>
                        <a:t> Likely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</a:rPr>
                        <a:t>Lab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</a:rPr>
                        <a:t> should be </a:t>
                      </a:r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</a:rPr>
                        <a:t>  responsible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: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Vacuum</a:t>
                      </a:r>
                      <a:r>
                        <a:rPr kumimoji="1" lang="en-US" altLang="ja-JP" sz="1400" baseline="0" dirty="0" smtClean="0"/>
                        <a:t> vessel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C.M. component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with care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 P. code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471606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Cavity-CM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Assembly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≥2: Most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likely</a:t>
                      </a:r>
                    </a:p>
                    <a:p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1: special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test 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Most</a:t>
                      </a:r>
                      <a:r>
                        <a:rPr kumimoji="1" lang="en-US" altLang="ja-JP" sz="1400" b="1" baseline="0" dirty="0" smtClean="0">
                          <a:solidFill>
                            <a:srgbClr val="FF0000"/>
                          </a:solidFill>
                        </a:rPr>
                        <a:t> likely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</a:rPr>
                        <a:t>Lab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</a:rPr>
                        <a:t> should be responsible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/>
              <a:t>Industry and Laboratory Cooperation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3810000"/>
            <a:ext cx="8534400" cy="2286000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dirty="0" smtClean="0"/>
              <a:t>Possible share of responsibility: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Sub-component </a:t>
            </a:r>
            <a:r>
              <a:rPr lang="en-US" altLang="ja-JP" dirty="0" smtClean="0"/>
              <a:t>: manufactured by industry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Integration:</a:t>
            </a:r>
            <a:r>
              <a:rPr lang="en-US" altLang="ja-JP" dirty="0" smtClean="0"/>
              <a:t> hosted by Lab, and worked by industry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Test: </a:t>
            </a:r>
            <a:r>
              <a:rPr lang="en-US" altLang="ja-JP" dirty="0" smtClean="0"/>
              <a:t>hosted and worked by Lab. </a:t>
            </a:r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228600" y="1143000"/>
          <a:ext cx="8534400" cy="25226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22"/>
                <a:gridCol w="2562578"/>
                <a:gridCol w="1447800"/>
                <a:gridCol w="1524000"/>
                <a:gridCol w="2209800"/>
              </a:tblGrid>
              <a:tr h="6858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Main</a:t>
                      </a:r>
                      <a:r>
                        <a:rPr kumimoji="1" lang="en-US" altLang="ja-JP" baseline="0" dirty="0" smtClean="0"/>
                        <a:t> Cavity</a:t>
                      </a:r>
                      <a:r>
                        <a:rPr kumimoji="1" lang="en-US" altLang="ja-JP" dirty="0" smtClean="0"/>
                        <a:t>/Process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Coupler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Tuner</a:t>
                      </a:r>
                    </a:p>
                    <a:p>
                      <a:r>
                        <a:rPr kumimoji="1" lang="en-US" altLang="ja-JP" dirty="0" smtClean="0"/>
                        <a:t>(currently)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Process,</a:t>
                      </a:r>
                      <a:r>
                        <a:rPr kumimoji="1" lang="en-US" altLang="ja-JP" baseline="0" dirty="0" smtClean="0"/>
                        <a:t>  </a:t>
                      </a:r>
                      <a:r>
                        <a:rPr kumimoji="1" lang="en-US" altLang="ja-JP" dirty="0" smtClean="0"/>
                        <a:t>Vertical Test, </a:t>
                      </a:r>
                    </a:p>
                    <a:p>
                      <a:r>
                        <a:rPr kumimoji="1" lang="en-US" altLang="ja-JP" dirty="0" smtClean="0"/>
                        <a:t>Integration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6526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RI, </a:t>
                      </a:r>
                      <a:r>
                        <a:rPr kumimoji="1" lang="en-US" altLang="ja-JP" dirty="0" err="1" smtClean="0"/>
                        <a:t>Zanon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Thales</a:t>
                      </a:r>
                      <a:r>
                        <a:rPr kumimoji="1" lang="en-US" altLang="ja-JP" baseline="0" dirty="0" smtClean="0"/>
                        <a:t>, RI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{INFN}/TBD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DESY, </a:t>
                      </a:r>
                      <a:r>
                        <a:rPr kumimoji="1" lang="en-US" altLang="ja-JP" dirty="0" err="1" smtClean="0"/>
                        <a:t>Saclay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AES, </a:t>
                      </a:r>
                      <a:r>
                        <a:rPr kumimoji="1" lang="en-US" altLang="ja-JP" dirty="0" err="1" smtClean="0"/>
                        <a:t>Niowave</a:t>
                      </a:r>
                      <a:r>
                        <a:rPr kumimoji="1" lang="en-US" altLang="ja-JP" dirty="0" smtClean="0"/>
                        <a:t>, PAVAC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CPI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TBD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FNAL, </a:t>
                      </a:r>
                      <a:r>
                        <a:rPr kumimoji="1" lang="en-US" altLang="ja-JP" dirty="0" err="1" smtClean="0"/>
                        <a:t>JLab</a:t>
                      </a:r>
                      <a:r>
                        <a:rPr kumimoji="1" lang="en-US" altLang="ja-JP" dirty="0" smtClean="0"/>
                        <a:t>, Cornell,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MHI, Hitachi, Toshiba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Toshiba-ET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MHI/TBD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27</a:t>
            </a:fld>
            <a:endParaRPr lang="en-US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An Industrialization Model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762000"/>
            <a:ext cx="7772400" cy="5562600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sz="2400" b="1" dirty="0" smtClean="0">
                <a:solidFill>
                  <a:srgbClr val="3366FF"/>
                </a:solidFill>
              </a:rPr>
              <a:t>Industry-based Cavity Production  </a:t>
            </a:r>
          </a:p>
          <a:p>
            <a:pPr lvl="1"/>
            <a:r>
              <a:rPr lang="en-US" altLang="ja-JP" sz="2000" dirty="0" smtClean="0"/>
              <a:t>Manufactured by companies,</a:t>
            </a:r>
          </a:p>
          <a:p>
            <a:pPr lvl="2"/>
            <a:r>
              <a:rPr lang="en-US" altLang="ja-JP" sz="1600" dirty="0" smtClean="0"/>
              <a:t> shared fraction of ½ or smaller (50 % ~ 12.5 %)</a:t>
            </a:r>
          </a:p>
          <a:p>
            <a:pPr lvl="1"/>
            <a:r>
              <a:rPr lang="en-US" altLang="ja-JP" sz="2000" dirty="0" smtClean="0"/>
              <a:t>According to ‘built-print specification’ , satisfying</a:t>
            </a:r>
            <a:endParaRPr lang="en-US" altLang="ja-JP" sz="1600" dirty="0" smtClean="0"/>
          </a:p>
          <a:p>
            <a:pPr lvl="2"/>
            <a:r>
              <a:rPr lang="en-US" altLang="ja-JP" sz="1600" dirty="0" smtClean="0"/>
              <a:t>Minimum acceptance criteria and inspections,  such as </a:t>
            </a:r>
            <a:r>
              <a:rPr lang="en-US" altLang="ja-JP" sz="1800" dirty="0" smtClean="0"/>
              <a:t>mechanical, surface, pressure, leak-tight, RF characteristics, so on,  </a:t>
            </a:r>
          </a:p>
          <a:p>
            <a:pPr lvl="2"/>
            <a:r>
              <a:rPr lang="en-US" altLang="ja-JP" sz="1800" dirty="0" smtClean="0"/>
              <a:t>Specific process such as EBW, EP, heat-treatment,  </a:t>
            </a:r>
          </a:p>
          <a:p>
            <a:pPr lvl="1"/>
            <a:r>
              <a:rPr lang="en-US" altLang="ja-JP" sz="2200" dirty="0" smtClean="0"/>
              <a:t>Delivery from industry to laboratories with </a:t>
            </a:r>
            <a:r>
              <a:rPr lang="en-US" altLang="ja-JP" sz="2000" dirty="0" smtClean="0">
                <a:solidFill>
                  <a:srgbClr val="000090"/>
                </a:solidFill>
              </a:rPr>
              <a:t>no inspection for the gradient performance </a:t>
            </a:r>
            <a:endParaRPr lang="en-US" altLang="ja-JP" sz="1800" dirty="0" smtClean="0">
              <a:solidFill>
                <a:srgbClr val="000090"/>
              </a:solidFill>
            </a:endParaRPr>
          </a:p>
          <a:p>
            <a:r>
              <a:rPr lang="en-US" altLang="ja-JP" sz="2400" b="1" dirty="0" smtClean="0">
                <a:solidFill>
                  <a:srgbClr val="3366FF"/>
                </a:solidFill>
              </a:rPr>
              <a:t>Laboratory-based Cavity Performance Test </a:t>
            </a:r>
          </a:p>
          <a:p>
            <a:pPr lvl="1"/>
            <a:r>
              <a:rPr lang="en-US" altLang="ja-JP" sz="2000" dirty="0" smtClean="0">
                <a:solidFill>
                  <a:srgbClr val="000090"/>
                </a:solidFill>
              </a:rPr>
              <a:t>Collaborating laboratories </a:t>
            </a:r>
            <a:r>
              <a:rPr lang="en-US" altLang="ja-JP" sz="2000" dirty="0" smtClean="0"/>
              <a:t>should be </a:t>
            </a:r>
            <a:r>
              <a:rPr lang="en-US" altLang="ja-JP" sz="2000" dirty="0" smtClean="0">
                <a:solidFill>
                  <a:srgbClr val="FF0000"/>
                </a:solidFill>
              </a:rPr>
              <a:t>responsible for the cavity gradient </a:t>
            </a:r>
            <a:r>
              <a:rPr lang="en-US" altLang="ja-JP" sz="2000" dirty="0" smtClean="0">
                <a:solidFill>
                  <a:srgbClr val="000090"/>
                </a:solidFill>
              </a:rPr>
              <a:t>performance, </a:t>
            </a:r>
          </a:p>
          <a:p>
            <a:pPr lvl="2"/>
            <a:r>
              <a:rPr lang="en-US" altLang="ja-JP" sz="1600" dirty="0" smtClean="0"/>
              <a:t>As a deliverable in collaboration between / among  laboratories, </a:t>
            </a:r>
          </a:p>
          <a:p>
            <a:pPr lvl="1"/>
            <a:r>
              <a:rPr lang="en-US" altLang="ja-JP" sz="2000" dirty="0" smtClean="0"/>
              <a:t>Multiple laboratories’ collaboration are natural.  </a:t>
            </a:r>
          </a:p>
          <a:p>
            <a:pPr lvl="1"/>
            <a:r>
              <a:rPr lang="en-US" altLang="ja-JP" sz="2000" dirty="0" smtClean="0"/>
              <a:t>Delivery from laboratory to (host) laboratory  with performance tested, </a:t>
            </a:r>
            <a:r>
              <a:rPr lang="en-US" altLang="ja-JP" sz="1600" dirty="0" smtClean="0"/>
              <a:t>  </a:t>
            </a:r>
          </a:p>
          <a:p>
            <a:pPr lvl="2"/>
            <a:endParaRPr lang="en-US" altLang="ja-JP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A. Yamamoto 101111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円/楕円 29"/>
          <p:cNvSpPr/>
          <p:nvPr/>
        </p:nvSpPr>
        <p:spPr bwMode="auto">
          <a:xfrm>
            <a:off x="1981200" y="1676400"/>
            <a:ext cx="4495800" cy="24384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086600" cy="914400"/>
          </a:xfrm>
        </p:spPr>
        <p:txBody>
          <a:bodyPr/>
          <a:lstStyle/>
          <a:p>
            <a:r>
              <a:rPr lang="en-US" altLang="ja-JP" b="1" dirty="0" smtClean="0"/>
              <a:t>An Industrialization Model and Responsibility 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5181600"/>
            <a:ext cx="4800600" cy="762000"/>
          </a:xfrm>
          <a:solidFill>
            <a:srgbClr val="FFFF00"/>
          </a:solidFill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sz="2000" dirty="0" smtClean="0"/>
              <a:t>Lab: responsible for gradient</a:t>
            </a:r>
          </a:p>
          <a:p>
            <a:r>
              <a:rPr lang="en-US" altLang="ja-JP" sz="2000" dirty="0" smtClean="0"/>
              <a:t>Industry: responsible manufacturing </a:t>
            </a:r>
            <a:endParaRPr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29</a:t>
            </a:fld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67400" y="5334000"/>
            <a:ext cx="2438400" cy="338554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00"/>
                </a:solidFill>
              </a:rPr>
              <a:t>Manufacturer / industry </a:t>
            </a:r>
            <a:endParaRPr kumimoji="1" lang="ja-JP" altLang="en-US" sz="1600" b="1" dirty="0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48000" y="2472154"/>
            <a:ext cx="2057400" cy="707886"/>
          </a:xfrm>
          <a:prstGeom prst="rect">
            <a:avLst/>
          </a:prstGeom>
          <a:solidFill>
            <a:srgbClr val="CCFF33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ILC </a:t>
            </a:r>
          </a:p>
          <a:p>
            <a:pPr algn="ctr"/>
            <a:r>
              <a:rPr lang="en-US" altLang="ja-JP" sz="2000" b="1" dirty="0" smtClean="0"/>
              <a:t>host-laboratory </a:t>
            </a:r>
            <a:endParaRPr kumimoji="1" lang="ja-JP" altLang="en-US" sz="20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00200" y="1600200"/>
            <a:ext cx="2057400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Laboratory: A 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8200" y="1600200"/>
            <a:ext cx="2133600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err="1" smtClean="0"/>
              <a:t>aboratory</a:t>
            </a:r>
            <a:r>
              <a:rPr lang="en-US" altLang="ja-JP" sz="1600" dirty="0" smtClean="0"/>
              <a:t> : </a:t>
            </a:r>
            <a:r>
              <a:rPr kumimoji="1" lang="en-US" altLang="ja-JP" sz="1600" dirty="0" smtClean="0"/>
              <a:t> …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7200" y="2472154"/>
            <a:ext cx="1905000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Laboratory: B 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1200" y="2472154"/>
            <a:ext cx="1905000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Laboratory:  E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52600" y="3639978"/>
            <a:ext cx="1905000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Laboratory: C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8200" y="3834824"/>
            <a:ext cx="3352800" cy="584776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Laboratory : D</a:t>
            </a:r>
          </a:p>
          <a:p>
            <a:r>
              <a:rPr lang="en-US" altLang="ja-JP" sz="1600" b="1" dirty="0" smtClean="0"/>
              <a:t>Responsible for gradient test </a:t>
            </a:r>
            <a:endParaRPr kumimoji="1" lang="ja-JP" altLang="en-US" sz="1600" b="1" dirty="0"/>
          </a:p>
        </p:txBody>
      </p:sp>
      <p:cxnSp>
        <p:nvCxnSpPr>
          <p:cNvPr id="18" name="直線コネクタ 17"/>
          <p:cNvCxnSpPr/>
          <p:nvPr/>
        </p:nvCxnSpPr>
        <p:spPr bwMode="auto">
          <a:xfrm rot="10800000" flipV="1">
            <a:off x="3352800" y="3200400"/>
            <a:ext cx="457200" cy="4395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>
            <a:off x="4495800" y="3200400"/>
            <a:ext cx="838200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線コネクタ 20"/>
          <p:cNvCxnSpPr/>
          <p:nvPr/>
        </p:nvCxnSpPr>
        <p:spPr bwMode="auto">
          <a:xfrm rot="10800000">
            <a:off x="3276600" y="1938754"/>
            <a:ext cx="64770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コネクタ 21"/>
          <p:cNvCxnSpPr>
            <a:endCxn id="11" idx="3"/>
          </p:cNvCxnSpPr>
          <p:nvPr/>
        </p:nvCxnSpPr>
        <p:spPr bwMode="auto">
          <a:xfrm rot="10800000">
            <a:off x="2362200" y="2641432"/>
            <a:ext cx="685800" cy="255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コネクタ 22"/>
          <p:cNvCxnSpPr>
            <a:stCxn id="12" idx="1"/>
          </p:cNvCxnSpPr>
          <p:nvPr/>
        </p:nvCxnSpPr>
        <p:spPr bwMode="auto">
          <a:xfrm rot="10800000" flipV="1">
            <a:off x="5105400" y="2641430"/>
            <a:ext cx="685800" cy="255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線コネクタ 23"/>
          <p:cNvCxnSpPr/>
          <p:nvPr/>
        </p:nvCxnSpPr>
        <p:spPr bwMode="auto">
          <a:xfrm rot="10800000" flipV="1">
            <a:off x="4419600" y="1938754"/>
            <a:ext cx="571500" cy="5582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直線コネクタ 31"/>
          <p:cNvCxnSpPr>
            <a:endCxn id="7" idx="0"/>
          </p:cNvCxnSpPr>
          <p:nvPr/>
        </p:nvCxnSpPr>
        <p:spPr bwMode="auto">
          <a:xfrm>
            <a:off x="5715000" y="4191000"/>
            <a:ext cx="1371600" cy="1143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テキスト ボックス 32"/>
          <p:cNvSpPr txBox="1"/>
          <p:nvPr/>
        </p:nvSpPr>
        <p:spPr>
          <a:xfrm>
            <a:off x="4343400" y="3288268"/>
            <a:ext cx="38020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Performance specification / MOU </a:t>
            </a:r>
            <a:r>
              <a:rPr kumimoji="1" lang="en-US" altLang="ja-JP" sz="1800" b="1" dirty="0" smtClean="0">
                <a:solidFill>
                  <a:srgbClr val="FF0000"/>
                </a:solidFill>
              </a:rPr>
              <a:t> 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240204" y="4572000"/>
            <a:ext cx="39037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800" b="1" dirty="0" smtClean="0">
                <a:solidFill>
                  <a:srgbClr val="000090"/>
                </a:solidFill>
              </a:rPr>
              <a:t>Built-print specification/  Contract</a:t>
            </a:r>
            <a:r>
              <a:rPr kumimoji="1" lang="en-US" altLang="ja-JP" sz="1800" b="1" dirty="0" smtClean="0">
                <a:solidFill>
                  <a:srgbClr val="000090"/>
                </a:solidFill>
              </a:rPr>
              <a:t> </a:t>
            </a:r>
            <a:endParaRPr kumimoji="1" lang="ja-JP" altLang="en-US" sz="1800" b="1" dirty="0">
              <a:solidFill>
                <a:srgbClr val="000090"/>
              </a:solidFill>
            </a:endParaRPr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1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CF1D-FFF5-DA46-B449-94C59072F24A}" type="slidenum">
              <a:rPr lang="en-US" altLang="ja-JP">
                <a:solidFill>
                  <a:srgbClr val="000000"/>
                </a:solidFill>
              </a:rPr>
              <a:pPr/>
              <a:t>3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3795" name="Footer Placeholder 2"/>
          <p:cNvSpPr txBox="1">
            <a:spLocks noGrp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defRPr/>
            </a:pPr>
            <a:r>
              <a:rPr kumimoji="0" lang="en-US" sz="1600" b="1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2046980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ctr" hangingPunct="0">
              <a:spcBef>
                <a:spcPct val="0"/>
              </a:spcBef>
              <a:spcAft>
                <a:spcPct val="0"/>
              </a:spcAft>
            </a:pPr>
            <a:fld id="{4C041916-9FE3-5844-9211-7510A7D293F1}" type="slidenum">
              <a:rPr kumimoji="0" lang="en-US" altLang="ja-JP" sz="1400" b="1">
                <a:solidFill>
                  <a:srgbClr val="000000"/>
                </a:solidFill>
              </a:rPr>
              <a:pPr algn="r"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kumimoji="0" lang="en-US" altLang="ja-JP" sz="1400" b="1">
              <a:solidFill>
                <a:srgbClr val="000000"/>
              </a:solidFill>
            </a:endParaRPr>
          </a:p>
        </p:txBody>
      </p:sp>
      <p:sp>
        <p:nvSpPr>
          <p:cNvPr id="2046981" name="Title 1"/>
          <p:cNvSpPr>
            <a:spLocks noGrp="1"/>
          </p:cNvSpPr>
          <p:nvPr>
            <p:ph type="title" idx="4294967295"/>
          </p:nvPr>
        </p:nvSpPr>
        <p:spPr>
          <a:xfrm>
            <a:off x="2133600" y="0"/>
            <a:ext cx="4800600" cy="685800"/>
          </a:xfrm>
          <a:noFill/>
        </p:spPr>
        <p:txBody>
          <a:bodyPr/>
          <a:lstStyle/>
          <a:p>
            <a:r>
              <a:rPr lang="en-US" altLang="ja-JP">
                <a:ea typeface="ＭＳ Ｐゴシック" pitchFamily="-112" charset="-128"/>
                <a:cs typeface="ＭＳ Ｐゴシック" pitchFamily="-112" charset="-128"/>
              </a:rPr>
              <a:t>TLCC Process</a:t>
            </a:r>
          </a:p>
        </p:txBody>
      </p:sp>
      <p:graphicFrame>
        <p:nvGraphicFramePr>
          <p:cNvPr id="2047007" name="Group 31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BAW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Sept. 7-10, 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BAW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Jan 18-21,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Reduced RF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e+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1000" b="1">
                <a:solidFill>
                  <a:srgbClr val="000000"/>
                </a:solidFill>
                <a:ea typeface="ＭＳ Ｐゴシック" pitchFamily="-112" charset="-128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en-US" altLang="ja-JP" sz="2100" b="1" dirty="0">
                  <a:solidFill>
                    <a:srgbClr val="FF0000"/>
                  </a:solidFill>
                  <a:ea typeface="ＭＳ Ｐゴシック" charset="-128"/>
                </a:rPr>
                <a:t>Baseline Assessment Workshops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22763" y="1509713"/>
            <a:ext cx="4192587" cy="13843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800" b="1">
                <a:solidFill>
                  <a:srgbClr val="000000"/>
                </a:solidFill>
                <a:ea typeface="ＭＳ Ｐゴシック" charset="-128"/>
                <a:cs typeface="Arial Unicode MS" pitchFamily="34" charset="-128"/>
              </a:rPr>
              <a:t>Physics and detector input / representation mandatory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086600" cy="914400"/>
          </a:xfrm>
        </p:spPr>
        <p:txBody>
          <a:bodyPr/>
          <a:lstStyle/>
          <a:p>
            <a:r>
              <a:rPr lang="en-US" altLang="ja-JP" b="1" dirty="0" smtClean="0"/>
              <a:t>Summary of Responsibility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000" dirty="0" smtClean="0"/>
              <a:t>to seek cost-effective cavity/</a:t>
            </a:r>
            <a:r>
              <a:rPr lang="en-US" altLang="ja-JP" sz="2000" dirty="0" err="1" smtClean="0"/>
              <a:t>crymodule</a:t>
            </a:r>
            <a:r>
              <a:rPr lang="en-US" altLang="ja-JP" sz="2000" dirty="0" smtClean="0"/>
              <a:t> manufacturing 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267200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u="sng" dirty="0" smtClean="0"/>
              <a:t>ILC Hosting laboratory and </a:t>
            </a:r>
            <a:r>
              <a:rPr lang="en-US" altLang="ja-JP" u="sng" dirty="0" smtClean="0">
                <a:solidFill>
                  <a:srgbClr val="3366FF"/>
                </a:solidFill>
              </a:rPr>
              <a:t>Collaborating Lab</a:t>
            </a:r>
            <a:r>
              <a:rPr lang="en-US" altLang="ja-JP" u="sng" dirty="0" smtClean="0"/>
              <a:t>.</a:t>
            </a:r>
          </a:p>
          <a:p>
            <a:pPr lvl="1"/>
            <a:r>
              <a:rPr lang="en-US" altLang="ja-JP" dirty="0" smtClean="0"/>
              <a:t>‘Gradient and </a:t>
            </a:r>
            <a:r>
              <a:rPr lang="en-US" altLang="ja-JP" dirty="0" smtClean="0">
                <a:solidFill>
                  <a:srgbClr val="FF0000"/>
                </a:solidFill>
              </a:rPr>
              <a:t>performance</a:t>
            </a:r>
            <a:r>
              <a:rPr lang="en-US" altLang="ja-JP" dirty="0" smtClean="0"/>
              <a:t>’ should be within an agreements, </a:t>
            </a:r>
          </a:p>
          <a:p>
            <a:endParaRPr lang="en-US" altLang="ja-JP" dirty="0" smtClean="0"/>
          </a:p>
          <a:p>
            <a:r>
              <a:rPr lang="en-US" altLang="ja-JP" u="sng" dirty="0" smtClean="0">
                <a:solidFill>
                  <a:schemeClr val="tx1"/>
                </a:solidFill>
              </a:rPr>
              <a:t>ILC Hosting-lab / Participating-Lab and </a:t>
            </a:r>
            <a:r>
              <a:rPr lang="en-US" altLang="ja-JP" u="sng" dirty="0" smtClean="0">
                <a:solidFill>
                  <a:srgbClr val="3366FF"/>
                </a:solidFill>
              </a:rPr>
              <a:t>Vendor</a:t>
            </a:r>
          </a:p>
          <a:p>
            <a:pPr lvl="1"/>
            <a:r>
              <a:rPr lang="en-US" altLang="ja-JP" dirty="0" smtClean="0"/>
              <a:t>Manufacturing should be contracted according to    </a:t>
            </a:r>
          </a:p>
          <a:p>
            <a:pPr lvl="2"/>
            <a:r>
              <a:rPr lang="en-US" altLang="ja-JP" dirty="0" smtClean="0"/>
              <a:t>Plug-compatible</a:t>
            </a:r>
            <a:r>
              <a:rPr lang="en-US" altLang="ja-JP" b="1" dirty="0" smtClean="0">
                <a:solidFill>
                  <a:srgbClr val="FF0000"/>
                </a:solidFill>
              </a:rPr>
              <a:t>, built-print specification </a:t>
            </a:r>
            <a:r>
              <a:rPr lang="en-US" altLang="ja-JP" dirty="0" smtClean="0"/>
              <a:t>with minimum acceptance criteria to be well established,  </a:t>
            </a:r>
          </a:p>
          <a:p>
            <a:pPr lvl="2"/>
            <a:r>
              <a:rPr lang="en-US" altLang="ja-JP" dirty="0" smtClean="0"/>
              <a:t>‘Gradient performance should not be asked in contract,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381000"/>
          </a:xfrm>
        </p:spPr>
        <p:txBody>
          <a:bodyPr/>
          <a:lstStyle/>
          <a:p>
            <a:r>
              <a:rPr lang="en-US" altLang="ja-JP" sz="3200" b="1" dirty="0" smtClean="0"/>
              <a:t>Plan for Industrial Communication</a:t>
            </a:r>
            <a:endParaRPr lang="ja-JP" altLang="en-US" sz="3200" b="1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457200" y="1143000"/>
          <a:ext cx="8229601" cy="50240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"/>
                <a:gridCol w="1459524"/>
                <a:gridCol w="5855677"/>
              </a:tblGrid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Period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Occasion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Action Items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20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IWLC-10: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GDE SCRF</a:t>
                      </a:r>
                    </a:p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Discuss</a:t>
                      </a:r>
                      <a:r>
                        <a:rPr kumimoji="1" lang="en-US" altLang="ja-JP" sz="1800" baseline="0" dirty="0" smtClean="0"/>
                        <a:t> ‘cavity and CM specification’ and industrial model, and study plan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Oct.</a:t>
                      </a:r>
                    </a:p>
                    <a:p>
                      <a:r>
                        <a:rPr kumimoji="1" lang="en-US" altLang="ja-JP" sz="1800" dirty="0" smtClean="0"/>
                        <a:t>25-26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Visit DESY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Learn</a:t>
                      </a:r>
                      <a:r>
                        <a:rPr kumimoji="1" lang="en-US" altLang="ja-JP" sz="1800" baseline="0" dirty="0" smtClean="0"/>
                        <a:t> E-XFEL cavity and </a:t>
                      </a:r>
                      <a:r>
                        <a:rPr kumimoji="1" lang="en-US" altLang="ja-JP" sz="1800" baseline="0" dirty="0" err="1" smtClean="0"/>
                        <a:t>cryomodule</a:t>
                      </a:r>
                      <a:r>
                        <a:rPr kumimoji="1" lang="en-US" altLang="ja-JP" sz="1800" baseline="0" dirty="0" smtClean="0"/>
                        <a:t> specification and procurement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Nov.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11-12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ILC-PAC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Report</a:t>
                      </a:r>
                      <a:r>
                        <a:rPr kumimoji="1" lang="en-US" altLang="ja-JP" sz="1800" baseline="0" dirty="0" smtClean="0"/>
                        <a:t> the study plan / preparation plan for industry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Dec.</a:t>
                      </a:r>
                    </a:p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9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Visit </a:t>
                      </a:r>
                      <a:r>
                        <a:rPr kumimoji="1" lang="en-US" altLang="ja-JP" sz="1800" dirty="0" err="1" smtClean="0">
                          <a:solidFill>
                            <a:srgbClr val="3366FF"/>
                          </a:solidFill>
                        </a:rPr>
                        <a:t>Saclay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Learn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E-XFEL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assembly contract:</a:t>
                      </a:r>
                    </a:p>
                    <a:p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Hosted by 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Saclay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lab., and contracted by companies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Jan.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the technical specification,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and </a:t>
                      </a:r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Distribute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it to possible vendors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April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/May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Receive  responses from vendor</a:t>
                      </a: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Oct.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Complete new cost estimate 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31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15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0CF1D-FFF5-DA46-B449-94C59072F24A}" type="slidenum">
              <a:rPr lang="en-US" altLang="ja-JP">
                <a:solidFill>
                  <a:srgbClr val="000000"/>
                </a:solidFill>
              </a:rPr>
              <a:pPr/>
              <a:t>32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3795" name="Footer Placeholder 2"/>
          <p:cNvSpPr txBox="1">
            <a:spLocks noGrp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defRPr/>
            </a:pPr>
            <a:r>
              <a:rPr kumimoji="0" lang="en-US" sz="1600" b="1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2046980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ctr" hangingPunct="0">
              <a:spcBef>
                <a:spcPct val="0"/>
              </a:spcBef>
              <a:spcAft>
                <a:spcPct val="0"/>
              </a:spcAft>
            </a:pPr>
            <a:fld id="{4C041916-9FE3-5844-9211-7510A7D293F1}" type="slidenum">
              <a:rPr kumimoji="0" lang="en-US" altLang="ja-JP" sz="1400" b="1">
                <a:solidFill>
                  <a:srgbClr val="000000"/>
                </a:solidFill>
              </a:rPr>
              <a:pPr algn="r"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kumimoji="0" lang="en-US" altLang="ja-JP" sz="1400" b="1">
              <a:solidFill>
                <a:srgbClr val="000000"/>
              </a:solidFill>
            </a:endParaRPr>
          </a:p>
        </p:txBody>
      </p:sp>
      <p:sp>
        <p:nvSpPr>
          <p:cNvPr id="2046981" name="Title 1"/>
          <p:cNvSpPr>
            <a:spLocks noGrp="1"/>
          </p:cNvSpPr>
          <p:nvPr>
            <p:ph type="title" idx="4294967295"/>
          </p:nvPr>
        </p:nvSpPr>
        <p:spPr>
          <a:xfrm>
            <a:off x="2133600" y="0"/>
            <a:ext cx="4800600" cy="685800"/>
          </a:xfrm>
          <a:solidFill>
            <a:srgbClr val="FFFFCC"/>
          </a:solidFill>
        </p:spPr>
        <p:txBody>
          <a:bodyPr/>
          <a:lstStyle/>
          <a:p>
            <a:r>
              <a:rPr lang="en-US" altLang="ja-JP">
                <a:ea typeface="ＭＳ Ｐゴシック" pitchFamily="-112" charset="-128"/>
                <a:cs typeface="ＭＳ Ｐゴシック" pitchFamily="-112" charset="-128"/>
              </a:rPr>
              <a:t>TLCC Process</a:t>
            </a:r>
          </a:p>
        </p:txBody>
      </p:sp>
      <p:graphicFrame>
        <p:nvGraphicFramePr>
          <p:cNvPr id="2047007" name="Group 31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BAW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Sept. 7-10, 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BAW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Jan 18-21,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Reduced RF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e+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1000" b="1">
                <a:solidFill>
                  <a:srgbClr val="000000"/>
                </a:solidFill>
                <a:ea typeface="ＭＳ Ｐゴシック" pitchFamily="-112" charset="-128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en-US" altLang="ja-JP" sz="2100" b="1" dirty="0">
                  <a:solidFill>
                    <a:srgbClr val="FF0000"/>
                  </a:solidFill>
                  <a:ea typeface="ＭＳ Ｐゴシック" charset="-128"/>
                </a:rPr>
                <a:t>Baseline Assessment Workshops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b="1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22763" y="1509713"/>
            <a:ext cx="4192587" cy="13843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C3C3EF"/>
              </a:gs>
              <a:gs pos="100000">
                <a:srgbClr val="A8A8EA"/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800" b="1">
                <a:solidFill>
                  <a:srgbClr val="000000"/>
                </a:solidFill>
                <a:ea typeface="ＭＳ Ｐゴシック" charset="-128"/>
                <a:cs typeface="Arial Unicode MS" pitchFamily="34" charset="-128"/>
              </a:rPr>
              <a:t>Physics and detector input / representation mandatory</a:t>
            </a:r>
          </a:p>
        </p:txBody>
      </p:sp>
      <p:sp>
        <p:nvSpPr>
          <p:cNvPr id="16" name="角丸四角形 15"/>
          <p:cNvSpPr/>
          <p:nvPr/>
        </p:nvSpPr>
        <p:spPr bwMode="auto">
          <a:xfrm>
            <a:off x="0" y="4876150"/>
            <a:ext cx="9144000" cy="907730"/>
          </a:xfrm>
          <a:prstGeom prst="roundRect">
            <a:avLst/>
          </a:prstGeom>
          <a:solidFill>
            <a:srgbClr val="FFFF00">
              <a:alpha val="1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BAW-2 Plan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685800" y="4512234"/>
            <a:ext cx="7772400" cy="1812365"/>
          </a:xfrm>
        </p:spPr>
        <p:txBody>
          <a:bodyPr/>
          <a:lstStyle/>
          <a:p>
            <a:r>
              <a:rPr lang="en-US" altLang="ja-JP" dirty="0" smtClean="0"/>
              <a:t>Subjects to be discussed for SCRF</a:t>
            </a:r>
          </a:p>
          <a:p>
            <a:pPr lvl="1"/>
            <a:r>
              <a:rPr lang="en-US" altLang="ja-JP" dirty="0" smtClean="0"/>
              <a:t>HLRF response to LE 10 Hz operation. </a:t>
            </a:r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Global Design Effort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1798F-FC15-324D-AC7F-96B236BCE02E}" type="slidenum">
              <a:rPr lang="en-US" altLang="ja-JP" smtClean="0">
                <a:solidFill>
                  <a:srgbClr val="000000"/>
                </a:solidFill>
              </a:rPr>
              <a:pPr/>
              <a:t>33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69" y="1033928"/>
            <a:ext cx="7990796" cy="3218612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BAW-2 Themes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9824" y="1005695"/>
            <a:ext cx="7772400" cy="31268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Reduction of # bunches (2625 → 1312)</a:t>
            </a:r>
          </a:p>
          <a:p>
            <a:pPr lvl="1"/>
            <a:r>
              <a:rPr lang="en-US" dirty="0" smtClean="0"/>
              <a:t>Reduced beam power → reduced RF</a:t>
            </a:r>
          </a:p>
          <a:p>
            <a:pPr lvl="1"/>
            <a:r>
              <a:rPr lang="en-US" dirty="0" smtClean="0"/>
              <a:t>Smaller damping rings (6.4 km → 3.2 km)</a:t>
            </a:r>
          </a:p>
          <a:p>
            <a:pPr lvl="1"/>
            <a:r>
              <a:rPr lang="en-US" dirty="0" smtClean="0"/>
              <a:t>Regain luminosity via strong focusing at IP</a:t>
            </a:r>
          </a:p>
          <a:p>
            <a:r>
              <a:rPr lang="en-US" dirty="0" smtClean="0"/>
              <a:t>Re-location of </a:t>
            </a:r>
            <a:r>
              <a:rPr lang="en-US" dirty="0" err="1" smtClean="0"/>
              <a:t>e</a:t>
            </a:r>
            <a:r>
              <a:rPr lang="en-US" dirty="0" smtClean="0"/>
              <a:t>+ source to end on Main Linac</a:t>
            </a:r>
          </a:p>
          <a:p>
            <a:pPr lvl="1"/>
            <a:r>
              <a:rPr lang="en-US" dirty="0" smtClean="0"/>
              <a:t>Better integration (central campus) – higher overhead (at 500 </a:t>
            </a:r>
            <a:r>
              <a:rPr lang="en-US" dirty="0" err="1" smtClean="0"/>
              <a:t>GeV</a:t>
            </a:r>
            <a:r>
              <a:rPr lang="en-US" dirty="0" smtClean="0"/>
              <a:t> running) ⇒ reduced risk</a:t>
            </a:r>
          </a:p>
          <a:p>
            <a:pPr lvl="1"/>
            <a:r>
              <a:rPr lang="en-US" dirty="0" smtClean="0"/>
              <a:t>Issues of running for </a:t>
            </a:r>
            <a:r>
              <a:rPr lang="en-US" dirty="0" err="1" smtClean="0"/>
              <a:t>Ecm</a:t>
            </a:r>
            <a:r>
              <a:rPr lang="en-US" dirty="0" smtClean="0"/>
              <a:t> &lt; 300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73" y="4180130"/>
            <a:ext cx="8604575" cy="2425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MM90033657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5787" y="919313"/>
            <a:ext cx="1015171" cy="15748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056801" y="4370813"/>
            <a:ext cx="1990686" cy="2311268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 smtClean="0">
              <a:solidFill>
                <a:srgbClr val="000000"/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6175734" y="3843468"/>
            <a:ext cx="648018" cy="505986"/>
          </a:xfrm>
          <a:custGeom>
            <a:avLst/>
            <a:gdLst>
              <a:gd name="connsiteX0" fmla="*/ 0 w 648018"/>
              <a:gd name="connsiteY0" fmla="*/ 18848 h 505986"/>
              <a:gd name="connsiteX1" fmla="*/ 365325 w 648018"/>
              <a:gd name="connsiteY1" fmla="*/ 18848 h 505986"/>
              <a:gd name="connsiteX2" fmla="*/ 626272 w 648018"/>
              <a:gd name="connsiteY2" fmla="*/ 131933 h 505986"/>
              <a:gd name="connsiteX3" fmla="*/ 495799 w 648018"/>
              <a:gd name="connsiteY3" fmla="*/ 505986 h 505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018" h="505986">
                <a:moveTo>
                  <a:pt x="0" y="18848"/>
                </a:moveTo>
                <a:cubicBezTo>
                  <a:pt x="130473" y="9424"/>
                  <a:pt x="260946" y="0"/>
                  <a:pt x="365325" y="18848"/>
                </a:cubicBezTo>
                <a:cubicBezTo>
                  <a:pt x="469704" y="37696"/>
                  <a:pt x="604526" y="50743"/>
                  <a:pt x="626272" y="131933"/>
                </a:cubicBezTo>
                <a:cubicBezTo>
                  <a:pt x="648018" y="213123"/>
                  <a:pt x="495799" y="505986"/>
                  <a:pt x="495799" y="505986"/>
                </a:cubicBezTo>
              </a:path>
            </a:pathLst>
          </a:cu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 smtClean="0">
              <a:solidFill>
                <a:srgbClr val="00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17573" y="3540455"/>
            <a:ext cx="5575557" cy="61762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 smtClean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60720" y="3618745"/>
            <a:ext cx="1994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400" dirty="0" smtClean="0">
                <a:solidFill>
                  <a:srgbClr val="3366FF"/>
                </a:solidFill>
              </a:rPr>
              <a:t>10 Hz alternate pulse mode</a:t>
            </a:r>
            <a:endParaRPr kumimoji="0" lang="en-US" sz="14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/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 101111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35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4"/>
          <p:cNvSpPr>
            <a:spLocks noGrp="1"/>
          </p:cNvSpPr>
          <p:nvPr>
            <p:ph type="title"/>
          </p:nvPr>
        </p:nvSpPr>
        <p:spPr>
          <a:xfrm>
            <a:off x="914400" y="76200"/>
            <a:ext cx="82296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kumimoji="0" lang="en-US" altLang="ja-JP" b="1" dirty="0" smtClean="0">
                <a:ea typeface="ＭＳ Ｐゴシック" pitchFamily="-106" charset="-128"/>
              </a:rPr>
              <a:t>A Proposal for Cavity Gradient Balance</a:t>
            </a:r>
            <a:br>
              <a:rPr kumimoji="0" lang="en-US" altLang="ja-JP" b="1" dirty="0" smtClean="0">
                <a:ea typeface="ＭＳ Ｐゴシック" pitchFamily="-106" charset="-128"/>
              </a:rPr>
            </a:br>
            <a:r>
              <a:rPr kumimoji="0" lang="en-US" altLang="ja-JP" sz="2667" b="1" dirty="0" smtClean="0">
                <a:solidFill>
                  <a:srgbClr val="3366FF"/>
                </a:solidFill>
                <a:ea typeface="ＭＳ Ｐゴシック" pitchFamily="-106" charset="-128"/>
              </a:rPr>
              <a:t>- </a:t>
            </a:r>
            <a:r>
              <a:rPr kumimoji="0" lang="en-US" altLang="ja-JP" sz="2222" b="1" dirty="0" smtClean="0">
                <a:solidFill>
                  <a:srgbClr val="3366FF"/>
                </a:solidFill>
                <a:ea typeface="ＭＳ Ｐゴシック" pitchFamily="-106" charset="-128"/>
              </a:rPr>
              <a:t>from our report in the previous PSC, May, 2010 - </a:t>
            </a:r>
            <a:endParaRPr kumimoji="0" lang="ja-JP" altLang="en-US" sz="3111" b="1" dirty="0" smtClean="0">
              <a:solidFill>
                <a:srgbClr val="3366FF"/>
              </a:solidFill>
              <a:ea typeface="ＭＳ Ｐゴシック" pitchFamily="-106" charset="-128"/>
            </a:endParaRPr>
          </a:p>
        </p:txBody>
      </p:sp>
      <p:sp>
        <p:nvSpPr>
          <p:cNvPr id="13315" name="コンテンツ プレースホルダ 6"/>
          <p:cNvSpPr>
            <a:spLocks noGrp="1"/>
          </p:cNvSpPr>
          <p:nvPr>
            <p:ph idx="1"/>
          </p:nvPr>
        </p:nvSpPr>
        <p:spPr>
          <a:xfrm>
            <a:off x="273050" y="923925"/>
            <a:ext cx="8577263" cy="5476875"/>
          </a:xfrm>
          <a:ln>
            <a:solidFill>
              <a:srgbClr val="3366FF"/>
            </a:solidFill>
          </a:ln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Appropriate balance should be re-considered b/w 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R&amp;D stage and Project stage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Components and Accelerator System Operation</a:t>
            </a:r>
          </a:p>
          <a:p>
            <a:pPr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A new guideline toward TDP-2 and TDR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R&amp;D Goal for Cavity Gradient (unchanged) : 35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 (@ 90 % yield) 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Guideline for System Engineering to be updated </a:t>
            </a:r>
          </a:p>
          <a:p>
            <a:pPr lvl="2">
              <a:defRPr/>
            </a:pPr>
            <a:r>
              <a:rPr lang="en-US" altLang="ja-JP" dirty="0" smtClean="0">
                <a:ea typeface="ＭＳ Ｐゴシック" pitchFamily="-106" charset="-128"/>
              </a:rPr>
              <a:t>with allowing gradient spread </a:t>
            </a:r>
          </a:p>
          <a:p>
            <a:pPr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G </a:t>
            </a:r>
            <a:r>
              <a:rPr lang="en-US" altLang="ja-JP" baseline="-25000" dirty="0" smtClean="0">
                <a:ea typeface="ＭＳ Ｐゴシック" pitchFamily="-106" charset="-128"/>
              </a:rPr>
              <a:t>Cavity</a:t>
            </a:r>
            <a:r>
              <a:rPr lang="en-US" altLang="ja-JP" dirty="0" smtClean="0">
                <a:ea typeface="ＭＳ Ｐゴシック" pitchFamily="-106" charset="-128"/>
              </a:rPr>
              <a:t>	</a:t>
            </a: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      &gt;  G</a:t>
            </a:r>
            <a:r>
              <a:rPr lang="en-US" altLang="ja-JP" baseline="-25000" dirty="0" smtClean="0">
                <a:solidFill>
                  <a:srgbClr val="3366FF"/>
                </a:solidFill>
                <a:ea typeface="ＭＳ Ｐゴシック" pitchFamily="-106" charset="-128"/>
              </a:rPr>
              <a:t> </a:t>
            </a:r>
            <a:r>
              <a:rPr lang="en-US" altLang="ja-JP" baseline="-25000" dirty="0" err="1" smtClean="0">
                <a:solidFill>
                  <a:srgbClr val="3366FF"/>
                </a:solidFill>
                <a:ea typeface="ＭＳ Ｐゴシック" pitchFamily="-106" charset="-128"/>
              </a:rPr>
              <a:t>Cryomodule</a:t>
            </a:r>
            <a:r>
              <a:rPr lang="en-US" altLang="ja-JP" baseline="-25000" dirty="0" smtClean="0">
                <a:solidFill>
                  <a:srgbClr val="3366FF"/>
                </a:solidFill>
                <a:ea typeface="ＭＳ Ｐゴシック" pitchFamily="-106" charset="-128"/>
              </a:rPr>
              <a:t>       </a:t>
            </a:r>
            <a:r>
              <a:rPr lang="en-US" altLang="ja-JP" dirty="0" smtClean="0">
                <a:ea typeface="ＭＳ Ｐゴシック" pitchFamily="-106" charset="-128"/>
              </a:rPr>
              <a:t>&gt;  G </a:t>
            </a:r>
            <a:r>
              <a:rPr lang="en-US" altLang="ja-JP" baseline="-25000" dirty="0" smtClean="0">
                <a:ea typeface="ＭＳ Ｐゴシック" pitchFamily="-106" charset="-128"/>
              </a:rPr>
              <a:t>ILC-operation</a:t>
            </a:r>
          </a:p>
          <a:p>
            <a:pPr lvl="1">
              <a:defRPr/>
            </a:pPr>
            <a:r>
              <a:rPr lang="en-US" altLang="ja-JP" dirty="0" smtClean="0">
                <a:ea typeface="ＭＳ Ｐゴシック" pitchFamily="-106" charset="-128"/>
              </a:rPr>
              <a:t>&lt;35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&gt;     :  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&lt;33 MV/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-106" charset="-128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&gt;   </a:t>
            </a:r>
            <a:r>
              <a:rPr lang="en-US" altLang="ja-JP" dirty="0" smtClean="0">
                <a:ea typeface="ＭＳ Ｐゴシック" pitchFamily="-106" charset="-128"/>
              </a:rPr>
              <a:t>:   &lt;31.5 MV/</a:t>
            </a:r>
            <a:r>
              <a:rPr lang="en-US" altLang="ja-JP" dirty="0" err="1" smtClean="0">
                <a:ea typeface="ＭＳ Ｐゴシック" pitchFamily="-106" charset="-128"/>
              </a:rPr>
              <a:t>m</a:t>
            </a:r>
            <a:r>
              <a:rPr lang="en-US" altLang="ja-JP" dirty="0" smtClean="0">
                <a:ea typeface="ＭＳ Ｐゴシック" pitchFamily="-106" charset="-128"/>
              </a:rPr>
              <a:t>&gt;  </a:t>
            </a:r>
          </a:p>
          <a:p>
            <a:pPr lvl="1">
              <a:buFontTx/>
              <a:buNone/>
              <a:defRPr/>
            </a:pPr>
            <a:r>
              <a:rPr lang="en-US" altLang="ja-JP" dirty="0" smtClean="0">
                <a:ea typeface="ＭＳ Ｐゴシック" pitchFamily="-106" charset="-128"/>
              </a:rPr>
              <a:t>  </a:t>
            </a:r>
          </a:p>
          <a:p>
            <a:pPr>
              <a:defRPr/>
            </a:pPr>
            <a:r>
              <a:rPr kumimoji="0" lang="en-US" altLang="ja-JP" dirty="0" smtClean="0">
                <a:solidFill>
                  <a:schemeClr val="tx1"/>
                </a:solidFill>
                <a:ea typeface="ＭＳ Ｐゴシック" pitchFamily="-106" charset="-128"/>
              </a:rPr>
              <a:t>Our homework</a:t>
            </a:r>
          </a:p>
          <a:p>
            <a:pPr lvl="1">
              <a:defRPr/>
            </a:pP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How much gradient spread to be allowed? </a:t>
            </a:r>
          </a:p>
          <a:p>
            <a:pPr lvl="2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To be optimized within 10 – 20 % in balance of RF distribution efficiency</a:t>
            </a:r>
          </a:p>
          <a:p>
            <a:pPr lvl="2">
              <a:buFontTx/>
              <a:buNone/>
              <a:defRPr/>
            </a:pPr>
            <a:endParaRPr kumimoji="0" lang="en-US" altLang="ja-JP" dirty="0" smtClean="0">
              <a:ea typeface="ＭＳ Ｐゴシック" pitchFamily="-106" charset="-128"/>
            </a:endParaRPr>
          </a:p>
          <a:p>
            <a:pPr lvl="1">
              <a:defRPr/>
            </a:pP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Can we </a:t>
            </a:r>
            <a:r>
              <a:rPr lang="en-US" altLang="ja-JP" dirty="0" err="1" smtClean="0">
                <a:solidFill>
                  <a:srgbClr val="3366FF"/>
                </a:solidFill>
                <a:ea typeface="ＭＳ Ｐゴシック" pitchFamily="-106" charset="-128"/>
              </a:rPr>
              <a:t>justfy</a:t>
            </a:r>
            <a:r>
              <a:rPr lang="en-US" altLang="ja-JP" dirty="0" smtClean="0">
                <a:solidFill>
                  <a:srgbClr val="3366FF"/>
                </a:solidFill>
                <a:ea typeface="ＭＳ Ｐゴシック" pitchFamily="-106" charset="-128"/>
              </a:rPr>
              <a:t> the above operational margins? </a:t>
            </a:r>
          </a:p>
          <a:p>
            <a:pPr lvl="2">
              <a:defRPr/>
            </a:pPr>
            <a:r>
              <a:rPr kumimoji="0"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~ 5 % </a:t>
            </a:r>
            <a:r>
              <a:rPr kumimoji="0" lang="en-US" altLang="ja-JP" dirty="0" smtClean="0">
                <a:ea typeface="ＭＳ Ｐゴシック" pitchFamily="-106" charset="-128"/>
              </a:rPr>
              <a:t>in Cavity (itself) operational margin in </a:t>
            </a:r>
            <a:r>
              <a:rPr kumimoji="0" lang="en-US" altLang="ja-JP" dirty="0" err="1" smtClean="0">
                <a:ea typeface="ＭＳ Ｐゴシック" pitchFamily="-106" charset="-128"/>
              </a:rPr>
              <a:t>cryomodule</a:t>
            </a:r>
            <a:r>
              <a:rPr kumimoji="0" lang="en-US" altLang="ja-JP" dirty="0" smtClean="0">
                <a:ea typeface="ＭＳ Ｐゴシック" pitchFamily="-106" charset="-128"/>
              </a:rPr>
              <a:t> operation </a:t>
            </a:r>
          </a:p>
          <a:p>
            <a:pPr lvl="3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To prevent excessive field/field-emission/cryogenics-load and quench  </a:t>
            </a:r>
          </a:p>
          <a:p>
            <a:pPr lvl="2">
              <a:defRPr/>
            </a:pPr>
            <a:r>
              <a:rPr kumimoji="0" lang="en-US" altLang="ja-JP" dirty="0" smtClean="0">
                <a:solidFill>
                  <a:srgbClr val="FF0000"/>
                </a:solidFill>
                <a:ea typeface="ＭＳ Ｐゴシック" pitchFamily="-106" charset="-128"/>
              </a:rPr>
              <a:t>~ 5 % </a:t>
            </a:r>
            <a:r>
              <a:rPr kumimoji="0" lang="en-US" altLang="ja-JP" dirty="0" smtClean="0">
                <a:ea typeface="ＭＳ Ｐゴシック" pitchFamily="-106" charset="-128"/>
              </a:rPr>
              <a:t>in LLRF/HLRF and beam tune-ability and operational margin or overhead </a:t>
            </a:r>
          </a:p>
          <a:p>
            <a:pPr lvl="3">
              <a:defRPr/>
            </a:pPr>
            <a:r>
              <a:rPr kumimoji="0" lang="en-US" altLang="ja-JP" dirty="0" smtClean="0">
                <a:ea typeface="ＭＳ Ｐゴシック" pitchFamily="-106" charset="-128"/>
              </a:rPr>
              <a:t>We shall learn FLASH/NML/STF progress in TDP-2 </a:t>
            </a:r>
          </a:p>
        </p:txBody>
      </p:sp>
      <p:sp>
        <p:nvSpPr>
          <p:cNvPr id="77828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</a:p>
        </p:txBody>
      </p:sp>
      <p:sp>
        <p:nvSpPr>
          <p:cNvPr id="77829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609975" y="6388100"/>
            <a:ext cx="1581150" cy="457200"/>
          </a:xfrm>
          <a:noFill/>
        </p:spPr>
        <p:txBody>
          <a:bodyPr/>
          <a:lstStyle/>
          <a:p>
            <a:pPr algn="r"/>
            <a:r>
              <a:rPr lang="en-US" altLang="ja-JP" sz="140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ILC-PAC: SCRF </a:t>
            </a:r>
          </a:p>
        </p:txBody>
      </p:sp>
      <p:sp>
        <p:nvSpPr>
          <p:cNvPr id="77830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/>
          <a:p>
            <a:pPr algn="ctr"/>
            <a:fld id="{22C9D36B-8A30-9D4B-8036-C3E6E963DADB}" type="slidenum">
              <a:rPr lang="en-US" altLang="ja-JP" sz="1600" b="1">
                <a:solidFill>
                  <a:srgbClr val="23346C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 algn="ctr"/>
              <a:t>4</a:t>
            </a:fld>
            <a:endParaRPr lang="en-US" altLang="ja-JP" sz="1600" b="1">
              <a:solidFill>
                <a:srgbClr val="23346C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7831" name="メモ 6"/>
          <p:cNvSpPr>
            <a:spLocks noChangeArrowheads="1"/>
          </p:cNvSpPr>
          <p:nvPr/>
        </p:nvSpPr>
        <p:spPr bwMode="auto">
          <a:xfrm>
            <a:off x="425450" y="3125788"/>
            <a:ext cx="8185150" cy="836612"/>
          </a:xfrm>
          <a:prstGeom prst="foldedCorner">
            <a:avLst>
              <a:gd name="adj" fmla="val 16667"/>
            </a:avLst>
          </a:prstGeom>
          <a:solidFill>
            <a:srgbClr val="CCFFCC">
              <a:alpha val="18039"/>
            </a:srgb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9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dirty="0" smtClean="0"/>
              <a:t> </a:t>
            </a:r>
            <a:r>
              <a:rPr lang="en-US" altLang="ja-JP" b="1" dirty="0" smtClean="0"/>
              <a:t>Accelerator Gradient Balance</a:t>
            </a:r>
            <a:br>
              <a:rPr lang="en-US" altLang="ja-JP" b="1" dirty="0" smtClean="0"/>
            </a:br>
            <a:r>
              <a:rPr lang="en-US" altLang="ja-JP" sz="3556" b="1" dirty="0" smtClean="0"/>
              <a:t>Summary</a:t>
            </a:r>
            <a:endParaRPr lang="ja-JP" altLang="en-US" b="1" dirty="0"/>
          </a:p>
        </p:txBody>
      </p:sp>
      <p:sp>
        <p:nvSpPr>
          <p:cNvPr id="82947" name="コンテンツ プレースホルダ 2"/>
          <p:cNvSpPr>
            <a:spLocks noGrp="1"/>
          </p:cNvSpPr>
          <p:nvPr>
            <p:ph idx="1"/>
          </p:nvPr>
        </p:nvSpPr>
        <p:spPr>
          <a:xfrm>
            <a:off x="76200" y="1316038"/>
            <a:ext cx="8915400" cy="5054600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lang="en-US" altLang="ja-JP" smtClean="0"/>
              <a:t>Two guidelines established </a:t>
            </a:r>
          </a:p>
          <a:p>
            <a:pPr lvl="1"/>
            <a:r>
              <a:rPr lang="en-US" altLang="ja-JP" u="sng" smtClean="0"/>
              <a:t>R&amp;D milestone: </a:t>
            </a:r>
          </a:p>
          <a:p>
            <a:pPr lvl="2"/>
            <a:r>
              <a:rPr lang="en-US" altLang="ja-JP" smtClean="0">
                <a:solidFill>
                  <a:srgbClr val="3366FF"/>
                </a:solidFill>
              </a:rPr>
              <a:t>35 MV/m </a:t>
            </a:r>
            <a:r>
              <a:rPr lang="en-US" altLang="ja-JP" u="sng" smtClean="0">
                <a:solidFill>
                  <a:srgbClr val="3366FF"/>
                </a:solidFill>
              </a:rPr>
              <a:t>with 90 % yield </a:t>
            </a:r>
            <a:r>
              <a:rPr lang="en-US" altLang="ja-JP" smtClean="0">
                <a:solidFill>
                  <a:srgbClr val="3366FF"/>
                </a:solidFill>
              </a:rPr>
              <a:t>(eq. &gt; 38 MV/m on average) </a:t>
            </a:r>
            <a:r>
              <a:rPr lang="en-US" altLang="ja-JP" smtClean="0"/>
              <a:t>, including 2</a:t>
            </a:r>
            <a:r>
              <a:rPr lang="en-US" altLang="ja-JP" baseline="30000" smtClean="0"/>
              <a:t>nd</a:t>
            </a:r>
            <a:r>
              <a:rPr lang="en-US" altLang="ja-JP" smtClean="0"/>
              <a:t> pass, </a:t>
            </a:r>
          </a:p>
          <a:p>
            <a:pPr lvl="1"/>
            <a:r>
              <a:rPr lang="en-US" altLang="ja-JP" u="sng" smtClean="0">
                <a:solidFill>
                  <a:srgbClr val="000000"/>
                </a:solidFill>
              </a:rPr>
              <a:t>ILC ML Cavity manufacturing specification: </a:t>
            </a:r>
          </a:p>
          <a:p>
            <a:pPr lvl="2"/>
            <a:r>
              <a:rPr lang="en-US" altLang="ja-JP" sz="2400" smtClean="0">
                <a:solidFill>
                  <a:srgbClr val="3366FF"/>
                </a:solidFill>
              </a:rPr>
              <a:t>35 MV/m </a:t>
            </a:r>
            <a:r>
              <a:rPr lang="en-US" altLang="ja-JP" sz="2400" u="sng" smtClean="0">
                <a:solidFill>
                  <a:srgbClr val="FF0000"/>
                </a:solidFill>
              </a:rPr>
              <a:t>on average </a:t>
            </a:r>
            <a:r>
              <a:rPr lang="en-US" altLang="ja-JP" sz="2400" smtClean="0">
                <a:solidFill>
                  <a:srgbClr val="3366FF"/>
                </a:solidFill>
              </a:rPr>
              <a:t>with spread (≤ +/- 20 %) ,  </a:t>
            </a:r>
          </a:p>
          <a:p>
            <a:pPr lvl="2">
              <a:buFontTx/>
              <a:buNone/>
            </a:pPr>
            <a:endParaRPr lang="en-US" altLang="ja-JP" sz="2400" smtClean="0"/>
          </a:p>
          <a:p>
            <a:r>
              <a:rPr lang="en-US" altLang="ja-JP" smtClean="0"/>
              <a:t>ILC-ML Accelerator Gradient (as baseline approved) </a:t>
            </a:r>
          </a:p>
          <a:p>
            <a:pPr lvl="1"/>
            <a:r>
              <a:rPr lang="en-US" altLang="ja-JP" b="0" smtClean="0"/>
              <a:t>to be kept at </a:t>
            </a:r>
            <a:r>
              <a:rPr lang="en-US" altLang="ja-JP" b="0" smtClean="0">
                <a:solidFill>
                  <a:srgbClr val="FF0000"/>
                </a:solidFill>
              </a:rPr>
              <a:t>31.5 MV/m </a:t>
            </a:r>
            <a:r>
              <a:rPr lang="en-US" altLang="ja-JP" b="0" smtClean="0">
                <a:solidFill>
                  <a:srgbClr val="000090"/>
                </a:solidFill>
              </a:rPr>
              <a:t>on average </a:t>
            </a:r>
          </a:p>
          <a:p>
            <a:pPr lvl="2"/>
            <a:r>
              <a:rPr lang="en-US" altLang="ja-JP" smtClean="0"/>
              <a:t>With gradient </a:t>
            </a:r>
            <a:r>
              <a:rPr lang="en-US" altLang="ja-JP" smtClean="0">
                <a:solidFill>
                  <a:srgbClr val="3366FF"/>
                </a:solidFill>
              </a:rPr>
              <a:t>spread (&lt; ~  +/-20 %)</a:t>
            </a:r>
            <a:r>
              <a:rPr lang="en-US" altLang="ja-JP" smtClean="0"/>
              <a:t>. </a:t>
            </a:r>
          </a:p>
          <a:p>
            <a:pPr lvl="1"/>
            <a:r>
              <a:rPr lang="en-US" altLang="ja-JP" b="0" smtClean="0"/>
              <a:t>additional HLRF capacity of 10~15 % required. </a:t>
            </a:r>
          </a:p>
        </p:txBody>
      </p:sp>
      <p:sp>
        <p:nvSpPr>
          <p:cNvPr id="8294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2949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295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70638"/>
            <a:ext cx="2133600" cy="365125"/>
          </a:xfrm>
          <a:noFill/>
        </p:spPr>
        <p:txBody>
          <a:bodyPr/>
          <a:lstStyle/>
          <a:p>
            <a:fld id="{F274599D-8356-B84F-A1DB-3408A4D0D8C3}" type="slidenum">
              <a:rPr lang="ja-JP" altLang="en-US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altLang="ja-JP" sz="3200" b="1" smtClean="0"/>
              <a:t>ILC-ML SCRF Cavity Gradient Specifications Update </a:t>
            </a:r>
            <a:endParaRPr lang="ja-JP" altLang="en-US" sz="3200" b="1" smtClean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574800"/>
          <a:ext cx="8153400" cy="4352926"/>
        </p:xfrm>
        <a:graphic>
          <a:graphicData uri="http://schemas.openxmlformats.org/drawingml/2006/table">
            <a:tbl>
              <a:tblPr/>
              <a:tblGrid>
                <a:gridCol w="2586038"/>
                <a:gridCol w="2824162"/>
                <a:gridCol w="2743200"/>
              </a:tblGrid>
              <a:tr h="690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Cost-relevant design </a:t>
                      </a:r>
                      <a:r>
                        <a:rPr kumimoji="1" lang="en-GB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parameters </a:t>
                      </a:r>
                      <a:r>
                        <a:rPr kumimoji="1" lang="en-GB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for TDR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ML cavity gradient Specification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R&amp;D Milestone</a:t>
                      </a:r>
                      <a:endParaRPr kumimoji="1" 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0"/>
                    </a:soli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9-cell Cavity Gradient in vertical test 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35 MV/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- Spread: 28 – 42 MV/m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</a:t>
                      </a:r>
                      <a:r>
                        <a:rPr kumimoji="1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(+/- 20 % or less)</a:t>
                      </a: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35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MV/m at 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90 %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yield including 2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nd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pass,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(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eq. &gt; 38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MV/m, average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)   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Times New Roman" pitchFamily="-112" charset="0"/>
                        <a:cs typeface="Times New Roman" pitchFamily="-11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33"/>
                    </a:solidFill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Cryomodule  Operational Gradient 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34 </a:t>
                      </a:r>
                      <a:r>
                        <a:rPr kumimoji="1" lang="en-GB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MV/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m, average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34 MV/m,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CM Obs. G. Limit = 3 %  </a:t>
                      </a:r>
                      <a:endParaRPr kumimoji="1" lang="ja-JP" sz="1600" b="0" i="0" u="none" strike="noStrike" cap="none" normalizeH="0" baseline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1322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Accelerator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Operational Gradient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31.5 </a:t>
                      </a:r>
                      <a:r>
                        <a:rPr kumimoji="1" lang="en-GB" altLang="ja-JP" sz="20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MV/</a:t>
                      </a:r>
                      <a:r>
                        <a:rPr kumimoji="1" lang="en-GB" altLang="ja-JP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- Spread: 25 – 38 MV/m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   (+/- 20 % or less: TBD)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31.5 MV/m, average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Op. G lim = 1.5 MV/m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BFBF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  Cntrl margin = 3 %**</a:t>
                      </a: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BFBFBF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Required RF power overhead for control</a:t>
                      </a:r>
                      <a:endParaRPr kumimoji="1" 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2" charset="0"/>
                          <a:ea typeface="Times New Roman" pitchFamily="-112" charset="0"/>
                          <a:cs typeface="Times New Roman" pitchFamily="-112" charset="0"/>
                        </a:rPr>
                        <a:t>10-15%</a:t>
                      </a:r>
                      <a:endParaRPr kumimoji="1" 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2" charset="0"/>
                        <a:ea typeface="ＭＳ 明朝" pitchFamily="-112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78877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10-11-11</a:t>
            </a:r>
            <a:endParaRPr lang="ja-JP" altLang="en-US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8878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ILC-PAC: SCRF </a:t>
            </a:r>
            <a:endParaRPr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887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B637CB-1829-DA44-B168-0839904294B8}" type="slidenum">
              <a:rPr lang="ja-JP" altLang="en-US" smtClean="0">
                <a:solidFill>
                  <a:srgbClr val="000000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</a:t>
            </a:fld>
            <a:endParaRPr lang="ja-JP" altLang="en-US" smtClean="0">
              <a:solidFill>
                <a:srgbClr val="000000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8880" name="正方形/長方形 7"/>
          <p:cNvSpPr>
            <a:spLocks noChangeArrowheads="1"/>
          </p:cNvSpPr>
          <p:nvPr/>
        </p:nvSpPr>
        <p:spPr bwMode="auto">
          <a:xfrm>
            <a:off x="457200" y="1600200"/>
            <a:ext cx="8153400" cy="4267200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BC1A1-28B1-B744-BC39-B45ED968AD61}" type="slidenum">
              <a:rPr lang="en-US" altLang="ja-JP">
                <a:solidFill>
                  <a:srgbClr val="000000"/>
                </a:solidFill>
              </a:rPr>
              <a:pPr/>
              <a:t>7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121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5562600" cy="685800"/>
          </a:xfrm>
          <a:solidFill>
            <a:srgbClr val="FFFFCC"/>
          </a:solidFill>
        </p:spPr>
        <p:txBody>
          <a:bodyPr/>
          <a:lstStyle/>
          <a:p>
            <a:r>
              <a:rPr lang="en-US" altLang="ja-JP"/>
              <a:t>Proposals Received</a:t>
            </a:r>
          </a:p>
        </p:txBody>
      </p:sp>
      <p:pic>
        <p:nvPicPr>
          <p:cNvPr id="21217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14400"/>
            <a:ext cx="62880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21734" name="Rectangle 6"/>
          <p:cNvSpPr>
            <a:spLocks noChangeArrowheads="1"/>
          </p:cNvSpPr>
          <p:nvPr/>
        </p:nvSpPr>
        <p:spPr bwMode="auto">
          <a:xfrm>
            <a:off x="1524000" y="914400"/>
            <a:ext cx="57150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pic>
        <p:nvPicPr>
          <p:cNvPr id="212173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968750"/>
            <a:ext cx="579120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21736" name="Rectangle 8"/>
          <p:cNvSpPr>
            <a:spLocks noChangeArrowheads="1"/>
          </p:cNvSpPr>
          <p:nvPr/>
        </p:nvSpPr>
        <p:spPr bwMode="auto">
          <a:xfrm>
            <a:off x="1524000" y="3810000"/>
            <a:ext cx="57150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1731-C260-FB4B-8DF9-EC45FE006503}" type="slidenum">
              <a:rPr lang="en-US" altLang="ja-JP">
                <a:solidFill>
                  <a:srgbClr val="000000"/>
                </a:solidFill>
              </a:rPr>
              <a:pPr/>
              <a:t>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4819" name="Footer Placeholder 2"/>
          <p:cNvSpPr txBox="1">
            <a:spLocks noGrp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defRPr/>
            </a:pPr>
            <a:r>
              <a:rPr kumimoji="0" lang="en-US" sz="1600" b="1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2157571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ctr" hangingPunct="0">
              <a:spcBef>
                <a:spcPct val="0"/>
              </a:spcBef>
              <a:spcAft>
                <a:spcPct val="0"/>
              </a:spcAft>
            </a:pPr>
            <a:fld id="{40B59C5D-B130-744F-80FF-1A1D9C3E5536}" type="slidenum">
              <a:rPr kumimoji="0" lang="en-US" altLang="ja-JP" sz="1400" b="1">
                <a:solidFill>
                  <a:srgbClr val="000000"/>
                </a:solidFill>
              </a:rPr>
              <a:pPr algn="r"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en-US" altLang="ja-JP" sz="1400" b="1">
              <a:solidFill>
                <a:srgbClr val="000000"/>
              </a:solidFill>
            </a:endParaRPr>
          </a:p>
        </p:txBody>
      </p:sp>
      <p:sp>
        <p:nvSpPr>
          <p:cNvPr id="215757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-112" charset="-128"/>
                <a:cs typeface="ＭＳ Ｐゴシック" pitchFamily="-112" charset="-128"/>
              </a:rPr>
              <a:t>Proposal Approved by Director </a:t>
            </a:r>
            <a:endParaRPr lang="en-US" altLang="ja-JP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15757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3709" y="710041"/>
            <a:ext cx="7912269" cy="574047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</p:pic>
      <p:cxnSp>
        <p:nvCxnSpPr>
          <p:cNvPr id="10" name="直線コネクタ 9"/>
          <p:cNvCxnSpPr/>
          <p:nvPr/>
        </p:nvCxnSpPr>
        <p:spPr bwMode="auto">
          <a:xfrm>
            <a:off x="1547418" y="3606016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5509422" y="2655476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直線コネクタ 11"/>
          <p:cNvCxnSpPr/>
          <p:nvPr/>
        </p:nvCxnSpPr>
        <p:spPr bwMode="auto">
          <a:xfrm>
            <a:off x="2080422" y="2853261"/>
            <a:ext cx="208755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11-Nov-10                              Pac Mtg - Unv of Oregon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Global Design Effort</a:t>
            </a:r>
            <a:endParaRPr lang="en-US" altLang="ja-JP"/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CB36-CE6D-CA43-B465-805B3904D0E7}" type="slidenum">
              <a:rPr lang="en-US" altLang="ja-JP">
                <a:solidFill>
                  <a:srgbClr val="000000"/>
                </a:solidFill>
              </a:rPr>
              <a:pPr/>
              <a:t>9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203650" name="Content Placeholder 2"/>
          <p:cNvSpPr>
            <a:spLocks noGrp="1"/>
          </p:cNvSpPr>
          <p:nvPr>
            <p:ph idx="4294967295"/>
          </p:nvPr>
        </p:nvSpPr>
        <p:spPr>
          <a:xfrm>
            <a:off x="685800" y="1066800"/>
            <a:ext cx="7772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b="1" dirty="0"/>
              <a:t>Critical technical challenge for one-tunnel option is the high level RF distribution.</a:t>
            </a:r>
          </a:p>
          <a:p>
            <a:pPr>
              <a:lnSpc>
                <a:spcPct val="80000"/>
              </a:lnSpc>
            </a:pPr>
            <a:endParaRPr lang="en-GB" sz="1200" b="1" dirty="0"/>
          </a:p>
          <a:p>
            <a:pPr>
              <a:lnSpc>
                <a:spcPct val="80000"/>
              </a:lnSpc>
            </a:pPr>
            <a:r>
              <a:rPr lang="en-GB" sz="2400" b="1" dirty="0"/>
              <a:t>Two proposed solutions :</a:t>
            </a:r>
            <a:br>
              <a:rPr lang="en-GB" sz="2400" b="1" dirty="0"/>
            </a:br>
            <a:endParaRPr lang="en-GB" sz="1200" b="1" dirty="0"/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669900"/>
                </a:solidFill>
              </a:rPr>
              <a:t>Distributed RF Source (DRFS)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Small 750kW klystrons/modulators in tunnel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One klystron per four cavities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~1880 klystrons per </a:t>
            </a:r>
            <a:r>
              <a:rPr lang="en-GB" b="1" dirty="0" err="1">
                <a:solidFill>
                  <a:schemeClr val="tx2"/>
                </a:solidFill>
              </a:rPr>
              <a:t>linac</a:t>
            </a:r>
            <a:endParaRPr lang="en-GB" b="1" dirty="0">
              <a:solidFill>
                <a:schemeClr val="tx2"/>
              </a:solidFill>
            </a:endParaRP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Challenge is cost and reliability</a:t>
            </a:r>
          </a:p>
          <a:p>
            <a:pPr lvl="2">
              <a:lnSpc>
                <a:spcPct val="80000"/>
              </a:lnSpc>
            </a:pPr>
            <a:endParaRPr lang="en-GB" sz="1200" b="1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669900"/>
                </a:solidFill>
              </a:rPr>
              <a:t>Klystron Cluster Scheme (KCS)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RDR-like 10 MW Klystrons/modulators on surface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Surface building &amp; shafts every ~2 km</a:t>
            </a:r>
          </a:p>
          <a:p>
            <a:pPr lvl="2">
              <a:lnSpc>
                <a:spcPct val="80000"/>
              </a:lnSpc>
            </a:pPr>
            <a:r>
              <a:rPr lang="en-GB" b="1" dirty="0">
                <a:solidFill>
                  <a:schemeClr val="tx2"/>
                </a:solidFill>
              </a:rPr>
              <a:t>Challenge is novel high-powered RF components (needs R&amp;D)</a:t>
            </a:r>
          </a:p>
          <a:p>
            <a:pPr lvl="2">
              <a:lnSpc>
                <a:spcPct val="80000"/>
              </a:lnSpc>
            </a:pPr>
            <a:endParaRPr lang="en-GB" sz="1200" b="1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2000" dirty="0">
                <a:solidFill>
                  <a:srgbClr val="FF0000"/>
                </a:solidFill>
              </a:rPr>
              <a:t>Backup:  RDR-like single tunnel HLRF</a:t>
            </a:r>
          </a:p>
          <a:p>
            <a:pPr lvl="2">
              <a:lnSpc>
                <a:spcPct val="80000"/>
              </a:lnSpc>
            </a:pP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203651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6F01CE21-84A9-C54C-89EF-45FB888BD3F9}" type="slidenum">
              <a:rPr kumimoji="0" lang="en-GB" altLang="ja-JP" sz="1400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kumimoji="0" lang="en-GB" altLang="ja-JP" sz="1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03652" name="Rectangle 2"/>
          <p:cNvSpPr>
            <a:spLocks noChangeArrowheads="1"/>
          </p:cNvSpPr>
          <p:nvPr/>
        </p:nvSpPr>
        <p:spPr bwMode="auto">
          <a:xfrm>
            <a:off x="1536700" y="63500"/>
            <a:ext cx="70866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  <a:t>Single Tunnel</a:t>
            </a:r>
            <a:br>
              <a:rPr kumimoji="0" lang="en-US" altLang="ja-JP" sz="3200" b="1">
                <a:solidFill>
                  <a:srgbClr val="000000"/>
                </a:solidFill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GB" sz="2800" b="1" i="1">
                <a:solidFill>
                  <a:srgbClr val="A50021"/>
                </a:solidFill>
              </a:rPr>
              <a:t>High-Level RF Solution</a:t>
            </a:r>
            <a:r>
              <a:rPr kumimoji="0" lang="en-US" altLang="ja-JP" sz="2800" b="1" i="1">
                <a:solidFill>
                  <a:srgbClr val="A50021"/>
                </a:solidFill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365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3650" grpId="0" build="p" bldLvl="2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5151</TotalTime>
  <Words>3436</Words>
  <Application>Microsoft Macintosh PowerPoint</Application>
  <PresentationFormat>画面に合わせる (4:3)</PresentationFormat>
  <Paragraphs>595</Paragraphs>
  <Slides>35</Slides>
  <Notes>9</Notes>
  <HiddenSlides>4</HiddenSlides>
  <MMClips>0</MMClips>
  <ScaleCrop>false</ScaleCrop>
  <HeadingPairs>
    <vt:vector size="4" baseType="variant">
      <vt:variant>
        <vt:lpstr>デザイン テンプレート</vt:lpstr>
      </vt:variant>
      <vt:variant>
        <vt:i4>12</vt:i4>
      </vt:variant>
      <vt:variant>
        <vt:lpstr>スライド タイトル</vt:lpstr>
      </vt:variant>
      <vt:variant>
        <vt:i4>35</vt:i4>
      </vt:variant>
    </vt:vector>
  </HeadingPairs>
  <TitlesOfParts>
    <vt:vector size="47" baseType="lpstr">
      <vt:lpstr>Office テーマ</vt:lpstr>
      <vt:lpstr>2_Blank Presentation</vt:lpstr>
      <vt:lpstr>3_Blank Presentation</vt:lpstr>
      <vt:lpstr>4_Blank Presentation</vt:lpstr>
      <vt:lpstr>5_Blank Presentation</vt:lpstr>
      <vt:lpstr>6_Blank Presentation</vt:lpstr>
      <vt:lpstr>7_Blank Presentation</vt:lpstr>
      <vt:lpstr>8_Blank Presentation</vt:lpstr>
      <vt:lpstr>9_Blank Presentation</vt:lpstr>
      <vt:lpstr>10_Blank Presentation</vt:lpstr>
      <vt:lpstr>11_Blank Presentation</vt:lpstr>
      <vt:lpstr>Default Theme</vt:lpstr>
      <vt:lpstr>SCRF Monthly WebEx Meeting Nov. 17, 2010</vt:lpstr>
      <vt:lpstr>Schedule related to PM/SCRF</vt:lpstr>
      <vt:lpstr>TLCC Process</vt:lpstr>
      <vt:lpstr>A Proposal for Cavity Gradient Balance - from our report in the previous PSC, May, 2010 - </vt:lpstr>
      <vt:lpstr> Accelerator Gradient Balance Summary</vt:lpstr>
      <vt:lpstr>ILC-ML SCRF Cavity Gradient Specifications Update </vt:lpstr>
      <vt:lpstr>Proposals Received</vt:lpstr>
      <vt:lpstr>Proposal Approved by Director </vt:lpstr>
      <vt:lpstr>スライド 9</vt:lpstr>
      <vt:lpstr>Proposal Approved by Director</vt:lpstr>
      <vt:lpstr>SCRF  Progress</vt:lpstr>
      <vt:lpstr>Topical Progress going on This Week!:  Fermilab: NML Cryomodule </vt:lpstr>
      <vt:lpstr>KEK: MHI-12 reached 37.5 MV/m in the 1st pass, TODAY!</vt:lpstr>
      <vt:lpstr>Topical Progress  really going on ‘this week’  </vt:lpstr>
      <vt:lpstr>SCRF 9-Cell Cavity   Highlight: March ~ Oct., 2010</vt:lpstr>
      <vt:lpstr>90 % Yield at 35 MV/m achieved with  one vendor and JLab Process/Test</vt:lpstr>
      <vt:lpstr>スライド 17</vt:lpstr>
      <vt:lpstr>Cryomodule Gradient Spread Observed at DESY and KEK, as of Nov. 2010</vt:lpstr>
      <vt:lpstr>Average Gradient Observed  in Cavity/Cryomodule Tests at DESY and KEK </vt:lpstr>
      <vt:lpstr>Summary</vt:lpstr>
      <vt:lpstr> Preparing for Industrialization  of  ILC SCRF  Cavity and Cryomodule</vt:lpstr>
      <vt:lpstr>Outline</vt:lpstr>
      <vt:lpstr>Preparing for ILC SCRF Industrialization </vt:lpstr>
      <vt:lpstr>Next Step for Preparing Industrialization</vt:lpstr>
      <vt:lpstr>Guideline for Industrialization Study </vt:lpstr>
      <vt:lpstr>Possible Models of Industrialization </vt:lpstr>
      <vt:lpstr>Industry and Laboratory Cooperation</vt:lpstr>
      <vt:lpstr>An Industrialization Model</vt:lpstr>
      <vt:lpstr>An Industrialization Model and Responsibility </vt:lpstr>
      <vt:lpstr>Summary of Responsibility  to seek cost-effective cavity/crymodule manufacturing  </vt:lpstr>
      <vt:lpstr>Plan for Industrial Communication</vt:lpstr>
      <vt:lpstr>TLCC Process</vt:lpstr>
      <vt:lpstr>BAW-2 Plan</vt:lpstr>
      <vt:lpstr>BAW-2 Themes</vt:lpstr>
      <vt:lpstr>スライド 35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67</cp:revision>
  <dcterms:created xsi:type="dcterms:W3CDTF">2010-11-17T11:20:17Z</dcterms:created>
  <dcterms:modified xsi:type="dcterms:W3CDTF">2010-11-17T12:45:12Z</dcterms:modified>
</cp:coreProperties>
</file>