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3" r:id="rId1"/>
  </p:sldMasterIdLst>
  <p:notesMasterIdLst>
    <p:notesMasterId r:id="rId10"/>
  </p:notesMasterIdLst>
  <p:handoutMasterIdLst>
    <p:handoutMasterId r:id="rId11"/>
  </p:handoutMasterIdLst>
  <p:sldIdLst>
    <p:sldId id="401" r:id="rId2"/>
    <p:sldId id="400" r:id="rId3"/>
    <p:sldId id="397" r:id="rId4"/>
    <p:sldId id="379" r:id="rId5"/>
    <p:sldId id="387" r:id="rId6"/>
    <p:sldId id="398" r:id="rId7"/>
    <p:sldId id="381" r:id="rId8"/>
    <p:sldId id="39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19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51" autoAdjust="0"/>
    <p:restoredTop sz="94671" autoAdjust="0"/>
  </p:normalViewPr>
  <p:slideViewPr>
    <p:cSldViewPr>
      <p:cViewPr varScale="1">
        <p:scale>
          <a:sx n="83" d="100"/>
          <a:sy n="83" d="100"/>
        </p:scale>
        <p:origin x="-32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98EAADB5-AC14-4B98-8881-07189234A910}" type="datetime1">
              <a:rPr lang="en-US"/>
              <a:pPr>
                <a:defRPr/>
              </a:pPr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65A41FB5-352C-47C8-BA16-F1A0ABFBA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pitchFamily="8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pitchFamily="8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pitchFamily="8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25693481-9614-4352-B924-E9371B791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ea typeface="ＭＳ Ｐゴシック" pitchFamily="80" charset="-128"/>
              <a:cs typeface="+mn-cs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 smtClean="0"/>
            </a:lvl1pPr>
          </a:lstStyle>
          <a:p>
            <a:pPr>
              <a:defRPr/>
            </a:pPr>
            <a:r>
              <a:rPr lang="en-US"/>
              <a:t>Oct 10,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 smtClean="0"/>
            </a:lvl1pPr>
          </a:lstStyle>
          <a:p>
            <a:pPr>
              <a:defRPr/>
            </a:pPr>
            <a:r>
              <a:rPr lang="en-US"/>
              <a:t>SRF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  <a:latin typeface="Times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ea typeface="ＭＳ Ｐゴシック" pitchFamily="80" charset="-128"/>
              <a:cs typeface="+mn-cs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ea typeface="ＭＳ Ｐゴシック" pitchFamily="80" charset="-128"/>
              <a:cs typeface="+mn-cs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ea typeface="ＭＳ Ｐゴシック" pitchFamily="80" charset="-128"/>
              <a:cs typeface="+mn-cs"/>
            </a:endParaRPr>
          </a:p>
        </p:txBody>
      </p:sp>
      <p:pic>
        <p:nvPicPr>
          <p:cNvPr id="7" name="Picture 11" descr="1024_greendot_divi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Fermi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-228600"/>
            <a:ext cx="9144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Oct 10, 2010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SRF Meeting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69591-0CF2-4C0A-91D2-58A2258A249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467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 smtClean="0">
                <a:solidFill>
                  <a:srgbClr val="800000"/>
                </a:solidFill>
                <a:latin typeface="Arial Rounded MT Bol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Oct 10, 2010</a:t>
            </a:r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 smtClean="0">
                <a:solidFill>
                  <a:srgbClr val="800000"/>
                </a:solidFill>
                <a:latin typeface="Arial Rounded MT Bol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SRF Meeting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1">
                <a:solidFill>
                  <a:srgbClr val="800000"/>
                </a:solidFill>
                <a:latin typeface="Arial Rounded MT Bold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FC06A72C-C56F-411A-993B-EF7148B86F4F}" type="slidenum">
              <a:rPr lang="en-US"/>
              <a:pPr>
                <a:defRPr/>
              </a:pPr>
              <a:t>‹#›</a:t>
            </a:fld>
            <a:endParaRPr lang="en-US">
              <a:latin typeface="Time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80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80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80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8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Arial" charset="0"/>
          <a:ea typeface="ＭＳ Ｐゴシック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378614"/>
          </a:solidFill>
          <a:latin typeface="Arial" charset="0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NML/CM1 Status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 smtClean="0">
                <a:ea typeface="ＭＳ Ｐゴシック"/>
                <a:cs typeface="ＭＳ Ｐゴシック"/>
              </a:rPr>
              <a:t>Jim Kerby (Fermilab) </a:t>
            </a:r>
          </a:p>
          <a:p>
            <a:pPr marL="0" indent="0" algn="ctr">
              <a:buFontTx/>
              <a:buNone/>
            </a:pPr>
            <a:r>
              <a:rPr lang="en-US" smtClean="0">
                <a:ea typeface="ＭＳ Ｐゴシック"/>
                <a:cs typeface="ＭＳ Ｐゴシック"/>
              </a:rPr>
              <a:t>on behalf of the NML/CM1 team</a:t>
            </a:r>
          </a:p>
          <a:p>
            <a:pPr marL="0" indent="0" algn="ctr">
              <a:buFontTx/>
              <a:buNone/>
            </a:pPr>
            <a:r>
              <a:rPr lang="en-US" smtClean="0">
                <a:ea typeface="ＭＳ Ｐゴシック"/>
                <a:cs typeface="ＭＳ Ｐゴシック"/>
              </a:rPr>
              <a:t>(particular thanks to Jerry Leibfritz)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10-0510-06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762000"/>
            <a:ext cx="8534400" cy="5686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NML Accelerator - CM1</a:t>
            </a:r>
          </a:p>
        </p:txBody>
      </p:sp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304800" y="1219200"/>
            <a:ext cx="2743200" cy="50292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b="1"/>
              <a:t>Cryomodule-1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2000" b="1">
                <a:solidFill>
                  <a:srgbClr val="000099"/>
                </a:solidFill>
              </a:rPr>
              <a:t>Installed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2000" b="1">
                <a:solidFill>
                  <a:srgbClr val="000099"/>
                </a:solidFill>
              </a:rPr>
              <a:t>Aligned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2000" b="1">
                <a:solidFill>
                  <a:srgbClr val="000099"/>
                </a:solidFill>
              </a:rPr>
              <a:t>Under Vacuum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2000" b="1">
                <a:solidFill>
                  <a:srgbClr val="000099"/>
                </a:solidFill>
              </a:rPr>
              <a:t>Warm RF Conditioning Complete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2000" b="1">
                <a:solidFill>
                  <a:srgbClr val="000099"/>
                </a:solidFill>
              </a:rPr>
              <a:t>Cryogenic Interconnects Complete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2000" b="1">
                <a:solidFill>
                  <a:srgbClr val="000099"/>
                </a:solidFill>
              </a:rPr>
              <a:t>Ready for Cooldown</a:t>
            </a:r>
          </a:p>
        </p:txBody>
      </p:sp>
      <p:sp>
        <p:nvSpPr>
          <p:cNvPr id="6147" name="Date Placeholder 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 Rounded MT Bold" pitchFamily="34" charset="0"/>
                <a:ea typeface="ＭＳ Ｐゴシック"/>
                <a:cs typeface="ＭＳ Ｐゴシック"/>
              </a:rPr>
              <a:t>Nov 17, 2010</a:t>
            </a:r>
          </a:p>
        </p:txBody>
      </p:sp>
      <p:sp>
        <p:nvSpPr>
          <p:cNvPr id="6148" name="Footer Placeholder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 Rounded MT Bold" pitchFamily="34" charset="0"/>
                <a:ea typeface="ＭＳ Ｐゴシック"/>
                <a:cs typeface="ＭＳ Ｐゴシック"/>
              </a:rPr>
              <a:t>ML-SCRF Meeting</a:t>
            </a:r>
          </a:p>
        </p:txBody>
      </p:sp>
      <p:sp>
        <p:nvSpPr>
          <p:cNvPr id="614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EA1D0B-BE3C-4321-9C5D-C8951739E6DE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3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  <p:pic>
        <p:nvPicPr>
          <p:cNvPr id="6150" name="Picture 7" descr="IMG_369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1524000"/>
            <a:ext cx="5588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Cryomodule 1 (DESY kit)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257800"/>
          </a:xfrm>
        </p:spPr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Our first goal is to understand the performance of cavities in CM1 compared to HTS tests at DESY</a:t>
            </a:r>
          </a:p>
          <a:p>
            <a:pPr lvl="1"/>
            <a:r>
              <a:rPr lang="en-US" smtClean="0">
                <a:ea typeface="ＭＳ Ｐゴシック"/>
              </a:rPr>
              <a:t>We want to verify our assembly techniques in CAF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Note that for CM1:</a:t>
            </a:r>
          </a:p>
          <a:p>
            <a:pPr lvl="1"/>
            <a:r>
              <a:rPr lang="en-US" smtClean="0">
                <a:ea typeface="ＭＳ Ｐゴシック"/>
              </a:rPr>
              <a:t>We do not expect to meet the S1 goal of 31.5 MV/M </a:t>
            </a:r>
          </a:p>
          <a:p>
            <a:pPr lvl="1"/>
            <a:r>
              <a:rPr lang="en-US" smtClean="0">
                <a:ea typeface="ＭＳ Ｐゴシック"/>
              </a:rPr>
              <a:t>Average of Chechia tests is 23.5 MV/M </a:t>
            </a:r>
          </a:p>
          <a:p>
            <a:endParaRPr lang="en-US" smtClean="0">
              <a:ea typeface="ＭＳ Ｐゴシック"/>
              <a:cs typeface="ＭＳ Ｐゴシック"/>
            </a:endParaRPr>
          </a:p>
          <a:p>
            <a:pPr>
              <a:buFontTx/>
              <a:buNone/>
            </a:pPr>
            <a:endParaRPr lang="en-US" smtClean="0">
              <a:ea typeface="ＭＳ Ｐゴシック"/>
              <a:cs typeface="ＭＳ Ｐゴシック"/>
            </a:endParaRPr>
          </a:p>
          <a:p>
            <a:endParaRPr lang="en-US" smtClean="0">
              <a:ea typeface="ＭＳ Ｐゴシック"/>
              <a:cs typeface="ＭＳ Ｐゴシック"/>
            </a:endParaRPr>
          </a:p>
          <a:p>
            <a:r>
              <a:rPr lang="en-US" smtClean="0">
                <a:ea typeface="ＭＳ Ｐゴシック"/>
                <a:cs typeface="ＭＳ Ｐゴシック"/>
              </a:rPr>
              <a:t>Working to understand what other tests of CM1 might be useful for ILC</a:t>
            </a:r>
          </a:p>
          <a:p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819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 Rounded MT Bold" pitchFamily="34" charset="0"/>
                <a:ea typeface="ＭＳ Ｐゴシック"/>
                <a:cs typeface="ＭＳ Ｐゴシック"/>
              </a:rPr>
              <a:t>Nov 17, 2010</a:t>
            </a:r>
          </a:p>
        </p:txBody>
      </p:sp>
      <p:sp>
        <p:nvSpPr>
          <p:cNvPr id="819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 Rounded MT Bold" pitchFamily="34" charset="0"/>
                <a:ea typeface="ＭＳ Ｐゴシック"/>
                <a:cs typeface="ＭＳ Ｐゴシック"/>
              </a:rPr>
              <a:t>ML-SCRF Meeting</a:t>
            </a:r>
          </a:p>
        </p:txBody>
      </p:sp>
      <p:pic>
        <p:nvPicPr>
          <p:cNvPr id="819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886200"/>
            <a:ext cx="774223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A6A506-8AAA-4D51-9DCE-05CEB4FBD61A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4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Test Plan</a:t>
            </a:r>
          </a:p>
        </p:txBody>
      </p:sp>
      <p:sp>
        <p:nvSpPr>
          <p:cNvPr id="921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 smtClean="0">
                <a:ea typeface="ＭＳ Ｐゴシック"/>
                <a:cs typeface="ＭＳ Ｐゴシック"/>
              </a:rPr>
              <a:t>Virtually identical to DESY run plan for XFEL modules </a:t>
            </a:r>
            <a:r>
              <a:rPr lang="en-US" sz="1800" i="1" smtClean="0">
                <a:ea typeface="ＭＳ Ｐゴシック"/>
                <a:cs typeface="ＭＳ Ｐゴシック"/>
              </a:rPr>
              <a:t>(courtesy of Dennis Kostin) </a:t>
            </a:r>
            <a:r>
              <a:rPr lang="en-US" sz="2000" smtClean="0">
                <a:ea typeface="ＭＳ Ｐゴシック"/>
                <a:cs typeface="ＭＳ Ｐゴシック"/>
              </a:rPr>
              <a:t>and Fermilab experience at HTS and CC2</a:t>
            </a:r>
            <a:endParaRPr lang="en-US" sz="1800" smtClean="0">
              <a:ea typeface="ＭＳ Ｐゴシック"/>
              <a:cs typeface="ＭＳ Ｐゴシック"/>
            </a:endParaRPr>
          </a:p>
          <a:p>
            <a:pPr>
              <a:lnSpc>
                <a:spcPct val="90000"/>
              </a:lnSpc>
            </a:pPr>
            <a:r>
              <a:rPr lang="en-US" sz="2000" smtClean="0">
                <a:ea typeface="ＭＳ Ｐゴシック"/>
                <a:cs typeface="ＭＳ Ｐゴシック"/>
              </a:rPr>
              <a:t>TEST PROCEDURE: </a:t>
            </a:r>
          </a:p>
          <a:p>
            <a:pPr lvl="1">
              <a:lnSpc>
                <a:spcPct val="90000"/>
              </a:lnSpc>
            </a:pPr>
            <a:r>
              <a:rPr lang="en-US" sz="1800" smtClean="0">
                <a:ea typeface="ＭＳ Ｐゴシック"/>
              </a:rPr>
              <a:t>1. RF Cable Calibration </a:t>
            </a:r>
            <a:r>
              <a:rPr lang="en-US" sz="1800" smtClean="0">
                <a:solidFill>
                  <a:srgbClr val="00FF00"/>
                </a:solidFill>
                <a:ea typeface="ＭＳ Ｐゴシック"/>
                <a:sym typeface="Zapf Dingbats"/>
              </a:rPr>
              <a:t>done</a:t>
            </a:r>
            <a:endParaRPr lang="en-US" sz="1800" smtClean="0">
              <a:ea typeface="ＭＳ Ｐゴシック"/>
            </a:endParaRPr>
          </a:p>
          <a:p>
            <a:pPr lvl="1">
              <a:lnSpc>
                <a:spcPct val="90000"/>
              </a:lnSpc>
            </a:pPr>
            <a:r>
              <a:rPr lang="en-US" sz="1800" smtClean="0">
                <a:ea typeface="ＭＳ Ｐゴシック"/>
              </a:rPr>
              <a:t>2. Technical Interlock / Sensor checkout </a:t>
            </a:r>
            <a:r>
              <a:rPr lang="en-US" sz="1800" smtClean="0">
                <a:solidFill>
                  <a:srgbClr val="00FF00"/>
                </a:solidFill>
                <a:ea typeface="ＭＳ Ｐゴシック"/>
                <a:sym typeface="Zapf Dingbats"/>
              </a:rPr>
              <a:t>done</a:t>
            </a:r>
            <a:endParaRPr lang="en-US" sz="1800" smtClean="0">
              <a:ea typeface="ＭＳ Ｐゴシック"/>
            </a:endParaRPr>
          </a:p>
          <a:p>
            <a:pPr lvl="1">
              <a:lnSpc>
                <a:spcPct val="90000"/>
              </a:lnSpc>
            </a:pPr>
            <a:r>
              <a:rPr lang="en-US" sz="1800" smtClean="0">
                <a:ea typeface="ＭＳ Ｐゴシック"/>
              </a:rPr>
              <a:t>3. RF source / Waveguides / LLRF </a:t>
            </a:r>
            <a:r>
              <a:rPr lang="en-US" sz="1800" smtClean="0">
                <a:solidFill>
                  <a:srgbClr val="00FF00"/>
                </a:solidFill>
                <a:ea typeface="ＭＳ Ｐゴシック"/>
                <a:sym typeface="Zapf Dingbats"/>
              </a:rPr>
              <a:t>done</a:t>
            </a:r>
            <a:endParaRPr lang="en-US" sz="1800" smtClean="0">
              <a:ea typeface="ＭＳ Ｐゴシック"/>
            </a:endParaRPr>
          </a:p>
          <a:p>
            <a:pPr lvl="1">
              <a:lnSpc>
                <a:spcPct val="90000"/>
              </a:lnSpc>
            </a:pPr>
            <a:r>
              <a:rPr lang="en-US" sz="1800" smtClean="0">
                <a:ea typeface="ＭＳ Ｐゴシック"/>
              </a:rPr>
              <a:t>4. Warm Input RF Coupler Conditioning </a:t>
            </a:r>
            <a:r>
              <a:rPr lang="en-US" sz="1800" smtClean="0">
                <a:solidFill>
                  <a:srgbClr val="00FF00"/>
                </a:solidFill>
                <a:ea typeface="ＭＳ Ｐゴシック"/>
                <a:sym typeface="Zapf Dingbats"/>
              </a:rPr>
              <a:t>done</a:t>
            </a:r>
            <a:endParaRPr lang="en-US" sz="1800" smtClean="0">
              <a:ea typeface="ＭＳ Ｐゴシック"/>
            </a:endParaRPr>
          </a:p>
          <a:p>
            <a:pPr lvl="1">
              <a:lnSpc>
                <a:spcPct val="90000"/>
              </a:lnSpc>
            </a:pPr>
            <a:r>
              <a:rPr lang="en-US" sz="1800" smtClean="0">
                <a:ea typeface="ＭＳ Ｐゴシック"/>
              </a:rPr>
              <a:t>5. Cooldown to 2K </a:t>
            </a:r>
            <a:r>
              <a:rPr lang="en-US" sz="1800" smtClean="0">
                <a:solidFill>
                  <a:srgbClr val="00FF00"/>
                </a:solidFill>
                <a:ea typeface="ＭＳ Ｐゴシック"/>
                <a:sym typeface="Zapf Dingbats"/>
              </a:rPr>
              <a:t>(Nov.)</a:t>
            </a:r>
            <a:endParaRPr lang="en-US" sz="1800" smtClean="0">
              <a:ea typeface="ＭＳ Ｐゴシック"/>
            </a:endParaRPr>
          </a:p>
          <a:p>
            <a:pPr lvl="1">
              <a:lnSpc>
                <a:spcPct val="90000"/>
              </a:lnSpc>
            </a:pPr>
            <a:r>
              <a:rPr lang="en-US" sz="1800" smtClean="0">
                <a:ea typeface="ＭＳ Ｐゴシック"/>
              </a:rPr>
              <a:t>6. Cavity Spectra measurements</a:t>
            </a:r>
          </a:p>
          <a:p>
            <a:pPr lvl="1">
              <a:lnSpc>
                <a:spcPct val="90000"/>
              </a:lnSpc>
            </a:pPr>
            <a:r>
              <a:rPr lang="en-US" sz="1800" smtClean="0">
                <a:ea typeface="ＭＳ Ｐゴシック"/>
              </a:rPr>
              <a:t>7. Cavity Tuners Test and Tuning</a:t>
            </a:r>
          </a:p>
          <a:p>
            <a:pPr lvl="1">
              <a:lnSpc>
                <a:spcPct val="90000"/>
              </a:lnSpc>
            </a:pPr>
            <a:r>
              <a:rPr lang="en-US" sz="1800" smtClean="0">
                <a:ea typeface="ＭＳ Ｐゴシック"/>
              </a:rPr>
              <a:t>8. Coupler Q</a:t>
            </a:r>
            <a:r>
              <a:rPr lang="en-US" sz="1800" baseline="-25000" smtClean="0">
                <a:ea typeface="ＭＳ Ｐゴシック"/>
              </a:rPr>
              <a:t>load</a:t>
            </a:r>
            <a:r>
              <a:rPr lang="en-US" sz="1800" smtClean="0">
                <a:ea typeface="ＭＳ Ｐゴシック"/>
              </a:rPr>
              <a:t> measurement</a:t>
            </a:r>
          </a:p>
          <a:p>
            <a:pPr lvl="1">
              <a:lnSpc>
                <a:spcPct val="90000"/>
              </a:lnSpc>
            </a:pPr>
            <a:r>
              <a:rPr lang="en-US" sz="1800" smtClean="0">
                <a:ea typeface="ＭＳ Ｐゴシック"/>
              </a:rPr>
              <a:t>9. Set Cavities On Resonance</a:t>
            </a:r>
          </a:p>
          <a:p>
            <a:pPr lvl="1">
              <a:lnSpc>
                <a:spcPct val="90000"/>
              </a:lnSpc>
            </a:pPr>
            <a:r>
              <a:rPr lang="en-US" sz="1800" smtClean="0">
                <a:ea typeface="ＭＳ Ｐゴシック"/>
              </a:rPr>
              <a:t>10. Cold Input RF Coupler and Cavity Conditioning</a:t>
            </a:r>
          </a:p>
          <a:p>
            <a:pPr lvl="1">
              <a:lnSpc>
                <a:spcPct val="90000"/>
              </a:lnSpc>
            </a:pPr>
            <a:r>
              <a:rPr lang="en-US" sz="1800" smtClean="0">
                <a:ea typeface="ＭＳ Ｐゴシック"/>
              </a:rPr>
              <a:t>11. Single Cavity RF Measurements</a:t>
            </a:r>
          </a:p>
          <a:p>
            <a:pPr lvl="1">
              <a:lnSpc>
                <a:spcPct val="90000"/>
              </a:lnSpc>
            </a:pPr>
            <a:r>
              <a:rPr lang="en-US" sz="1800" smtClean="0">
                <a:ea typeface="ＭＳ Ｐゴシック"/>
              </a:rPr>
              <a:t>12. RF Measurement of 8 Cavity Cryomodule</a:t>
            </a:r>
          </a:p>
          <a:p>
            <a:pPr lvl="1">
              <a:lnSpc>
                <a:spcPct val="90000"/>
              </a:lnSpc>
            </a:pPr>
            <a:r>
              <a:rPr lang="en-US" sz="1800" smtClean="0">
                <a:ea typeface="ＭＳ Ｐゴシック"/>
              </a:rPr>
              <a:t>13. Cryo performance testing (non-ILC conditions)</a:t>
            </a:r>
            <a:endParaRPr lang="en-US" smtClean="0">
              <a:ea typeface="ＭＳ Ｐゴシック"/>
            </a:endParaRPr>
          </a:p>
          <a:p>
            <a:pPr>
              <a:lnSpc>
                <a:spcPct val="90000"/>
              </a:lnSpc>
            </a:pPr>
            <a:endParaRPr lang="en-US" sz="2000" smtClean="0">
              <a:ea typeface="ＭＳ Ｐゴシック"/>
              <a:cs typeface="ＭＳ Ｐゴシック"/>
            </a:endParaRPr>
          </a:p>
        </p:txBody>
      </p:sp>
      <p:sp>
        <p:nvSpPr>
          <p:cNvPr id="9219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 Rounded MT Bold" pitchFamily="34" charset="0"/>
                <a:ea typeface="ＭＳ Ｐゴシック"/>
                <a:cs typeface="ＭＳ Ｐゴシック"/>
              </a:rPr>
              <a:t>Nov 17, 2010</a:t>
            </a:r>
          </a:p>
        </p:txBody>
      </p:sp>
      <p:sp>
        <p:nvSpPr>
          <p:cNvPr id="922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2E8E20-7C16-4757-A2CF-F50ECD862BE4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5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  <p:sp>
        <p:nvSpPr>
          <p:cNvPr id="9221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 Rounded MT Bold" pitchFamily="34" charset="0"/>
                <a:ea typeface="ＭＳ Ｐゴシック"/>
                <a:cs typeface="ＭＳ Ｐゴシック"/>
              </a:rPr>
              <a:t>ML-SCRF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CM2 Status</a:t>
            </a:r>
          </a:p>
        </p:txBody>
      </p:sp>
      <p:sp>
        <p:nvSpPr>
          <p:cNvPr id="122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All parts in hand. TTF type III cold mass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U.S. processed cavities &gt; 35 MV/m in VTS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Cavities dressed at FNAL 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INFN provided blade tuners (receiving U.S. built tuners)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3 cavities qualified in HTS to 35 MV/m</a:t>
            </a:r>
          </a:p>
          <a:p>
            <a:pPr lvl="1"/>
            <a:r>
              <a:rPr lang="en-US" smtClean="0">
                <a:ea typeface="ＭＳ Ｐゴシック"/>
              </a:rPr>
              <a:t>1 backup cavity at 31 MV/m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4 more &gt;35 MV/m cavities dressed and await HTS test</a:t>
            </a:r>
          </a:p>
          <a:p>
            <a:pPr lvl="1"/>
            <a:r>
              <a:rPr lang="en-US" smtClean="0">
                <a:ea typeface="ＭＳ Ｐゴシック"/>
              </a:rPr>
              <a:t>HTS test takes ~ 1 month, working to reduce this to 2-3 wks</a:t>
            </a:r>
          </a:p>
          <a:p>
            <a:pPr lvl="1"/>
            <a:r>
              <a:rPr lang="en-US" smtClean="0">
                <a:ea typeface="ＭＳ Ｐゴシック"/>
              </a:rPr>
              <a:t>1 more VTS tested &gt;35MV/m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Expect to have all eight cavities qualified and CM2 constructed by ~ March 2011</a:t>
            </a:r>
          </a:p>
          <a:p>
            <a:pPr>
              <a:buFontTx/>
              <a:buNone/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1229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 Rounded MT Bold" pitchFamily="34" charset="0"/>
                <a:ea typeface="ＭＳ Ｐゴシック"/>
                <a:cs typeface="ＭＳ Ｐゴシック"/>
              </a:rPr>
              <a:t>Nov 17, 2010</a:t>
            </a:r>
          </a:p>
        </p:txBody>
      </p:sp>
      <p:sp>
        <p:nvSpPr>
          <p:cNvPr id="1229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 Rounded MT Bold" pitchFamily="34" charset="0"/>
                <a:ea typeface="ＭＳ Ｐゴシック"/>
                <a:cs typeface="ＭＳ Ｐゴシック"/>
              </a:rPr>
              <a:t> </a:t>
            </a:r>
          </a:p>
        </p:txBody>
      </p:sp>
      <p:sp>
        <p:nvSpPr>
          <p:cNvPr id="1229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4E6E03-3FD5-426E-B3F2-36824295EC7D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6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  <p:sp>
        <p:nvSpPr>
          <p:cNvPr id="12294" name="Footer Placeholder 4"/>
          <p:cNvSpPr txBox="1">
            <a:spLocks/>
          </p:cNvSpPr>
          <p:nvPr/>
        </p:nvSpPr>
        <p:spPr bwMode="auto">
          <a:xfrm>
            <a:off x="2971800" y="65532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000" b="1">
                <a:solidFill>
                  <a:srgbClr val="800000"/>
                </a:solidFill>
                <a:latin typeface="Arial Rounded MT Bold" pitchFamily="34" charset="0"/>
              </a:rPr>
              <a:t>ML-SCRF Webex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 Rounded MT Bold" pitchFamily="34" charset="0"/>
                <a:ea typeface="ＭＳ Ｐゴシック"/>
                <a:cs typeface="ＭＳ Ｐゴシック"/>
              </a:rPr>
              <a:t>Oct 10, 2010</a:t>
            </a:r>
          </a:p>
        </p:txBody>
      </p:sp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 Rounded MT Bold" pitchFamily="34" charset="0"/>
                <a:ea typeface="ＭＳ Ｐゴシック"/>
                <a:cs typeface="ＭＳ Ｐゴシック"/>
              </a:rPr>
              <a:t>SRF Meeting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0"/>
            <a:ext cx="8229600" cy="6858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NML Schedule/Milestones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z="2000" smtClean="0">
                <a:ea typeface="ＭＳ Ｐゴシック"/>
                <a:cs typeface="ＭＳ Ｐゴシック"/>
              </a:rPr>
              <a:t>Phase-1 Cryogenic System Operational		(August 2007)</a:t>
            </a:r>
          </a:p>
          <a:p>
            <a:pPr eaLnBrk="1" hangingPunct="1"/>
            <a:r>
              <a:rPr lang="en-US" sz="2000" smtClean="0">
                <a:ea typeface="ＭＳ Ｐゴシック"/>
                <a:cs typeface="ＭＳ Ｐゴシック"/>
              </a:rPr>
              <a:t>Delivery of First Cryomodule to NML		(August 2008)</a:t>
            </a:r>
          </a:p>
          <a:p>
            <a:pPr eaLnBrk="1" hangingPunct="1"/>
            <a:r>
              <a:rPr lang="en-US" sz="2000" smtClean="0">
                <a:ea typeface="ＭＳ Ｐゴシック"/>
                <a:cs typeface="ＭＳ Ｐゴシック"/>
              </a:rPr>
              <a:t>Begin Civil Construction of NML Expansion	(March 2010)</a:t>
            </a:r>
          </a:p>
          <a:p>
            <a:pPr eaLnBrk="1" hangingPunct="1"/>
            <a:r>
              <a:rPr lang="en-US" sz="2000" smtClean="0">
                <a:ea typeface="ＭＳ Ｐゴシック"/>
                <a:cs typeface="ＭＳ Ｐゴシック"/>
              </a:rPr>
              <a:t>Warm RF Testing of First Cryomodule		(July 2010)</a:t>
            </a:r>
          </a:p>
          <a:p>
            <a:pPr eaLnBrk="1" hangingPunct="1"/>
            <a:r>
              <a:rPr lang="en-US" sz="2000" smtClean="0">
                <a:ea typeface="ＭＳ Ｐゴシック"/>
                <a:cs typeface="ＭＳ Ｐゴシック"/>
              </a:rPr>
              <a:t>Begin Construction of CMTF Building		(August 2010)</a:t>
            </a:r>
          </a:p>
          <a:p>
            <a:pPr eaLnBrk="1" hangingPunct="1">
              <a:buFontTx/>
              <a:buNone/>
            </a:pPr>
            <a:endParaRPr lang="en-US" sz="2000" smtClean="0">
              <a:ea typeface="ＭＳ Ｐゴシック"/>
              <a:cs typeface="ＭＳ Ｐゴシック"/>
            </a:endParaRPr>
          </a:p>
          <a:p>
            <a:pPr eaLnBrk="1" hangingPunct="1"/>
            <a:r>
              <a:rPr lang="en-US" sz="2000" smtClean="0">
                <a:ea typeface="ＭＳ Ｐゴシック"/>
                <a:cs typeface="ＭＳ Ｐゴシック"/>
              </a:rPr>
              <a:t>First Cryomodule Ready for Cooldown		(Nov. 2010)</a:t>
            </a:r>
          </a:p>
          <a:p>
            <a:pPr eaLnBrk="1" hangingPunct="1"/>
            <a:r>
              <a:rPr lang="en-US" sz="2000" smtClean="0">
                <a:ea typeface="ＭＳ Ｐゴシック"/>
                <a:cs typeface="ＭＳ Ｐゴシック"/>
              </a:rPr>
              <a:t>Cold RF Testing of First Cryomodule		(Dec. 2010)</a:t>
            </a:r>
          </a:p>
          <a:p>
            <a:pPr eaLnBrk="1" hangingPunct="1"/>
            <a:r>
              <a:rPr lang="en-US" sz="2000" smtClean="0">
                <a:ea typeface="ＭＳ Ｐゴシック"/>
                <a:cs typeface="ＭＳ Ｐゴシック"/>
              </a:rPr>
              <a:t>Delivery of 2nd Cryomodule to NML (S1)		(2011)</a:t>
            </a:r>
          </a:p>
          <a:p>
            <a:pPr eaLnBrk="1" hangingPunct="1"/>
            <a:r>
              <a:rPr lang="en-US" sz="2000" smtClean="0">
                <a:ea typeface="ＭＳ Ｐゴシック"/>
                <a:cs typeface="ＭＳ Ｐゴシック"/>
              </a:rPr>
              <a:t>Install Injector &amp; Test Beam Lines			(2011)</a:t>
            </a:r>
          </a:p>
          <a:p>
            <a:pPr eaLnBrk="1" hangingPunct="1"/>
            <a:r>
              <a:rPr lang="en-US" sz="2000" smtClean="0">
                <a:ea typeface="ＭＳ Ｐゴシック"/>
                <a:cs typeface="ＭＳ Ｐゴシック"/>
              </a:rPr>
              <a:t>First Beam						(2012)</a:t>
            </a:r>
          </a:p>
          <a:p>
            <a:pPr eaLnBrk="1" hangingPunct="1"/>
            <a:r>
              <a:rPr lang="en-US" sz="2000" smtClean="0">
                <a:ea typeface="ＭＳ Ｐゴシック"/>
                <a:cs typeface="ＭＳ Ｐゴシック"/>
              </a:rPr>
              <a:t>New Cryoplant  Installation/Operation		(2013-14)</a:t>
            </a:r>
          </a:p>
          <a:p>
            <a:pPr eaLnBrk="1" hangingPunct="1"/>
            <a:r>
              <a:rPr lang="en-US" sz="2000" smtClean="0">
                <a:ea typeface="ＭＳ Ｐゴシック"/>
                <a:cs typeface="ＭＳ Ｐゴシック"/>
              </a:rPr>
              <a:t>RF unit test with beam (S2)				(2014)</a:t>
            </a:r>
          </a:p>
          <a:p>
            <a:pPr eaLnBrk="1" hangingPunct="1"/>
            <a:endParaRPr lang="en-US" sz="2000" smtClean="0">
              <a:ea typeface="ＭＳ Ｐゴシック"/>
              <a:cs typeface="ＭＳ Ｐゴシック"/>
            </a:endParaRPr>
          </a:p>
          <a:p>
            <a:pPr eaLnBrk="1" hangingPunct="1">
              <a:buFontTx/>
              <a:buNone/>
            </a:pPr>
            <a:endParaRPr lang="en-US" sz="2000" smtClean="0">
              <a:ea typeface="ＭＳ Ｐゴシック"/>
              <a:cs typeface="ＭＳ Ｐゴシック"/>
            </a:endParaRPr>
          </a:p>
          <a:p>
            <a:pPr eaLnBrk="1" hangingPunct="1">
              <a:buFontTx/>
              <a:buNone/>
            </a:pPr>
            <a:r>
              <a:rPr lang="en-US" sz="1800" smtClean="0">
                <a:solidFill>
                  <a:schemeClr val="accent2"/>
                </a:solidFill>
                <a:ea typeface="ＭＳ Ｐゴシック"/>
                <a:cs typeface="ＭＳ Ｐゴシック"/>
              </a:rPr>
              <a:t>        </a:t>
            </a:r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CC91D9-FE9A-4D45-89F2-0F3BE241B0BB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7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10-0510-12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685800"/>
            <a:ext cx="8686800" cy="5788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3_ILC-Fermilab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ILC-Fermilab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80" charset="-128"/>
          </a:defRPr>
        </a:defPPr>
      </a:lstStyle>
    </a:lnDef>
  </a:objectDefaults>
  <a:extraClrSchemeLst>
    <a:extraClrScheme>
      <a:clrScheme name="ILC-Fermila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LC-Fermilab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2004:Templates:My Templates:ILC-Fermilab.pot</Template>
  <TotalTime>3075</TotalTime>
  <Words>396</Words>
  <Application>Microsoft Macintosh PowerPoint</Application>
  <PresentationFormat>On-screen Show (4:3)</PresentationFormat>
  <Paragraphs>82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ＭＳ Ｐゴシック</vt:lpstr>
      <vt:lpstr>Arial Rounded MT Bold</vt:lpstr>
      <vt:lpstr>Times</vt:lpstr>
      <vt:lpstr>Zapf Dingbats</vt:lpstr>
      <vt:lpstr>3_ILC-Fermilab</vt:lpstr>
      <vt:lpstr>3_ILC-Fermilab</vt:lpstr>
      <vt:lpstr>3_ILC-Fermilab</vt:lpstr>
      <vt:lpstr>NML/CM1 Status</vt:lpstr>
      <vt:lpstr>Slide 2</vt:lpstr>
      <vt:lpstr>NML Accelerator - CM1</vt:lpstr>
      <vt:lpstr>Cryomodule 1 (DESY kit)</vt:lpstr>
      <vt:lpstr>CM1 Test Plan</vt:lpstr>
      <vt:lpstr>CM2 Status</vt:lpstr>
      <vt:lpstr>NML Schedule/Milestones</vt:lpstr>
      <vt:lpstr>Slide 8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Test Facility at New Muon Lab</dc:title>
  <dc:creator>Jerry Leibfritz</dc:creator>
  <cp:lastModifiedBy>Jim Kerby</cp:lastModifiedBy>
  <cp:revision>176</cp:revision>
  <cp:lastPrinted>2007-08-15T19:52:40Z</cp:lastPrinted>
  <dcterms:created xsi:type="dcterms:W3CDTF">2010-11-16T22:58:30Z</dcterms:created>
  <dcterms:modified xsi:type="dcterms:W3CDTF">2010-11-17T14:17:28Z</dcterms:modified>
</cp:coreProperties>
</file>