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053CF-2A85-4017-B9B3-B81F1B22A6BC}" type="datetimeFigureOut">
              <a:rPr lang="fr-FR" smtClean="0"/>
              <a:t>17/11/2010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7D3E9-66A2-4AF3-8B4B-662A702D8D5A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B6B33-2E49-4633-8E2D-6B34D3CFBE10}" type="datetimeFigureOut">
              <a:rPr lang="fr-FR" smtClean="0"/>
              <a:pPr/>
              <a:t>17/11/2010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08ADE-0210-4102-B474-21B879BABE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ILD Optimisation Meeting, Nov. 17th, 2010</a:t>
            </a:r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ilcagenda.linearcollider.org/conferenceOtherViews.py?view=standard&amp;confId=4507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of top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LAL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67136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Philippe Doublet</a:t>
            </a:r>
          </a:p>
          <a:p>
            <a:r>
              <a:rPr lang="fr-FR" dirty="0" smtClean="0"/>
              <a:t>Thibault Frisson</a:t>
            </a:r>
          </a:p>
          <a:p>
            <a:r>
              <a:rPr lang="fr-FR" dirty="0" smtClean="0"/>
              <a:t>Roman </a:t>
            </a:r>
            <a:r>
              <a:rPr lang="fr-FR" dirty="0" err="1" smtClean="0"/>
              <a:t>Pöschl</a:t>
            </a:r>
            <a:endParaRPr lang="fr-FR" dirty="0" smtClean="0"/>
          </a:p>
          <a:p>
            <a:r>
              <a:rPr lang="fr-FR" dirty="0" smtClean="0"/>
              <a:t>François Richard</a:t>
            </a:r>
          </a:p>
          <a:p>
            <a:endParaRPr lang="fr-FR" dirty="0"/>
          </a:p>
        </p:txBody>
      </p:sp>
      <p:pic>
        <p:nvPicPr>
          <p:cNvPr id="4" name="Image 3" descr="lal-coul-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4731" y="5733256"/>
            <a:ext cx="1803773" cy="1052736"/>
          </a:xfrm>
          <a:prstGeom prst="rect">
            <a:avLst/>
          </a:prstGeom>
        </p:spPr>
      </p:pic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>
          <a:xfrm>
            <a:off x="169168" y="6381328"/>
            <a:ext cx="3538736" cy="365125"/>
          </a:xfrm>
        </p:spPr>
        <p:txBody>
          <a:bodyPr/>
          <a:lstStyle/>
          <a:p>
            <a:r>
              <a:rPr lang="fr-FR" sz="1400" dirty="0" smtClean="0"/>
              <a:t>ILD </a:t>
            </a:r>
            <a:r>
              <a:rPr lang="fr-FR" sz="1400" dirty="0" smtClean="0"/>
              <a:t> Optimisation Meeting</a:t>
            </a:r>
            <a:r>
              <a:rPr lang="fr-FR" sz="1400" dirty="0" smtClean="0"/>
              <a:t>, Nov. </a:t>
            </a:r>
            <a:r>
              <a:rPr lang="fr-FR" sz="1400" dirty="0" smtClean="0"/>
              <a:t>17th </a:t>
            </a:r>
            <a:r>
              <a:rPr lang="fr-FR" sz="1400" dirty="0" smtClean="0"/>
              <a:t>2010</a:t>
            </a:r>
            <a:endParaRPr lang="fr-BE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Conclusion and prospects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805264"/>
          </a:xfrm>
        </p:spPr>
        <p:txBody>
          <a:bodyPr>
            <a:noAutofit/>
          </a:bodyPr>
          <a:lstStyle/>
          <a:p>
            <a:r>
              <a:rPr lang="fr-FR" sz="2400" dirty="0" smtClean="0"/>
              <a:t>To </a:t>
            </a:r>
            <a:r>
              <a:rPr lang="fr-FR" sz="2400" dirty="0" err="1" smtClean="0"/>
              <a:t>find</a:t>
            </a:r>
            <a:r>
              <a:rPr lang="fr-FR" sz="2400" dirty="0" smtClean="0"/>
              <a:t> a </a:t>
            </a:r>
            <a:r>
              <a:rPr lang="fr-FR" sz="2400" dirty="0" smtClean="0">
                <a:solidFill>
                  <a:srgbClr val="FF0000"/>
                </a:solidFill>
              </a:rPr>
              <a:t>lepton (e,µ) </a:t>
            </a:r>
            <a:r>
              <a:rPr lang="fr-FR" sz="2400" dirty="0" smtClean="0"/>
              <a:t>in a </a:t>
            </a:r>
            <a:r>
              <a:rPr lang="fr-FR" sz="2400" dirty="0" err="1" smtClean="0"/>
              <a:t>semileptonic</a:t>
            </a:r>
            <a:r>
              <a:rPr lang="fr-FR" sz="2400" dirty="0" smtClean="0"/>
              <a:t> </a:t>
            </a:r>
            <a:r>
              <a:rPr lang="fr-FR" sz="2400" dirty="0" err="1" smtClean="0"/>
              <a:t>environment</a:t>
            </a: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efficiency</a:t>
            </a:r>
            <a:r>
              <a:rPr lang="fr-FR" sz="2400" dirty="0" smtClean="0">
                <a:solidFill>
                  <a:srgbClr val="FF0000"/>
                </a:solidFill>
              </a:rPr>
              <a:t> &gt; 88% , </a:t>
            </a:r>
            <a:r>
              <a:rPr lang="fr-FR" sz="2400" dirty="0" err="1" smtClean="0">
                <a:solidFill>
                  <a:srgbClr val="FF0000"/>
                </a:solidFill>
              </a:rPr>
              <a:t>purity</a:t>
            </a:r>
            <a:r>
              <a:rPr lang="fr-FR" sz="2400" dirty="0" smtClean="0">
                <a:solidFill>
                  <a:srgbClr val="FF0000"/>
                </a:solidFill>
              </a:rPr>
              <a:t> &gt; 98</a:t>
            </a:r>
            <a:r>
              <a:rPr lang="fr-FR" sz="2400" dirty="0" smtClean="0">
                <a:solidFill>
                  <a:srgbClr val="FF0000"/>
                </a:solidFill>
              </a:rPr>
              <a:t>%</a:t>
            </a:r>
          </a:p>
          <a:p>
            <a:endParaRPr lang="fr-FR" sz="2400" dirty="0" smtClean="0">
              <a:solidFill>
                <a:srgbClr val="FF0000"/>
              </a:solidFill>
            </a:endParaRPr>
          </a:p>
          <a:p>
            <a:r>
              <a:rPr lang="fr-FR" sz="2400" dirty="0" smtClean="0">
                <a:solidFill>
                  <a:srgbClr val="0070C0"/>
                </a:solidFill>
              </a:rPr>
              <a:t>Major backgrounds </a:t>
            </a:r>
            <a:r>
              <a:rPr lang="fr-FR" sz="2400" dirty="0" err="1" smtClean="0">
                <a:solidFill>
                  <a:srgbClr val="0070C0"/>
                </a:solidFill>
              </a:rPr>
              <a:t>seem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under</a:t>
            </a:r>
            <a:r>
              <a:rPr lang="fr-FR" sz="2400" dirty="0" smtClean="0">
                <a:solidFill>
                  <a:srgbClr val="0070C0"/>
                </a:solidFill>
              </a:rPr>
              <a:t> control (ZWW and </a:t>
            </a:r>
            <a:r>
              <a:rPr lang="fr-FR" sz="2400" dirty="0" smtClean="0">
                <a:solidFill>
                  <a:srgbClr val="0070C0"/>
                </a:solidFill>
              </a:rPr>
              <a:t>tt</a:t>
            </a:r>
            <a:r>
              <a:rPr lang="fr-FR" sz="2400" dirty="0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fr-FR" sz="2400" dirty="0" err="1" smtClean="0">
                <a:solidFill>
                  <a:srgbClr val="0070C0"/>
                </a:solidFill>
                <a:sym typeface="Wingdings" pitchFamily="2" charset="2"/>
              </a:rPr>
              <a:t>bbqq</a:t>
            </a:r>
            <a:r>
              <a:rPr lang="el-GR" sz="2400" dirty="0" smtClean="0">
                <a:solidFill>
                  <a:srgbClr val="0070C0"/>
                </a:solidFill>
                <a:sym typeface="Wingdings" pitchFamily="2" charset="2"/>
              </a:rPr>
              <a:t>τ</a:t>
            </a:r>
            <a:r>
              <a:rPr lang="fr-FR" sz="2400" dirty="0" smtClean="0">
                <a:solidFill>
                  <a:srgbClr val="0070C0"/>
                </a:solidFill>
                <a:sym typeface="Wingdings" pitchFamily="2" charset="2"/>
              </a:rPr>
              <a:t>v)</a:t>
            </a:r>
          </a:p>
          <a:p>
            <a:r>
              <a:rPr lang="fr-FR" sz="2400" dirty="0" smtClean="0">
                <a:sym typeface="Wingdings" pitchFamily="2" charset="2"/>
              </a:rPr>
              <a:t>Top </a:t>
            </a:r>
            <a:r>
              <a:rPr lang="fr-FR" sz="2400" dirty="0" smtClean="0">
                <a:sym typeface="Wingdings" pitchFamily="2" charset="2"/>
              </a:rPr>
              <a:t>full </a:t>
            </a:r>
            <a:r>
              <a:rPr lang="fr-FR" sz="2400" dirty="0" err="1" smtClean="0">
                <a:sym typeface="Wingdings" pitchFamily="2" charset="2"/>
              </a:rPr>
              <a:t>hadronic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decays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now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seems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smtClean="0">
                <a:sym typeface="Wingdings" pitchFamily="2" charset="2"/>
              </a:rPr>
              <a:t>to </a:t>
            </a:r>
            <a:r>
              <a:rPr lang="fr-FR" sz="2400" dirty="0" err="1" smtClean="0">
                <a:sym typeface="Wingdings" pitchFamily="2" charset="2"/>
              </a:rPr>
              <a:t>be</a:t>
            </a:r>
            <a:r>
              <a:rPr lang="fr-FR" sz="2400" dirty="0" smtClean="0">
                <a:sym typeface="Wingdings" pitchFamily="2" charset="2"/>
              </a:rPr>
              <a:t> the major </a:t>
            </a:r>
            <a:r>
              <a:rPr lang="fr-FR" sz="2400" dirty="0" smtClean="0">
                <a:sym typeface="Wingdings" pitchFamily="2" charset="2"/>
              </a:rPr>
              <a:t>background</a:t>
            </a:r>
            <a:br>
              <a:rPr lang="fr-FR" sz="2400" dirty="0" smtClean="0">
                <a:sym typeface="Wingdings" pitchFamily="2" charset="2"/>
              </a:rPr>
            </a:b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smtClean="0">
                <a:sym typeface="Wingdings" pitchFamily="2" charset="2"/>
              </a:rPr>
              <a:t> </a:t>
            </a:r>
            <a:r>
              <a:rPr lang="fr-FR" sz="2400" dirty="0" err="1" smtClean="0">
                <a:sym typeface="Wingdings" pitchFamily="2" charset="2"/>
              </a:rPr>
              <a:t>should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be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killed</a:t>
            </a:r>
            <a:r>
              <a:rPr lang="fr-FR" sz="2400" dirty="0" smtClean="0">
                <a:sym typeface="Wingdings" pitchFamily="2" charset="2"/>
              </a:rPr>
              <a:t> by </a:t>
            </a:r>
            <a:r>
              <a:rPr lang="fr-FR" sz="2400" dirty="0" err="1" smtClean="0">
                <a:sym typeface="Wingdings" pitchFamily="2" charset="2"/>
              </a:rPr>
              <a:t>energy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left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after</a:t>
            </a:r>
            <a:r>
              <a:rPr lang="fr-FR" sz="2400" dirty="0" smtClean="0">
                <a:sym typeface="Wingdings" pitchFamily="2" charset="2"/>
              </a:rPr>
              <a:t> lepton </a:t>
            </a:r>
            <a:r>
              <a:rPr lang="fr-FR" sz="2400" dirty="0" err="1" smtClean="0">
                <a:sym typeface="Wingdings" pitchFamily="2" charset="2"/>
              </a:rPr>
              <a:t>removal</a:t>
            </a:r>
            <a:endParaRPr lang="fr-FR" sz="2400" dirty="0" smtClean="0">
              <a:sym typeface="Wingdings" pitchFamily="2" charset="2"/>
            </a:endParaRPr>
          </a:p>
          <a:p>
            <a:endParaRPr lang="fr-FR" sz="2400" dirty="0" smtClean="0">
              <a:sym typeface="Wingdings" pitchFamily="2" charset="2"/>
            </a:endParaRPr>
          </a:p>
          <a:p>
            <a:r>
              <a:rPr lang="el-GR" sz="2400" dirty="0" smtClean="0">
                <a:solidFill>
                  <a:srgbClr val="00B050"/>
                </a:solidFill>
                <a:sym typeface="Wingdings" pitchFamily="2" charset="2"/>
              </a:rPr>
              <a:t>σ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and A</a:t>
            </a:r>
            <a:r>
              <a:rPr lang="fr-FR" sz="2400" baseline="-25000" dirty="0" smtClean="0">
                <a:solidFill>
                  <a:srgbClr val="00B050"/>
                </a:solidFill>
                <a:sym typeface="Wingdings" pitchFamily="2" charset="2"/>
              </a:rPr>
              <a:t>LR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can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be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known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at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0.4% and 0.7%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statistical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uncertainty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(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systematics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guaranteed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small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due to large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purity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)</a:t>
            </a:r>
          </a:p>
          <a:p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First look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at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m</a:t>
            </a:r>
            <a:r>
              <a:rPr lang="fr-FR" sz="2400" baseline="-25000" dirty="0" err="1" smtClean="0">
                <a:solidFill>
                  <a:srgbClr val="00B050"/>
                </a:solidFill>
                <a:sym typeface="Wingdings" pitchFamily="2" charset="2"/>
              </a:rPr>
              <a:t>top</a:t>
            </a:r>
            <a:r>
              <a:rPr lang="fr-FR" sz="2400" baseline="-25000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(not </a:t>
            </a:r>
            <a:r>
              <a:rPr lang="fr-FR" sz="2400" dirty="0" err="1" smtClean="0">
                <a:solidFill>
                  <a:srgbClr val="00B050"/>
                </a:solidFill>
                <a:sym typeface="Wingdings" pitchFamily="2" charset="2"/>
              </a:rPr>
              <a:t>our</a:t>
            </a:r>
            <a:r>
              <a:rPr lang="fr-FR" sz="2400" dirty="0" smtClean="0">
                <a:solidFill>
                  <a:srgbClr val="00B050"/>
                </a:solidFill>
                <a:sym typeface="Wingdings" pitchFamily="2" charset="2"/>
              </a:rPr>
              <a:t> goal), </a:t>
            </a:r>
            <a:r>
              <a:rPr lang="fr-FR" sz="2400" dirty="0" err="1" smtClean="0">
                <a:sym typeface="Wingdings" pitchFamily="2" charset="2"/>
              </a:rPr>
              <a:t>may</a:t>
            </a:r>
            <a:r>
              <a:rPr lang="fr-FR" sz="2400" dirty="0" smtClean="0">
                <a:sym typeface="Wingdings" pitchFamily="2" charset="2"/>
              </a:rPr>
              <a:t> help to </a:t>
            </a:r>
            <a:r>
              <a:rPr lang="fr-FR" sz="2400" dirty="0" err="1" smtClean="0">
                <a:sym typeface="Wingdings" pitchFamily="2" charset="2"/>
              </a:rPr>
              <a:t>understand</a:t>
            </a:r>
            <a:r>
              <a:rPr lang="fr-FR" sz="2400" dirty="0" smtClean="0">
                <a:sym typeface="Wingdings" pitchFamily="2" charset="2"/>
              </a:rPr>
              <a:t> reconstruction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problems</a:t>
            </a:r>
            <a:endParaRPr lang="fr-FR" sz="2400" dirty="0" smtClean="0">
              <a:sym typeface="Wingdings" pitchFamily="2" charset="2"/>
            </a:endParaRPr>
          </a:p>
          <a:p>
            <a:endParaRPr lang="fr-FR" sz="2400" dirty="0" smtClean="0">
              <a:sym typeface="Wingdings" pitchFamily="2" charset="2"/>
            </a:endParaRPr>
          </a:p>
          <a:p>
            <a:r>
              <a:rPr lang="fr-FR" sz="2400" dirty="0" err="1" smtClean="0">
                <a:sym typeface="Wingdings" pitchFamily="2" charset="2"/>
              </a:rPr>
              <a:t>Next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steps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smtClean="0">
                <a:sym typeface="Wingdings" pitchFamily="2" charset="2"/>
              </a:rPr>
              <a:t>: </a:t>
            </a:r>
            <a:r>
              <a:rPr lang="fr-FR" sz="2400" dirty="0" smtClean="0">
                <a:solidFill>
                  <a:srgbClr val="FF0000"/>
                </a:solidFill>
                <a:sym typeface="Wingdings" pitchFamily="2" charset="2"/>
              </a:rPr>
              <a:t>do </a:t>
            </a:r>
            <a:r>
              <a:rPr lang="fr-FR" sz="2400" dirty="0" smtClean="0">
                <a:solidFill>
                  <a:srgbClr val="FF0000"/>
                </a:solidFill>
                <a:sym typeface="Wingdings" pitchFamily="2" charset="2"/>
              </a:rPr>
              <a:t>A</a:t>
            </a:r>
            <a:r>
              <a:rPr lang="fr-FR" sz="2400" baseline="-25000" dirty="0" smtClean="0">
                <a:solidFill>
                  <a:srgbClr val="FF0000"/>
                </a:solidFill>
                <a:sym typeface="Wingdings" pitchFamily="2" charset="2"/>
              </a:rPr>
              <a:t>FB </a:t>
            </a:r>
            <a:r>
              <a:rPr lang="fr-FR" sz="2400" dirty="0" smtClean="0">
                <a:sym typeface="Wingdings" pitchFamily="2" charset="2"/>
              </a:rPr>
              <a:t>, </a:t>
            </a:r>
            <a:r>
              <a:rPr lang="fr-FR" sz="2400" dirty="0" err="1" smtClean="0">
                <a:sym typeface="Wingdings" pitchFamily="2" charset="2"/>
              </a:rPr>
              <a:t>add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smtClean="0">
                <a:sym typeface="Wingdings" pitchFamily="2" charset="2"/>
              </a:rPr>
              <a:t>background and check </a:t>
            </a:r>
            <a:r>
              <a:rPr lang="fr-FR" sz="2400" dirty="0" err="1" smtClean="0">
                <a:sym typeface="Wingdings" pitchFamily="2" charset="2"/>
              </a:rPr>
              <a:t>purity</a:t>
            </a:r>
            <a:r>
              <a:rPr lang="fr-FR" sz="2400" dirty="0" smtClean="0">
                <a:sym typeface="Wingdings" pitchFamily="2" charset="2"/>
              </a:rPr>
              <a:t> (</a:t>
            </a:r>
            <a:r>
              <a:rPr lang="fr-FR" sz="2400" dirty="0" err="1" smtClean="0">
                <a:sym typeface="Wingdings" pitchFamily="2" charset="2"/>
              </a:rPr>
              <a:t>cut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based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analysis</a:t>
            </a: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err="1" smtClean="0">
                <a:sym typeface="Wingdings" pitchFamily="2" charset="2"/>
              </a:rPr>
              <a:t>foreseen</a:t>
            </a:r>
            <a:r>
              <a:rPr lang="fr-FR" sz="2400" dirty="0" smtClean="0">
                <a:sym typeface="Wingdings" pitchFamily="2" charset="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Observables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/>
          </a:bodyPr>
          <a:lstStyle/>
          <a:p>
            <a:r>
              <a:rPr lang="fr-FR" dirty="0" err="1" smtClean="0"/>
              <a:t>Measure</a:t>
            </a:r>
            <a:r>
              <a:rPr lang="fr-FR" dirty="0" smtClean="0"/>
              <a:t> of 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fr-FR" dirty="0" smtClean="0">
                <a:solidFill>
                  <a:srgbClr val="0070C0"/>
                </a:solidFill>
              </a:rPr>
              <a:t>(tt), A</a:t>
            </a:r>
            <a:r>
              <a:rPr lang="fr-FR" baseline="-25000" dirty="0" smtClean="0">
                <a:solidFill>
                  <a:srgbClr val="0070C0"/>
                </a:solidFill>
              </a:rPr>
              <a:t>LR</a:t>
            </a:r>
            <a:r>
              <a:rPr lang="fr-FR" dirty="0" smtClean="0"/>
              <a:t> and </a:t>
            </a:r>
            <a:r>
              <a:rPr lang="fr-FR" dirty="0" smtClean="0">
                <a:solidFill>
                  <a:srgbClr val="0070C0"/>
                </a:solidFill>
              </a:rPr>
              <a:t>A</a:t>
            </a:r>
            <a:r>
              <a:rPr lang="fr-FR" baseline="-25000" dirty="0" smtClean="0">
                <a:solidFill>
                  <a:srgbClr val="0070C0"/>
                </a:solidFill>
              </a:rPr>
              <a:t>FB </a:t>
            </a:r>
            <a:endParaRPr lang="fr-FR" baseline="-25000" dirty="0" smtClean="0">
              <a:solidFill>
                <a:srgbClr val="0070C0"/>
              </a:solidFill>
            </a:endParaRPr>
          </a:p>
          <a:p>
            <a:endParaRPr lang="fr-FR" dirty="0" smtClean="0"/>
          </a:p>
          <a:p>
            <a:r>
              <a:rPr lang="fr-FR" dirty="0" err="1" smtClean="0"/>
              <a:t>Using</a:t>
            </a:r>
            <a:r>
              <a:rPr lang="fr-FR" dirty="0" smtClean="0"/>
              <a:t> the LOI data </a:t>
            </a:r>
            <a:r>
              <a:rPr lang="fr-FR" dirty="0" err="1" smtClean="0"/>
              <a:t>samples</a:t>
            </a:r>
            <a:r>
              <a:rPr lang="fr-FR" dirty="0" smtClean="0"/>
              <a:t> (</a:t>
            </a:r>
            <a:r>
              <a:rPr lang="fr-FR" dirty="0" err="1" smtClean="0"/>
              <a:t>DSTs</a:t>
            </a:r>
            <a:r>
              <a:rPr lang="fr-FR" dirty="0" smtClean="0"/>
              <a:t>) </a:t>
            </a:r>
            <a:r>
              <a:rPr lang="fr-FR" dirty="0" smtClean="0"/>
              <a:t>: top </a:t>
            </a:r>
            <a:r>
              <a:rPr lang="fr-FR" dirty="0" err="1" smtClean="0"/>
              <a:t>produced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70C0"/>
                </a:solidFill>
              </a:rPr>
              <a:t>500 </a:t>
            </a:r>
            <a:r>
              <a:rPr lang="fr-FR" dirty="0" err="1" smtClean="0">
                <a:solidFill>
                  <a:srgbClr val="0070C0"/>
                </a:solidFill>
              </a:rPr>
              <a:t>GeV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1000fb</a:t>
            </a:r>
            <a:r>
              <a:rPr lang="fr-FR" baseline="30000" dirty="0" smtClean="0"/>
              <a:t>-1</a:t>
            </a:r>
            <a:endParaRPr lang="fr-FR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smtClean="0"/>
              <a:t>In the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</a:t>
            </a:r>
            <a:r>
              <a:rPr lang="fr-FR" dirty="0" err="1" smtClean="0">
                <a:solidFill>
                  <a:srgbClr val="FF0000"/>
                </a:solidFill>
              </a:rPr>
              <a:t>emileptonic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decay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mode :</a:t>
            </a:r>
            <a:br>
              <a:rPr lang="fr-FR" dirty="0" smtClean="0"/>
            </a:br>
            <a:r>
              <a:rPr lang="fr-FR" dirty="0" smtClean="0">
                <a:solidFill>
                  <a:srgbClr val="FF0000"/>
                </a:solidFill>
              </a:rPr>
              <a:t>	tt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(</a:t>
            </a:r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bW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)(</a:t>
            </a:r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bW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)(</a:t>
            </a:r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bqq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)(</a:t>
            </a:r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blv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fr-FR" dirty="0" smtClean="0">
              <a:solidFill>
                <a:srgbClr val="FF0000"/>
              </a:solidFill>
            </a:endParaRPr>
          </a:p>
        </p:txBody>
      </p:sp>
      <p:sp>
        <p:nvSpPr>
          <p:cNvPr id="5" name="Accolade ouvrante 4"/>
          <p:cNvSpPr/>
          <p:nvPr/>
        </p:nvSpPr>
        <p:spPr>
          <a:xfrm rot="16200000">
            <a:off x="4355976" y="5229200"/>
            <a:ext cx="504056" cy="792088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475656" y="5858108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Allows</a:t>
            </a:r>
            <a:r>
              <a:rPr lang="fr-FR" sz="2800" dirty="0" smtClean="0"/>
              <a:t> reconstruction of the top quark</a:t>
            </a:r>
            <a:endParaRPr lang="fr-FR" sz="2800" dirty="0"/>
          </a:p>
        </p:txBody>
      </p:sp>
      <p:cxnSp>
        <p:nvCxnSpPr>
          <p:cNvPr id="8" name="Connecteur en angle 7"/>
          <p:cNvCxnSpPr/>
          <p:nvPr/>
        </p:nvCxnSpPr>
        <p:spPr>
          <a:xfrm>
            <a:off x="5436096" y="5373216"/>
            <a:ext cx="1584176" cy="360040"/>
          </a:xfrm>
          <a:prstGeom prst="bentConnector3">
            <a:avLst>
              <a:gd name="adj1" fmla="val -724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7092280" y="4995173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Gives</a:t>
            </a:r>
            <a:r>
              <a:rPr lang="fr-FR" sz="2800" dirty="0" smtClean="0"/>
              <a:t> top charge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 descr="LCxsections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7189" r="4902"/>
          <a:stretch>
            <a:fillRect/>
          </a:stretch>
        </p:blipFill>
        <p:spPr>
          <a:xfrm>
            <a:off x="3960440" y="1124744"/>
            <a:ext cx="5183560" cy="5328592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Top quark cross section</a:t>
            </a:r>
            <a:endParaRPr lang="fr-FR" sz="40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35496" y="1196752"/>
            <a:ext cx="3960440" cy="5472608"/>
          </a:xfrm>
        </p:spPr>
        <p:txBody>
          <a:bodyPr>
            <a:noAutofit/>
          </a:bodyPr>
          <a:lstStyle/>
          <a:p>
            <a:r>
              <a:rPr lang="el-GR" dirty="0" smtClean="0"/>
              <a:t>σ</a:t>
            </a:r>
            <a:r>
              <a:rPr lang="fr-FR" dirty="0" smtClean="0"/>
              <a:t>(tt) ≈ 600 </a:t>
            </a:r>
            <a:r>
              <a:rPr lang="fr-FR" dirty="0" smtClean="0"/>
              <a:t>fb</a:t>
            </a:r>
            <a:br>
              <a:rPr lang="fr-FR" dirty="0" smtClean="0"/>
            </a:b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500 </a:t>
            </a:r>
            <a:r>
              <a:rPr lang="fr-FR" dirty="0" err="1" smtClean="0"/>
              <a:t>GeV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(</a:t>
            </a:r>
            <a:r>
              <a:rPr lang="fr-FR" dirty="0" smtClean="0">
                <a:solidFill>
                  <a:srgbClr val="FF0000"/>
                </a:solidFill>
              </a:rPr>
              <a:t>≈ 180 fb </a:t>
            </a:r>
            <a:r>
              <a:rPr lang="fr-FR" dirty="0" smtClean="0"/>
              <a:t>for SL top </a:t>
            </a:r>
            <a:r>
              <a:rPr lang="fr-FR" dirty="0" err="1" smtClean="0"/>
              <a:t>into</a:t>
            </a:r>
            <a:r>
              <a:rPr lang="fr-FR" dirty="0" smtClean="0"/>
              <a:t> e and µ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r>
              <a:rPr lang="fr-FR" dirty="0" smtClean="0"/>
              <a:t>Backgrounds :</a:t>
            </a:r>
          </a:p>
          <a:p>
            <a:pPr lvl="1"/>
            <a:r>
              <a:rPr lang="fr-FR" dirty="0" smtClean="0">
                <a:solidFill>
                  <a:srgbClr val="0070C0"/>
                </a:solidFill>
              </a:rPr>
              <a:t>ZWW</a:t>
            </a:r>
            <a:r>
              <a:rPr lang="fr-FR" dirty="0" smtClean="0"/>
              <a:t> (Z</a:t>
            </a:r>
            <a:r>
              <a:rPr lang="fr-FR" dirty="0" smtClean="0">
                <a:sym typeface="Wingdings" pitchFamily="2" charset="2"/>
              </a:rPr>
              <a:t></a:t>
            </a:r>
            <a:r>
              <a:rPr lang="fr-FR" dirty="0" err="1" smtClean="0">
                <a:sym typeface="Wingdings" pitchFamily="2" charset="2"/>
              </a:rPr>
              <a:t>bb</a:t>
            </a:r>
            <a:r>
              <a:rPr lang="fr-FR" dirty="0" smtClean="0">
                <a:sym typeface="Wingdings" pitchFamily="2" charset="2"/>
              </a:rPr>
              <a:t>)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≈ 8 fb</a:t>
            </a:r>
            <a:r>
              <a:rPr lang="fr-FR" dirty="0" smtClean="0"/>
              <a:t>, </a:t>
            </a:r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topology</a:t>
            </a:r>
            <a:endParaRPr lang="fr-FR" dirty="0" smtClean="0"/>
          </a:p>
          <a:p>
            <a:pPr lvl="1"/>
            <a:r>
              <a:rPr lang="el-GR" dirty="0" smtClean="0">
                <a:solidFill>
                  <a:srgbClr val="0070C0"/>
                </a:solidFill>
              </a:rPr>
              <a:t>τ</a:t>
            </a:r>
            <a:r>
              <a:rPr lang="fr-FR" dirty="0" smtClean="0"/>
              <a:t> </a:t>
            </a:r>
            <a:r>
              <a:rPr lang="fr-FR" dirty="0" err="1" smtClean="0"/>
              <a:t>channel</a:t>
            </a:r>
            <a:r>
              <a:rPr lang="fr-FR" dirty="0" smtClean="0"/>
              <a:t> not </a:t>
            </a:r>
            <a:r>
              <a:rPr lang="fr-FR" dirty="0" err="1" smtClean="0"/>
              <a:t>discussed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r>
              <a:rPr lang="fr-FR" dirty="0" smtClean="0"/>
              <a:t> but not a </a:t>
            </a:r>
            <a:r>
              <a:rPr lang="fr-FR" dirty="0" err="1" smtClean="0"/>
              <a:t>problem</a:t>
            </a:r>
            <a:endParaRPr lang="fr-FR" dirty="0" smtClean="0"/>
          </a:p>
          <a:p>
            <a:pPr lvl="1"/>
            <a:r>
              <a:rPr lang="fr-FR" dirty="0" smtClean="0"/>
              <a:t>Major background : </a:t>
            </a:r>
            <a:r>
              <a:rPr lang="fr-FR" dirty="0" smtClean="0">
                <a:solidFill>
                  <a:srgbClr val="0070C0"/>
                </a:solidFill>
              </a:rPr>
              <a:t>full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0070C0"/>
                </a:solidFill>
              </a:rPr>
              <a:t>hadronic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dirty="0" err="1" smtClean="0"/>
              <a:t>Requirements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fr-FR" sz="2800" dirty="0" smtClean="0"/>
              <a:t>tt</a:t>
            </a:r>
            <a:r>
              <a:rPr lang="fr-FR" sz="2800" dirty="0" smtClean="0">
                <a:sym typeface="Wingdings" pitchFamily="2" charset="2"/>
              </a:rPr>
              <a:t></a:t>
            </a:r>
            <a:r>
              <a:rPr lang="fr-FR" sz="2800" dirty="0" err="1" smtClean="0">
                <a:solidFill>
                  <a:srgbClr val="0070C0"/>
                </a:solidFill>
                <a:sym typeface="Wingdings" pitchFamily="2" charset="2"/>
              </a:rPr>
              <a:t>bb</a:t>
            </a:r>
            <a:r>
              <a:rPr lang="fr-FR" sz="2800" dirty="0" err="1" smtClean="0">
                <a:sym typeface="Wingdings" pitchFamily="2" charset="2"/>
              </a:rPr>
              <a:t>qq</a:t>
            </a:r>
            <a:r>
              <a:rPr lang="fr-FR" sz="2800" dirty="0" err="1" smtClean="0">
                <a:solidFill>
                  <a:srgbClr val="FF0000"/>
                </a:solidFill>
                <a:sym typeface="Wingdings" pitchFamily="2" charset="2"/>
              </a:rPr>
              <a:t>l</a:t>
            </a:r>
            <a:r>
              <a:rPr lang="fr-FR" sz="2800" dirty="0" err="1" smtClean="0">
                <a:sym typeface="Wingdings" pitchFamily="2" charset="2"/>
              </a:rPr>
              <a:t>v</a:t>
            </a:r>
            <a:r>
              <a:rPr lang="fr-FR" sz="2800" dirty="0" smtClean="0">
                <a:sym typeface="Wingdings" pitchFamily="2" charset="2"/>
              </a:rPr>
              <a:t> (l=e,µ)</a:t>
            </a:r>
          </a:p>
          <a:p>
            <a:pPr lvl="1"/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Need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at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 least 1 b jet (vertex)</a:t>
            </a:r>
          </a:p>
          <a:p>
            <a:pPr lvl="1"/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Find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 1 lepton (</a:t>
            </a:r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tracking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</a:p>
          <a:p>
            <a:r>
              <a:rPr lang="fr-FR" sz="2800" dirty="0" err="1" smtClean="0">
                <a:sym typeface="Wingdings" pitchFamily="2" charset="2"/>
              </a:rPr>
              <a:t>Method</a:t>
            </a:r>
            <a:r>
              <a:rPr lang="fr-FR" sz="2800" dirty="0" smtClean="0">
                <a:sym typeface="Wingdings" pitchFamily="2" charset="2"/>
              </a:rPr>
              <a:t> :</a:t>
            </a:r>
          </a:p>
          <a:p>
            <a:pPr lvl="1"/>
            <a:r>
              <a:rPr lang="fr-FR" dirty="0" err="1" smtClean="0">
                <a:solidFill>
                  <a:srgbClr val="FF0000"/>
                </a:solidFill>
                <a:sym typeface="Wingdings" pitchFamily="2" charset="2"/>
              </a:rPr>
              <a:t>Find</a:t>
            </a:r>
            <a:r>
              <a:rPr lang="fr-FR" dirty="0" smtClean="0">
                <a:solidFill>
                  <a:srgbClr val="FF0000"/>
                </a:solidFill>
                <a:sym typeface="Wingdings" pitchFamily="2" charset="2"/>
              </a:rPr>
              <a:t> a lepton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Force 4 jets </a:t>
            </a:r>
            <a:r>
              <a:rPr lang="fr-FR" dirty="0" err="1" smtClean="0">
                <a:sym typeface="Wingdings" pitchFamily="2" charset="2"/>
              </a:rPr>
              <a:t>clustering</a:t>
            </a:r>
            <a:endParaRPr lang="fr-FR" dirty="0" smtClean="0">
              <a:sym typeface="Wingdings" pitchFamily="2" charset="2"/>
            </a:endParaRPr>
          </a:p>
          <a:p>
            <a:pPr lvl="1"/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Find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sym typeface="Wingdings" pitchFamily="2" charset="2"/>
              </a:rPr>
              <a:t>at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 least 1 (or 2) b jets</a:t>
            </a:r>
          </a:p>
          <a:p>
            <a:pPr lvl="1"/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Form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 the top </a:t>
            </a:r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with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fr-FR" dirty="0" smtClean="0">
                <a:sym typeface="Wingdings" pitchFamily="2" charset="2"/>
              </a:rPr>
              <a:t>one b jet + 2 non-b jets </a:t>
            </a:r>
            <a:r>
              <a:rPr lang="fr-FR" dirty="0" err="1" smtClean="0">
                <a:sym typeface="Wingdings" pitchFamily="2" charset="2"/>
              </a:rPr>
              <a:t>left</a:t>
            </a:r>
            <a:r>
              <a:rPr lang="fr-FR" dirty="0" smtClean="0">
                <a:sym typeface="Wingdings" pitchFamily="2" charset="2"/>
              </a:rPr>
              <a:t>,</a:t>
            </a:r>
            <a:br>
              <a:rPr lang="fr-FR" dirty="0" smtClean="0">
                <a:sym typeface="Wingdings" pitchFamily="2" charset="2"/>
              </a:rPr>
            </a:b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 lepton charge </a:t>
            </a:r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gives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 the opposite </a:t>
            </a:r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sign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 of the top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ost_eq_ep+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4581128"/>
            <a:ext cx="6624736" cy="208823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Efficiencies</a:t>
            </a:r>
            <a:r>
              <a:rPr lang="fr-FR" dirty="0" smtClean="0"/>
              <a:t> and </a:t>
            </a:r>
            <a:r>
              <a:rPr lang="fr-FR" dirty="0" err="1" smtClean="0"/>
              <a:t>purities</a:t>
            </a:r>
            <a:r>
              <a:rPr lang="fr-FR" dirty="0" smtClean="0"/>
              <a:t> of the lepton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/>
                <a:gridCol w="1913344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2800" dirty="0" err="1" smtClean="0"/>
                        <a:t>Particle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baseline="0" dirty="0" smtClean="0"/>
                        <a:t>P « good » (</a:t>
                      </a:r>
                      <a:r>
                        <a:rPr lang="fr-FR" sz="2800" baseline="0" dirty="0" err="1" smtClean="0"/>
                        <a:t>W</a:t>
                      </a:r>
                      <a:r>
                        <a:rPr lang="fr-FR" sz="2800" baseline="-25000" dirty="0" err="1" smtClean="0"/>
                        <a:t>top</a:t>
                      </a:r>
                      <a:r>
                        <a:rPr lang="fr-FR" sz="2800" baseline="0" dirty="0" smtClean="0">
                          <a:sym typeface="Wingdings" pitchFamily="2" charset="2"/>
                        </a:rPr>
                        <a:t></a:t>
                      </a:r>
                      <a:r>
                        <a:rPr lang="fr-FR" sz="2800" baseline="0" dirty="0" err="1" smtClean="0">
                          <a:sym typeface="Wingdings" pitchFamily="2" charset="2"/>
                        </a:rPr>
                        <a:t>lv</a:t>
                      </a:r>
                      <a:r>
                        <a:rPr lang="fr-FR" sz="2800" baseline="0" dirty="0" smtClean="0">
                          <a:sym typeface="Wingdings" pitchFamily="2" charset="2"/>
                        </a:rPr>
                        <a:t>)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 P « </a:t>
                      </a:r>
                      <a:r>
                        <a:rPr lang="fr-FR" sz="2800" dirty="0" err="1" smtClean="0"/>
                        <a:t>bad</a:t>
                      </a:r>
                      <a:r>
                        <a:rPr lang="fr-FR" sz="2800" dirty="0" smtClean="0"/>
                        <a:t> » (mis-id)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Events</a:t>
                      </a:r>
                      <a:r>
                        <a:rPr lang="fr-FR" sz="2800" baseline="0" dirty="0" smtClean="0"/>
                        <a:t> </a:t>
                      </a:r>
                      <a:r>
                        <a:rPr lang="fr-FR" sz="2800" baseline="0" dirty="0" err="1" smtClean="0"/>
                        <a:t>found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Bad leptons</a:t>
                      </a:r>
                      <a:endParaRPr lang="fr-FR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Muon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92.6 %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6.9 %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00B050"/>
                          </a:solidFill>
                        </a:rPr>
                        <a:t>93.0 %</a:t>
                      </a:r>
                      <a:endParaRPr lang="fr-FR" sz="2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1.2 %</a:t>
                      </a:r>
                      <a:endParaRPr lang="fr-FR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Electron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87.7 %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9.2 %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00B050"/>
                          </a:solidFill>
                        </a:rPr>
                        <a:t>88.8 %</a:t>
                      </a:r>
                      <a:endParaRPr lang="fr-FR" sz="2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olidFill>
                            <a:srgbClr val="FF0000"/>
                          </a:solidFill>
                        </a:rPr>
                        <a:t>2.2 %</a:t>
                      </a:r>
                      <a:endParaRPr lang="fr-FR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07504" y="3284984"/>
            <a:ext cx="8856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Tracking</a:t>
            </a:r>
            <a:r>
              <a:rPr lang="fr-FR" sz="2800" dirty="0" smtClean="0"/>
              <a:t> </a:t>
            </a:r>
            <a:r>
              <a:rPr lang="fr-FR" sz="2800" dirty="0" err="1" smtClean="0"/>
              <a:t>inefficiencies</a:t>
            </a:r>
            <a:r>
              <a:rPr lang="fr-FR" sz="2800" dirty="0" smtClean="0"/>
              <a:t> :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 </a:t>
            </a:r>
            <a:r>
              <a:rPr lang="fr-FR" sz="2800" dirty="0" smtClean="0">
                <a:solidFill>
                  <a:srgbClr val="00B050"/>
                </a:solidFill>
              </a:rPr>
              <a:t>Muon</a:t>
            </a:r>
            <a:r>
              <a:rPr lang="fr-FR" sz="2800" dirty="0" smtClean="0"/>
              <a:t> = 94.4 % - 92.6 % </a:t>
            </a:r>
            <a:r>
              <a:rPr lang="fr-FR" sz="2800" dirty="0" smtClean="0">
                <a:solidFill>
                  <a:srgbClr val="00B050"/>
                </a:solidFill>
              </a:rPr>
              <a:t>= 1.8 %</a:t>
            </a:r>
            <a:r>
              <a:rPr lang="fr-FR" sz="2800" dirty="0" smtClean="0"/>
              <a:t> (|cos </a:t>
            </a:r>
            <a:r>
              <a:rPr lang="el-GR" sz="2800" dirty="0" smtClean="0"/>
              <a:t>θ</a:t>
            </a:r>
            <a:r>
              <a:rPr lang="fr-FR" sz="2800" dirty="0" smtClean="0"/>
              <a:t>|&gt;0.97)</a:t>
            </a:r>
            <a:endParaRPr lang="fr-FR" sz="2800" dirty="0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 </a:t>
            </a:r>
            <a:r>
              <a:rPr lang="fr-FR" sz="2800" dirty="0" smtClean="0">
                <a:solidFill>
                  <a:srgbClr val="0070C0"/>
                </a:solidFill>
              </a:rPr>
              <a:t>Electron</a:t>
            </a:r>
            <a:r>
              <a:rPr lang="fr-FR" sz="2800" dirty="0" smtClean="0"/>
              <a:t> = 93.5 % - 87.7 % </a:t>
            </a:r>
            <a:r>
              <a:rPr lang="fr-FR" sz="2800" dirty="0" smtClean="0">
                <a:solidFill>
                  <a:srgbClr val="0070C0"/>
                </a:solidFill>
              </a:rPr>
              <a:t>= 5.8 % </a:t>
            </a:r>
            <a:r>
              <a:rPr lang="fr-FR" sz="2800" dirty="0" smtClean="0"/>
              <a:t>(TPC </a:t>
            </a:r>
            <a:r>
              <a:rPr lang="fr-FR" sz="2800" dirty="0" err="1" smtClean="0"/>
              <a:t>disk</a:t>
            </a:r>
            <a:r>
              <a:rPr lang="fr-FR" sz="2800" dirty="0" smtClean="0"/>
              <a:t>,|cos </a:t>
            </a:r>
            <a:r>
              <a:rPr lang="el-GR" sz="2800" dirty="0" smtClean="0"/>
              <a:t>θ</a:t>
            </a:r>
            <a:r>
              <a:rPr lang="fr-FR" sz="2800" dirty="0" smtClean="0"/>
              <a:t>|&gt;0.97)</a:t>
            </a:r>
            <a:endParaRPr lang="fr-FR" sz="2800" dirty="0"/>
          </a:p>
        </p:txBody>
      </p:sp>
      <p:sp>
        <p:nvSpPr>
          <p:cNvPr id="8" name="Ellipse 7"/>
          <p:cNvSpPr/>
          <p:nvPr/>
        </p:nvSpPr>
        <p:spPr>
          <a:xfrm>
            <a:off x="4572000" y="4653136"/>
            <a:ext cx="576064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1979712" y="4869160"/>
            <a:ext cx="576064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7236296" y="4869160"/>
            <a:ext cx="576064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Espace réservé du contenu 15" descr="efficiency_mq_ep+.eps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4510"/>
          <a:stretch>
            <a:fillRect/>
          </a:stretch>
        </p:blipFill>
        <p:spPr>
          <a:xfrm>
            <a:off x="35496" y="1052736"/>
            <a:ext cx="4680520" cy="3315796"/>
          </a:xfrm>
        </p:spPr>
      </p:pic>
      <p:pic>
        <p:nvPicPr>
          <p:cNvPr id="17" name="Image 16" descr="EmcVSreco_mq_ep+.eps"/>
          <p:cNvPicPr>
            <a:picLocks noChangeAspect="1"/>
          </p:cNvPicPr>
          <p:nvPr/>
        </p:nvPicPr>
        <p:blipFill>
          <a:blip r:embed="rId3" cstate="print"/>
          <a:srcRect l="7559"/>
          <a:stretch>
            <a:fillRect/>
          </a:stretch>
        </p:blipFill>
        <p:spPr>
          <a:xfrm>
            <a:off x="4617615" y="1052736"/>
            <a:ext cx="4526385" cy="3312368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dirty="0" err="1" smtClean="0"/>
              <a:t>Efficiencies</a:t>
            </a:r>
            <a:r>
              <a:rPr lang="fr-FR" sz="4000" dirty="0" smtClean="0"/>
              <a:t> : </a:t>
            </a:r>
            <a:r>
              <a:rPr lang="fr-FR" sz="4000" dirty="0" err="1" smtClean="0"/>
              <a:t>angular</a:t>
            </a:r>
            <a:r>
              <a:rPr lang="fr-FR" sz="4000" dirty="0" smtClean="0"/>
              <a:t> and </a:t>
            </a:r>
            <a:r>
              <a:rPr lang="fr-FR" sz="4000" dirty="0" err="1" smtClean="0"/>
              <a:t>energetic</a:t>
            </a:r>
            <a:endParaRPr lang="fr-FR" sz="4000" dirty="0"/>
          </a:p>
        </p:txBody>
      </p:sp>
      <p:sp>
        <p:nvSpPr>
          <p:cNvPr id="9" name="Ellipse 8"/>
          <p:cNvSpPr/>
          <p:nvPr/>
        </p:nvSpPr>
        <p:spPr>
          <a:xfrm>
            <a:off x="2339752" y="1196752"/>
            <a:ext cx="360040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4211960" y="1484784"/>
            <a:ext cx="360040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67544" y="1556792"/>
            <a:ext cx="360040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4644008" y="1196752"/>
            <a:ext cx="1224136" cy="28803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space réservé du contenu 14"/>
          <p:cNvSpPr>
            <a:spLocks noGrp="1"/>
          </p:cNvSpPr>
          <p:nvPr>
            <p:ph sz="half" idx="2"/>
          </p:nvPr>
        </p:nvSpPr>
        <p:spPr>
          <a:xfrm>
            <a:off x="395536" y="4437112"/>
            <a:ext cx="8291264" cy="2232247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 </a:t>
            </a:r>
            <a:r>
              <a:rPr lang="fr-FR" sz="3000" dirty="0" err="1" smtClean="0"/>
              <a:t>Effiencies</a:t>
            </a:r>
            <a:r>
              <a:rPr lang="fr-FR" sz="3000" dirty="0" smtClean="0"/>
              <a:t> </a:t>
            </a:r>
            <a:r>
              <a:rPr lang="fr-FR" sz="3000" dirty="0" err="1" smtClean="0"/>
              <a:t>under</a:t>
            </a:r>
            <a:r>
              <a:rPr lang="fr-FR" sz="3000" dirty="0" smtClean="0"/>
              <a:t> control : </a:t>
            </a:r>
          </a:p>
          <a:p>
            <a:pPr lvl="1"/>
            <a:r>
              <a:rPr lang="fr-FR" sz="3000" dirty="0" err="1" smtClean="0"/>
              <a:t>Tracking</a:t>
            </a:r>
            <a:r>
              <a:rPr lang="fr-FR" sz="3000" dirty="0" smtClean="0"/>
              <a:t> </a:t>
            </a:r>
            <a:r>
              <a:rPr lang="fr-FR" sz="3000" dirty="0" err="1" smtClean="0"/>
              <a:t>worse</a:t>
            </a:r>
            <a:r>
              <a:rPr lang="fr-FR" sz="3000" dirty="0" smtClean="0"/>
              <a:t> </a:t>
            </a:r>
            <a:r>
              <a:rPr lang="fr-FR" sz="3000" dirty="0" err="1" smtClean="0"/>
              <a:t>at</a:t>
            </a:r>
            <a:r>
              <a:rPr lang="fr-FR" sz="3000" dirty="0" smtClean="0"/>
              <a:t> large angles and in the TPC </a:t>
            </a:r>
            <a:r>
              <a:rPr lang="fr-FR" sz="3000" dirty="0" err="1" smtClean="0"/>
              <a:t>disk</a:t>
            </a:r>
            <a:endParaRPr lang="fr-FR" sz="3000" dirty="0" smtClean="0"/>
          </a:p>
          <a:p>
            <a:pPr lvl="1"/>
            <a:r>
              <a:rPr lang="fr-FR" sz="3000" dirty="0" smtClean="0"/>
              <a:t>Leptons </a:t>
            </a:r>
            <a:r>
              <a:rPr lang="fr-FR" sz="3000" dirty="0" err="1" smtClean="0"/>
              <a:t>with</a:t>
            </a:r>
            <a:r>
              <a:rPr lang="fr-FR" sz="3000" dirty="0" smtClean="0"/>
              <a:t> </a:t>
            </a:r>
            <a:r>
              <a:rPr lang="fr-FR" sz="3000" dirty="0" err="1" smtClean="0"/>
              <a:t>small</a:t>
            </a:r>
            <a:r>
              <a:rPr lang="fr-FR" sz="3000" dirty="0" smtClean="0"/>
              <a:t> </a:t>
            </a:r>
            <a:r>
              <a:rPr lang="fr-FR" sz="3000" dirty="0" err="1" smtClean="0"/>
              <a:t>energies</a:t>
            </a:r>
            <a:r>
              <a:rPr lang="fr-FR" sz="3000" dirty="0" smtClean="0"/>
              <a:t> are </a:t>
            </a:r>
            <a:r>
              <a:rPr lang="fr-FR" sz="3000" dirty="0" err="1" smtClean="0"/>
              <a:t>suppressed</a:t>
            </a:r>
            <a:r>
              <a:rPr lang="fr-FR" sz="3000" dirty="0" smtClean="0"/>
              <a:t> by </a:t>
            </a:r>
            <a:r>
              <a:rPr lang="fr-FR" sz="3000" dirty="0" smtClean="0"/>
              <a:t>lepton </a:t>
            </a:r>
            <a:r>
              <a:rPr lang="fr-FR" sz="3000" dirty="0" err="1" smtClean="0"/>
              <a:t>selection</a:t>
            </a:r>
            <a:r>
              <a:rPr lang="fr-FR" sz="3000" dirty="0" smtClean="0"/>
              <a:t> (isolation </a:t>
            </a:r>
            <a:r>
              <a:rPr lang="fr-FR" sz="3000" dirty="0" err="1" smtClean="0"/>
              <a:t>cuts</a:t>
            </a:r>
            <a:r>
              <a:rPr lang="fr-FR" sz="3000" dirty="0" smtClean="0"/>
              <a:t> – </a:t>
            </a:r>
            <a:r>
              <a:rPr lang="fr-FR" sz="3000" dirty="0" err="1" smtClean="0">
                <a:hlinkClick r:id="rId4"/>
              </a:rPr>
              <a:t>see</a:t>
            </a:r>
            <a:r>
              <a:rPr lang="fr-FR" sz="3000" dirty="0" smtClean="0">
                <a:hlinkClick r:id="rId4"/>
              </a:rPr>
              <a:t> </a:t>
            </a:r>
            <a:r>
              <a:rPr lang="fr-FR" sz="3000" dirty="0" err="1" smtClean="0">
                <a:hlinkClick r:id="rId4"/>
              </a:rPr>
              <a:t>my</a:t>
            </a:r>
            <a:r>
              <a:rPr lang="fr-FR" sz="3000" dirty="0" smtClean="0">
                <a:hlinkClick r:id="rId4"/>
              </a:rPr>
              <a:t> talk </a:t>
            </a:r>
            <a:r>
              <a:rPr lang="fr-FR" sz="3000" dirty="0" err="1" smtClean="0">
                <a:hlinkClick r:id="rId4"/>
              </a:rPr>
              <a:t>at</a:t>
            </a:r>
            <a:r>
              <a:rPr lang="fr-FR" sz="3000" dirty="0" smtClean="0">
                <a:hlinkClick r:id="rId4"/>
              </a:rPr>
              <a:t> IWLC2010</a:t>
            </a:r>
            <a:r>
              <a:rPr lang="fr-FR" sz="3000" dirty="0" smtClean="0"/>
              <a:t>)</a:t>
            </a:r>
            <a:endParaRPr lang="fr-FR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Cross-section and A</a:t>
            </a:r>
            <a:r>
              <a:rPr lang="fr-FR" sz="4000" baseline="-25000" dirty="0" smtClean="0"/>
              <a:t>LR</a:t>
            </a:r>
            <a:endParaRPr lang="fr-FR" sz="4000" baseline="-25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5516" y="1412776"/>
            <a:ext cx="8712968" cy="4968552"/>
          </a:xfrm>
        </p:spPr>
        <p:txBody>
          <a:bodyPr>
            <a:normAutofit/>
          </a:bodyPr>
          <a:lstStyle/>
          <a:p>
            <a:r>
              <a:rPr lang="fr-FR" dirty="0" smtClean="0"/>
              <a:t>σ = N/(</a:t>
            </a:r>
            <a:r>
              <a:rPr lang="el-GR" dirty="0" smtClean="0"/>
              <a:t>ε</a:t>
            </a:r>
            <a:r>
              <a:rPr lang="fr-FR" dirty="0" smtClean="0"/>
              <a:t>L), L = </a:t>
            </a:r>
            <a:r>
              <a:rPr lang="fr-FR" dirty="0" smtClean="0"/>
              <a:t>500fb</a:t>
            </a:r>
            <a:r>
              <a:rPr lang="fr-FR" baseline="30000" dirty="0" smtClean="0"/>
              <a:t>-1</a:t>
            </a:r>
            <a:endParaRPr lang="fr-FR" dirty="0" smtClean="0"/>
          </a:p>
          <a:p>
            <a:r>
              <a:rPr lang="fr-FR" dirty="0" smtClean="0"/>
              <a:t>σ(tt</a:t>
            </a:r>
            <a:r>
              <a:rPr lang="fr-FR" dirty="0" smtClean="0">
                <a:sym typeface="Wingdings" pitchFamily="2" charset="2"/>
              </a:rPr>
              <a:t>SL</a:t>
            </a:r>
            <a:r>
              <a:rPr lang="fr-FR" dirty="0" smtClean="0"/>
              <a:t>)</a:t>
            </a:r>
            <a:r>
              <a:rPr lang="fr-FR" baseline="-25000" dirty="0" err="1" smtClean="0"/>
              <a:t>unpol</a:t>
            </a:r>
            <a:r>
              <a:rPr lang="fr-FR" baseline="-25000" dirty="0" smtClean="0"/>
              <a:t>.</a:t>
            </a:r>
            <a:r>
              <a:rPr lang="fr-FR" dirty="0" smtClean="0"/>
              <a:t> = 159.4 fb, </a:t>
            </a:r>
            <a:r>
              <a:rPr lang="el-GR" dirty="0" smtClean="0">
                <a:solidFill>
                  <a:srgbClr val="00B050"/>
                </a:solidFill>
              </a:rPr>
              <a:t>Δσ</a:t>
            </a:r>
            <a:r>
              <a:rPr lang="fr-FR" dirty="0" smtClean="0">
                <a:solidFill>
                  <a:srgbClr val="00B050"/>
                </a:solidFill>
              </a:rPr>
              <a:t>/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r>
              <a:rPr lang="fr-FR" dirty="0" smtClean="0">
                <a:solidFill>
                  <a:srgbClr val="00B050"/>
                </a:solidFill>
              </a:rPr>
              <a:t> = 0.37% (stat.)</a:t>
            </a:r>
          </a:p>
          <a:p>
            <a:pPr lvl="1"/>
            <a:r>
              <a:rPr lang="fr-FR" dirty="0" err="1" smtClean="0"/>
              <a:t>Whizard</a:t>
            </a:r>
            <a:r>
              <a:rPr lang="fr-FR" dirty="0" smtClean="0"/>
              <a:t> : σ(tt</a:t>
            </a:r>
            <a:r>
              <a:rPr lang="fr-FR" dirty="0" smtClean="0">
                <a:sym typeface="Wingdings" pitchFamily="2" charset="2"/>
              </a:rPr>
              <a:t>SL</a:t>
            </a:r>
            <a:r>
              <a:rPr lang="fr-FR" dirty="0" smtClean="0"/>
              <a:t>)</a:t>
            </a:r>
            <a:r>
              <a:rPr lang="fr-FR" baseline="-25000" dirty="0" err="1" smtClean="0"/>
              <a:t>unpol</a:t>
            </a:r>
            <a:r>
              <a:rPr lang="fr-FR" baseline="-25000" dirty="0" smtClean="0"/>
              <a:t>.</a:t>
            </a:r>
            <a:r>
              <a:rPr lang="fr-FR" dirty="0" smtClean="0"/>
              <a:t> = 159.6 fb (-0.1%)</a:t>
            </a:r>
          </a:p>
          <a:p>
            <a:pPr lvl="1"/>
            <a:r>
              <a:rPr lang="fr-FR" dirty="0" smtClean="0">
                <a:solidFill>
                  <a:srgbClr val="0070C0"/>
                </a:solidFill>
              </a:rPr>
              <a:t>P(e</a:t>
            </a:r>
            <a:r>
              <a:rPr lang="fr-FR" baseline="30000" dirty="0" smtClean="0">
                <a:solidFill>
                  <a:srgbClr val="0070C0"/>
                </a:solidFill>
              </a:rPr>
              <a:t>+</a:t>
            </a:r>
            <a:r>
              <a:rPr lang="fr-FR" dirty="0" smtClean="0">
                <a:solidFill>
                  <a:srgbClr val="0070C0"/>
                </a:solidFill>
              </a:rPr>
              <a:t>e</a:t>
            </a:r>
            <a:r>
              <a:rPr lang="fr-FR" baseline="30000" dirty="0" smtClean="0">
                <a:solidFill>
                  <a:srgbClr val="0070C0"/>
                </a:solidFill>
              </a:rPr>
              <a:t>-</a:t>
            </a:r>
            <a:r>
              <a:rPr lang="fr-FR" dirty="0" smtClean="0">
                <a:solidFill>
                  <a:srgbClr val="0070C0"/>
                </a:solidFill>
              </a:rPr>
              <a:t>)= (±30%, ±80%) 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l-GR" dirty="0" smtClean="0">
                <a:solidFill>
                  <a:srgbClr val="0070C0"/>
                </a:solidFill>
              </a:rPr>
              <a:t>Δσ</a:t>
            </a:r>
            <a:r>
              <a:rPr lang="fr-FR" dirty="0" smtClean="0">
                <a:solidFill>
                  <a:srgbClr val="0070C0"/>
                </a:solidFill>
              </a:rPr>
              <a:t>/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= 0.28%/0.42% (stat.)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A</a:t>
            </a:r>
            <a:r>
              <a:rPr lang="fr-FR" baseline="-25000" dirty="0" smtClean="0"/>
              <a:t>LR</a:t>
            </a:r>
            <a:r>
              <a:rPr lang="fr-FR" dirty="0" smtClean="0"/>
              <a:t> </a:t>
            </a:r>
            <a:r>
              <a:rPr lang="fr-FR" dirty="0" smtClean="0"/>
              <a:t>= 0.435, </a:t>
            </a:r>
            <a:r>
              <a:rPr lang="el-GR" dirty="0" smtClean="0">
                <a:solidFill>
                  <a:srgbClr val="00B050"/>
                </a:solidFill>
              </a:rPr>
              <a:t>Δ</a:t>
            </a:r>
            <a:r>
              <a:rPr lang="fr-FR" dirty="0" smtClean="0">
                <a:solidFill>
                  <a:srgbClr val="00B050"/>
                </a:solidFill>
              </a:rPr>
              <a:t>A</a:t>
            </a:r>
            <a:r>
              <a:rPr lang="fr-FR" baseline="-25000" dirty="0" smtClean="0">
                <a:solidFill>
                  <a:srgbClr val="00B050"/>
                </a:solidFill>
              </a:rPr>
              <a:t>LR</a:t>
            </a:r>
            <a:r>
              <a:rPr lang="fr-FR" dirty="0" smtClean="0">
                <a:solidFill>
                  <a:srgbClr val="00B050"/>
                </a:solidFill>
              </a:rPr>
              <a:t>/A</a:t>
            </a:r>
            <a:r>
              <a:rPr lang="fr-FR" baseline="-25000" dirty="0" smtClean="0">
                <a:solidFill>
                  <a:srgbClr val="00B050"/>
                </a:solidFill>
              </a:rPr>
              <a:t>LR</a:t>
            </a:r>
            <a:r>
              <a:rPr lang="fr-FR" dirty="0" smtClean="0">
                <a:solidFill>
                  <a:srgbClr val="00B050"/>
                </a:solidFill>
              </a:rPr>
              <a:t> = 0.54% (stat.)</a:t>
            </a:r>
            <a:endParaRPr lang="fr-FR" baseline="30000" dirty="0" smtClean="0">
              <a:solidFill>
                <a:srgbClr val="00B050"/>
              </a:solidFill>
            </a:endParaRPr>
          </a:p>
          <a:p>
            <a:pPr lvl="1"/>
            <a:r>
              <a:rPr lang="fr-FR" dirty="0" smtClean="0"/>
              <a:t>A</a:t>
            </a:r>
            <a:r>
              <a:rPr lang="fr-FR" baseline="-25000" dirty="0" smtClean="0"/>
              <a:t>LR</a:t>
            </a:r>
            <a:r>
              <a:rPr lang="fr-FR" dirty="0" smtClean="0"/>
              <a:t> = 0.37 </a:t>
            </a:r>
            <a:r>
              <a:rPr lang="fr-FR" dirty="0" err="1" smtClean="0"/>
              <a:t>expected</a:t>
            </a:r>
            <a:r>
              <a:rPr lang="fr-FR" dirty="0" smtClean="0"/>
              <a:t>… </a:t>
            </a:r>
            <a:r>
              <a:rPr lang="fr-FR" dirty="0" err="1" smtClean="0"/>
              <a:t>Whizard</a:t>
            </a:r>
            <a:r>
              <a:rPr lang="fr-FR" dirty="0" smtClean="0"/>
              <a:t> </a:t>
            </a:r>
            <a:r>
              <a:rPr lang="fr-FR" dirty="0" err="1" smtClean="0"/>
              <a:t>problem</a:t>
            </a:r>
            <a:r>
              <a:rPr lang="fr-FR" dirty="0" smtClean="0"/>
              <a:t> ?</a:t>
            </a:r>
          </a:p>
          <a:p>
            <a:pPr lvl="1"/>
            <a:r>
              <a:rPr lang="fr-FR" dirty="0" err="1" smtClean="0"/>
              <a:t>However</a:t>
            </a:r>
            <a:r>
              <a:rPr lang="fr-FR" dirty="0" smtClean="0"/>
              <a:t>, </a:t>
            </a:r>
            <a:r>
              <a:rPr lang="fr-FR" dirty="0" err="1" smtClean="0"/>
              <a:t>interest</a:t>
            </a:r>
            <a:r>
              <a:rPr lang="fr-FR" dirty="0" smtClean="0"/>
              <a:t> lies in </a:t>
            </a:r>
            <a:r>
              <a:rPr lang="fr-FR" dirty="0" smtClean="0">
                <a:solidFill>
                  <a:srgbClr val="FF0000"/>
                </a:solidFill>
              </a:rPr>
              <a:t>relative </a:t>
            </a:r>
            <a:r>
              <a:rPr lang="fr-FR" dirty="0" err="1" smtClean="0">
                <a:solidFill>
                  <a:srgbClr val="FF0000"/>
                </a:solidFill>
              </a:rPr>
              <a:t>uncertainty</a:t>
            </a:r>
            <a:endParaRPr lang="fr-FR" dirty="0" smtClean="0">
              <a:solidFill>
                <a:srgbClr val="FF0000"/>
              </a:solidFill>
            </a:endParaRPr>
          </a:p>
          <a:p>
            <a:pPr lvl="1"/>
            <a:r>
              <a:rPr lang="fr-FR" dirty="0" smtClean="0">
                <a:solidFill>
                  <a:srgbClr val="0070C0"/>
                </a:solidFill>
              </a:rPr>
              <a:t>P(e</a:t>
            </a:r>
            <a:r>
              <a:rPr lang="fr-FR" baseline="30000" dirty="0" smtClean="0">
                <a:solidFill>
                  <a:srgbClr val="0070C0"/>
                </a:solidFill>
              </a:rPr>
              <a:t>+</a:t>
            </a:r>
            <a:r>
              <a:rPr lang="fr-FR" dirty="0" smtClean="0">
                <a:solidFill>
                  <a:srgbClr val="0070C0"/>
                </a:solidFill>
              </a:rPr>
              <a:t>e</a:t>
            </a:r>
            <a:r>
              <a:rPr lang="fr-FR" baseline="30000" dirty="0" smtClean="0">
                <a:solidFill>
                  <a:srgbClr val="0070C0"/>
                </a:solidFill>
              </a:rPr>
              <a:t>-</a:t>
            </a:r>
            <a:r>
              <a:rPr lang="fr-FR" dirty="0" smtClean="0">
                <a:solidFill>
                  <a:srgbClr val="0070C0"/>
                </a:solidFill>
              </a:rPr>
              <a:t>)= (±30%, ±80%) 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l-GR" dirty="0" smtClean="0">
                <a:solidFill>
                  <a:srgbClr val="0070C0"/>
                </a:solidFill>
              </a:rPr>
              <a:t>Δ</a:t>
            </a:r>
            <a:r>
              <a:rPr lang="fr-FR" dirty="0" smtClean="0">
                <a:solidFill>
                  <a:srgbClr val="0070C0"/>
                </a:solidFill>
              </a:rPr>
              <a:t>A</a:t>
            </a:r>
            <a:r>
              <a:rPr lang="fr-FR" baseline="-25000" dirty="0" smtClean="0">
                <a:solidFill>
                  <a:srgbClr val="0070C0"/>
                </a:solidFill>
              </a:rPr>
              <a:t>LR</a:t>
            </a:r>
            <a:r>
              <a:rPr lang="fr-FR" dirty="0" smtClean="0">
                <a:solidFill>
                  <a:srgbClr val="0070C0"/>
                </a:solidFill>
              </a:rPr>
              <a:t>/A</a:t>
            </a:r>
            <a:r>
              <a:rPr lang="fr-FR" baseline="-25000" dirty="0" smtClean="0">
                <a:solidFill>
                  <a:srgbClr val="0070C0"/>
                </a:solidFill>
              </a:rPr>
              <a:t>LR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smtClean="0">
                <a:solidFill>
                  <a:srgbClr val="0070C0"/>
                </a:solidFill>
                <a:sym typeface="Wingdings" pitchFamily="2" charset="2"/>
              </a:rPr>
              <a:t>= 0.69% (stat.)</a:t>
            </a:r>
            <a:endParaRPr lang="fr-FR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Top </a:t>
            </a:r>
            <a:r>
              <a:rPr lang="fr-FR" dirty="0" smtClean="0"/>
              <a:t>reconstruction (new </a:t>
            </a:r>
            <a:r>
              <a:rPr lang="fr-FR" dirty="0" err="1" smtClean="0"/>
              <a:t>since</a:t>
            </a:r>
            <a:r>
              <a:rPr lang="fr-FR" dirty="0" smtClean="0"/>
              <a:t> IWLC2010)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r>
              <a:rPr lang="fr-FR" sz="2800" dirty="0" err="1" smtClean="0"/>
              <a:t>Next</a:t>
            </a:r>
            <a:r>
              <a:rPr lang="fr-FR" sz="2800" dirty="0" smtClean="0"/>
              <a:t> </a:t>
            </a:r>
            <a:r>
              <a:rPr lang="fr-FR" sz="2800" dirty="0" err="1" smtClean="0"/>
              <a:t>steps</a:t>
            </a:r>
            <a:r>
              <a:rPr lang="fr-FR" sz="2800" dirty="0" smtClean="0"/>
              <a:t> </a:t>
            </a:r>
            <a:r>
              <a:rPr lang="fr-FR" sz="2800" dirty="0" err="1" smtClean="0"/>
              <a:t>applied</a:t>
            </a:r>
            <a:r>
              <a:rPr lang="fr-FR" sz="2800" dirty="0" smtClean="0"/>
              <a:t> on signal (</a:t>
            </a:r>
            <a:r>
              <a:rPr lang="fr-FR" sz="2800" dirty="0" smtClean="0">
                <a:solidFill>
                  <a:srgbClr val="FF0000"/>
                </a:solidFill>
              </a:rPr>
              <a:t>not </a:t>
            </a:r>
            <a:r>
              <a:rPr lang="fr-FR" sz="2800" dirty="0" err="1" smtClean="0">
                <a:solidFill>
                  <a:srgbClr val="FF0000"/>
                </a:solidFill>
              </a:rPr>
              <a:t>optimised</a:t>
            </a:r>
            <a:r>
              <a:rPr lang="fr-FR" sz="2800" dirty="0" smtClean="0"/>
              <a:t>)</a:t>
            </a:r>
          </a:p>
          <a:p>
            <a:pPr>
              <a:buNone/>
            </a:pPr>
            <a:endParaRPr lang="fr-FR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FR" sz="2800" dirty="0" err="1" smtClean="0"/>
              <a:t>Merge</a:t>
            </a:r>
            <a:r>
              <a:rPr lang="fr-FR" sz="2800" dirty="0" smtClean="0"/>
              <a:t> 2 least b-</a:t>
            </a:r>
            <a:r>
              <a:rPr lang="fr-FR" sz="2800" dirty="0" err="1" smtClean="0"/>
              <a:t>tagged</a:t>
            </a:r>
            <a:r>
              <a:rPr lang="fr-FR" sz="2800" dirty="0" smtClean="0"/>
              <a:t> jets </a:t>
            </a:r>
            <a:r>
              <a:rPr lang="fr-FR" sz="2800" dirty="0" smtClean="0">
                <a:sym typeface="Wingdings" pitchFamily="2" charset="2"/>
              </a:rPr>
              <a:t> W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dirty="0" smtClean="0"/>
              <a:t>Combine 2 </a:t>
            </a:r>
            <a:r>
              <a:rPr lang="fr-FR" sz="2800" dirty="0" err="1" smtClean="0"/>
              <a:t>remaining</a:t>
            </a:r>
            <a:r>
              <a:rPr lang="fr-FR" sz="2800" dirty="0" smtClean="0"/>
              <a:t> </a:t>
            </a:r>
            <a:r>
              <a:rPr lang="fr-FR" sz="2800" dirty="0" smtClean="0"/>
              <a:t>jets (</a:t>
            </a:r>
            <a:r>
              <a:rPr lang="fr-FR" sz="2800" dirty="0" err="1" smtClean="0"/>
              <a:t>b’s</a:t>
            </a:r>
            <a:r>
              <a:rPr lang="fr-FR" sz="2800" dirty="0" smtClean="0"/>
              <a:t>) </a:t>
            </a:r>
            <a:r>
              <a:rPr lang="fr-FR" sz="2800" dirty="0" err="1" smtClean="0"/>
              <a:t>with</a:t>
            </a:r>
            <a:r>
              <a:rPr lang="fr-FR" sz="2800" dirty="0" smtClean="0"/>
              <a:t> W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dirty="0" err="1" smtClean="0"/>
              <a:t>Keep</a:t>
            </a:r>
            <a:r>
              <a:rPr lang="fr-FR" sz="2800" dirty="0" smtClean="0"/>
              <a:t> </a:t>
            </a:r>
            <a:r>
              <a:rPr lang="fr-FR" sz="2800" dirty="0" err="1" smtClean="0"/>
              <a:t>object</a:t>
            </a:r>
            <a:r>
              <a:rPr lang="fr-FR" sz="2800" dirty="0" smtClean="0"/>
              <a:t> (b</a:t>
            </a:r>
            <a:r>
              <a:rPr lang="fr-FR" sz="2800" baseline="-25000" dirty="0" smtClean="0"/>
              <a:t>1</a:t>
            </a:r>
            <a:r>
              <a:rPr lang="fr-FR" sz="2800" dirty="0" smtClean="0"/>
              <a:t>W or b</a:t>
            </a:r>
            <a:r>
              <a:rPr lang="fr-FR" sz="2800" baseline="-25000" dirty="0" smtClean="0"/>
              <a:t>2</a:t>
            </a:r>
            <a:r>
              <a:rPr lang="fr-FR" sz="2800" dirty="0" smtClean="0"/>
              <a:t>W) </a:t>
            </a:r>
            <a:r>
              <a:rPr lang="fr-FR" sz="2800" dirty="0" err="1" smtClean="0"/>
              <a:t>with</a:t>
            </a:r>
            <a:r>
              <a:rPr lang="fr-FR" sz="2800" dirty="0" smtClean="0"/>
              <a:t> mass </a:t>
            </a:r>
            <a:r>
              <a:rPr lang="fr-FR" sz="2800" dirty="0" err="1" smtClean="0"/>
              <a:t>closest</a:t>
            </a:r>
            <a:r>
              <a:rPr lang="fr-FR" sz="2800" dirty="0" smtClean="0"/>
              <a:t> to top and </a:t>
            </a:r>
            <a:r>
              <a:rPr lang="fr-FR" sz="2800" dirty="0" err="1" smtClean="0"/>
              <a:t>energy</a:t>
            </a:r>
            <a:r>
              <a:rPr lang="fr-FR" sz="2800" dirty="0" smtClean="0"/>
              <a:t> </a:t>
            </a:r>
            <a:r>
              <a:rPr lang="fr-FR" sz="2800" dirty="0" err="1" smtClean="0"/>
              <a:t>closest</a:t>
            </a:r>
            <a:r>
              <a:rPr lang="fr-FR" sz="2800" dirty="0" smtClean="0"/>
              <a:t> to </a:t>
            </a:r>
            <a:r>
              <a:rPr lang="fr-FR" sz="2800" dirty="0" err="1" smtClean="0"/>
              <a:t>beam</a:t>
            </a:r>
            <a:r>
              <a:rPr lang="fr-FR" sz="2800" dirty="0" smtClean="0"/>
              <a:t> </a:t>
            </a:r>
            <a:r>
              <a:rPr lang="fr-FR" sz="2800" dirty="0" err="1" smtClean="0"/>
              <a:t>energy</a:t>
            </a:r>
            <a:endParaRPr lang="fr-FR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Top mass</a:t>
            </a:r>
            <a:endParaRPr lang="fr-FR" sz="4000" dirty="0"/>
          </a:p>
        </p:txBody>
      </p:sp>
      <p:pic>
        <p:nvPicPr>
          <p:cNvPr id="7" name="Espace réservé du contenu 6" descr="topmass_forRoman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209212"/>
            <a:ext cx="4536504" cy="4353826"/>
          </a:xfrm>
        </p:spPr>
      </p:pic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>
          <a:xfrm>
            <a:off x="35496" y="1124744"/>
            <a:ext cx="4392488" cy="5544616"/>
          </a:xfrm>
        </p:spPr>
        <p:txBody>
          <a:bodyPr>
            <a:normAutofit/>
          </a:bodyPr>
          <a:lstStyle/>
          <a:p>
            <a:r>
              <a:rPr lang="fr-FR" dirty="0" err="1" smtClean="0"/>
              <a:t>Reconstructed</a:t>
            </a:r>
            <a:r>
              <a:rPr lang="fr-FR" dirty="0" smtClean="0"/>
              <a:t> top mass (</a:t>
            </a:r>
            <a:r>
              <a:rPr lang="fr-FR" dirty="0" err="1" smtClean="0"/>
              <a:t>raw</a:t>
            </a:r>
            <a:r>
              <a:rPr lang="fr-FR" dirty="0" smtClean="0"/>
              <a:t> = no optimisation, no </a:t>
            </a:r>
            <a:r>
              <a:rPr lang="fr-FR" dirty="0" err="1" smtClean="0"/>
              <a:t>kinematic</a:t>
            </a:r>
            <a:r>
              <a:rPr lang="fr-FR" dirty="0" smtClean="0"/>
              <a:t> </a:t>
            </a:r>
            <a:r>
              <a:rPr lang="fr-FR" dirty="0" err="1" smtClean="0"/>
              <a:t>fiting</a:t>
            </a:r>
            <a:r>
              <a:rPr lang="fr-FR" dirty="0" smtClean="0"/>
              <a:t>, …)</a:t>
            </a:r>
          </a:p>
          <a:p>
            <a:r>
              <a:rPr lang="fr-FR" dirty="0" smtClean="0"/>
              <a:t>Just to </a:t>
            </a:r>
            <a:r>
              <a:rPr lang="fr-FR" dirty="0" err="1" smtClean="0"/>
              <a:t>give</a:t>
            </a:r>
            <a:r>
              <a:rPr lang="fr-FR" dirty="0" smtClean="0"/>
              <a:t> an </a:t>
            </a:r>
            <a:r>
              <a:rPr lang="fr-FR" dirty="0" err="1" smtClean="0"/>
              <a:t>idea</a:t>
            </a:r>
            <a:r>
              <a:rPr lang="fr-FR" dirty="0" smtClean="0"/>
              <a:t> </a:t>
            </a:r>
            <a:r>
              <a:rPr lang="fr-FR" dirty="0" smtClean="0"/>
              <a:t>:</a:t>
            </a:r>
            <a:endParaRPr lang="fr-FR" dirty="0" smtClean="0"/>
          </a:p>
          <a:p>
            <a:pPr lvl="1"/>
            <a:r>
              <a:rPr lang="fr-FR" sz="2800" dirty="0" err="1" smtClean="0"/>
              <a:t>m</a:t>
            </a:r>
            <a:r>
              <a:rPr lang="fr-FR" sz="2800" baseline="-25000" dirty="0" err="1" smtClean="0"/>
              <a:t>top</a:t>
            </a:r>
            <a:r>
              <a:rPr lang="fr-FR" sz="2800" dirty="0" smtClean="0"/>
              <a:t> </a:t>
            </a:r>
            <a:r>
              <a:rPr lang="fr-FR" sz="2800" dirty="0" smtClean="0"/>
              <a:t>= 177 </a:t>
            </a:r>
            <a:r>
              <a:rPr lang="fr-FR" sz="2800" dirty="0" err="1" smtClean="0"/>
              <a:t>GeV</a:t>
            </a:r>
            <a:endParaRPr lang="fr-FR" sz="2800" dirty="0" smtClean="0"/>
          </a:p>
          <a:p>
            <a:pPr lvl="1"/>
            <a:r>
              <a:rPr lang="el-GR" sz="2800" dirty="0" smtClean="0"/>
              <a:t>σ</a:t>
            </a:r>
            <a:r>
              <a:rPr lang="fr-FR" sz="2800" baseline="-25000" dirty="0" smtClean="0"/>
              <a:t>m</a:t>
            </a:r>
            <a:r>
              <a:rPr lang="fr-FR" sz="2800" dirty="0" smtClean="0"/>
              <a:t> = 12 </a:t>
            </a:r>
            <a:r>
              <a:rPr lang="fr-FR" sz="2800" dirty="0" err="1" smtClean="0"/>
              <a:t>GeV</a:t>
            </a:r>
            <a:endParaRPr lang="fr-FR" sz="2800" baseline="-25000" dirty="0" smtClean="0"/>
          </a:p>
          <a:p>
            <a:r>
              <a:rPr lang="fr-FR" dirty="0" smtClean="0"/>
              <a:t>But </a:t>
            </a:r>
            <a:r>
              <a:rPr lang="fr-FR" dirty="0" smtClean="0"/>
              <a:t>:</a:t>
            </a:r>
          </a:p>
          <a:p>
            <a:pPr lvl="1"/>
            <a:r>
              <a:rPr lang="fr-FR" sz="2800" dirty="0" smtClean="0"/>
              <a:t>no </a:t>
            </a:r>
            <a:r>
              <a:rPr lang="fr-FR" sz="2800" dirty="0" smtClean="0"/>
              <a:t>background </a:t>
            </a:r>
            <a:r>
              <a:rPr lang="fr-FR" sz="2800" dirty="0" err="1" smtClean="0"/>
              <a:t>added</a:t>
            </a:r>
            <a:endParaRPr lang="fr-FR" sz="2800" dirty="0" smtClean="0"/>
          </a:p>
          <a:p>
            <a:pPr lvl="1"/>
            <a:r>
              <a:rPr lang="fr-FR" sz="2800" dirty="0" smtClean="0"/>
              <a:t>indication </a:t>
            </a:r>
            <a:r>
              <a:rPr lang="fr-FR" sz="2800" dirty="0" smtClean="0"/>
              <a:t>of </a:t>
            </a:r>
            <a:r>
              <a:rPr lang="fr-FR" sz="2800" dirty="0" err="1" smtClean="0"/>
              <a:t>small</a:t>
            </a:r>
            <a:r>
              <a:rPr lang="fr-FR" sz="2800" dirty="0" smtClean="0"/>
              <a:t> </a:t>
            </a:r>
            <a:r>
              <a:rPr lang="fr-FR" sz="2800" dirty="0" err="1" smtClean="0"/>
              <a:t>combinatorial</a:t>
            </a:r>
            <a:r>
              <a:rPr lang="fr-FR" sz="2800" dirty="0" smtClean="0"/>
              <a:t> background</a:t>
            </a:r>
            <a:endParaRPr lang="fr-FR" sz="2800" dirty="0"/>
          </a:p>
        </p:txBody>
      </p:sp>
      <p:sp>
        <p:nvSpPr>
          <p:cNvPr id="10" name="Arc 9"/>
          <p:cNvSpPr/>
          <p:nvPr/>
        </p:nvSpPr>
        <p:spPr>
          <a:xfrm flipH="1">
            <a:off x="5004048" y="4941168"/>
            <a:ext cx="3600400" cy="360040"/>
          </a:xfrm>
          <a:prstGeom prst="arc">
            <a:avLst>
              <a:gd name="adj1" fmla="val 10807030"/>
              <a:gd name="adj2" fmla="val 0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4788024" y="5805264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Need</a:t>
            </a:r>
            <a:r>
              <a:rPr lang="fr-FR" sz="2800" dirty="0" smtClean="0"/>
              <a:t> to </a:t>
            </a:r>
            <a:r>
              <a:rPr lang="fr-FR" sz="2800" dirty="0" err="1" smtClean="0"/>
              <a:t>understand</a:t>
            </a:r>
            <a:r>
              <a:rPr lang="fr-FR" sz="2800" dirty="0" smtClean="0"/>
              <a:t> </a:t>
            </a:r>
            <a:r>
              <a:rPr lang="fr-FR" sz="2800" dirty="0" err="1" smtClean="0"/>
              <a:t>why</a:t>
            </a:r>
            <a:r>
              <a:rPr lang="fr-FR" sz="2800" dirty="0" smtClean="0"/>
              <a:t> </a:t>
            </a:r>
            <a:r>
              <a:rPr lang="fr-FR" sz="2800" dirty="0" err="1" smtClean="0"/>
              <a:t>such</a:t>
            </a:r>
            <a:r>
              <a:rPr lang="fr-FR" sz="2800" dirty="0" smtClean="0"/>
              <a:t> large masses</a:t>
            </a:r>
            <a:endParaRPr lang="fr-FR" sz="2800" dirty="0"/>
          </a:p>
        </p:txBody>
      </p:sp>
      <p:cxnSp>
        <p:nvCxnSpPr>
          <p:cNvPr id="15" name="Connecteur droit avec flèche 14"/>
          <p:cNvCxnSpPr/>
          <p:nvPr/>
        </p:nvCxnSpPr>
        <p:spPr>
          <a:xfrm rot="5400000" flipH="1" flipV="1">
            <a:off x="7344307" y="5481228"/>
            <a:ext cx="72008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457</Words>
  <Application>Microsoft Office PowerPoint</Application>
  <PresentationFormat>Affichage à l'écran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Status of top analysis at LAL</vt:lpstr>
      <vt:lpstr>Observables</vt:lpstr>
      <vt:lpstr>Top quark cross section</vt:lpstr>
      <vt:lpstr>Requirements</vt:lpstr>
      <vt:lpstr>Efficiencies and purities of the lepton</vt:lpstr>
      <vt:lpstr>Efficiencies : angular and energetic</vt:lpstr>
      <vt:lpstr>Cross-section and ALR</vt:lpstr>
      <vt:lpstr>Top reconstruction (new since IWLC2010)</vt:lpstr>
      <vt:lpstr>Top mass</vt:lpstr>
      <vt:lpstr>Conclusion and prospects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top analysis at LAL</dc:title>
  <dc:creator>Philippe doublet</dc:creator>
  <cp:lastModifiedBy>doublet</cp:lastModifiedBy>
  <cp:revision>44</cp:revision>
  <dcterms:created xsi:type="dcterms:W3CDTF">2010-11-16T15:14:37Z</dcterms:created>
  <dcterms:modified xsi:type="dcterms:W3CDTF">2010-11-17T11:28:02Z</dcterms:modified>
</cp:coreProperties>
</file>