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527" r:id="rId3"/>
    <p:sldId id="528" r:id="rId4"/>
    <p:sldId id="529" r:id="rId5"/>
    <p:sldId id="530" r:id="rId6"/>
    <p:sldId id="532" r:id="rId7"/>
    <p:sldId id="533" r:id="rId8"/>
    <p:sldId id="534" r:id="rId9"/>
    <p:sldId id="535" r:id="rId10"/>
  </p:sldIdLst>
  <p:sldSz cx="9144000" cy="6858000" type="screen4x3"/>
  <p:notesSz cx="6669088" cy="977582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BEB"/>
    <a:srgbClr val="AFAFFF"/>
    <a:srgbClr val="F34313"/>
    <a:srgbClr val="DBD9E7"/>
    <a:srgbClr val="7979FF"/>
    <a:srgbClr val="66FF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>
        <p:scale>
          <a:sx n="71" d="100"/>
          <a:sy n="71" d="100"/>
        </p:scale>
        <p:origin x="-11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079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6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43438"/>
            <a:ext cx="53355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349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89624-3956-4CD4-B125-7C25D80E57E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47555-2ABB-4B35-94FB-F9E9878F1EF1}" type="slidenum">
              <a:rPr lang="es-ES" smtClean="0"/>
              <a:pPr/>
              <a:t>6</a:t>
            </a:fld>
            <a:endParaRPr lang="es-E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6482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378575" y="6467475"/>
            <a:ext cx="2133600" cy="152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rgbClr val="44ADC2"/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5257800" y="6543675"/>
            <a:ext cx="3276600" cy="228600"/>
          </a:xfrm>
        </p:spPr>
        <p:txBody>
          <a:bodyPr/>
          <a:lstStyle>
            <a:lvl1pPr>
              <a:defRPr baseline="0" dirty="0" smtClean="0">
                <a:solidFill>
                  <a:srgbClr val="47A4E3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7263" y="6324600"/>
            <a:ext cx="533400" cy="457200"/>
          </a:xfrm>
        </p:spPr>
        <p:txBody>
          <a:bodyPr/>
          <a:lstStyle>
            <a:lvl1pPr>
              <a:defRPr baseline="0" smtClean="0">
                <a:solidFill>
                  <a:srgbClr val="47A4E3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35596D3-DF4D-4748-9F11-27DA27C90E4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D7F40-C5D1-42CA-83E2-6B9126298E4C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5334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  <p:pic>
        <p:nvPicPr>
          <p:cNvPr id="7" name="Picture 9" descr="ifca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943" y="0"/>
            <a:ext cx="1029457" cy="137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175"/>
            <a:ext cx="76962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192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248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3216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1600200"/>
            <a:ext cx="5943600" cy="457200"/>
          </a:xfrm>
        </p:spPr>
        <p:txBody>
          <a:bodyPr/>
          <a:lstStyle/>
          <a:p>
            <a:r>
              <a:rPr lang="en-US" sz="2400" noProof="0" dirty="0"/>
              <a:t>5</a:t>
            </a:r>
            <a:r>
              <a:rPr lang="en-US" sz="2400" baseline="30000" noProof="0" dirty="0" smtClean="0"/>
              <a:t>th</a:t>
            </a:r>
            <a:r>
              <a:rPr lang="en-US" sz="2400" noProof="0" dirty="0" smtClean="0"/>
              <a:t> ILD Workshop </a:t>
            </a:r>
            <a:br>
              <a:rPr lang="en-US" sz="2400" noProof="0" dirty="0" smtClean="0"/>
            </a:br>
            <a:r>
              <a:rPr lang="en-US" sz="2400" noProof="0" dirty="0" err="1" smtClean="0"/>
              <a:t>Orsay</a:t>
            </a:r>
            <a:r>
              <a:rPr lang="en-US" sz="2400" noProof="0" dirty="0"/>
              <a:t>,</a:t>
            </a:r>
            <a:r>
              <a:rPr lang="en-US" sz="2400" noProof="0" dirty="0" smtClean="0"/>
              <a:t> 23</a:t>
            </a:r>
            <a:r>
              <a:rPr lang="en-US" sz="2400" baseline="30000" noProof="0" dirty="0" smtClean="0"/>
              <a:t>rd</a:t>
            </a:r>
            <a:r>
              <a:rPr lang="en-US" sz="2400" noProof="0" dirty="0" smtClean="0"/>
              <a:t> -25</a:t>
            </a:r>
            <a:r>
              <a:rPr lang="en-US" sz="2400" baseline="30000" noProof="0" dirty="0" smtClean="0"/>
              <a:t>th</a:t>
            </a:r>
            <a:r>
              <a:rPr lang="en-US" sz="2400" noProof="0" dirty="0" smtClean="0"/>
              <a:t> May 2011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 		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76200" y="5092005"/>
            <a:ext cx="889705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200" i="0" dirty="0" smtClean="0"/>
              <a:t>D. </a:t>
            </a:r>
            <a:r>
              <a:rPr lang="en-US" sz="3200" i="0" dirty="0" err="1" smtClean="0"/>
              <a:t>Moya</a:t>
            </a:r>
            <a:r>
              <a:rPr lang="en-US" sz="3200" i="0" dirty="0" smtClean="0"/>
              <a:t>, J. Duarte, </a:t>
            </a:r>
            <a:r>
              <a:rPr lang="en-US" sz="3200" b="1" i="0" dirty="0" smtClean="0"/>
              <a:t>I</a:t>
            </a:r>
            <a:r>
              <a:rPr lang="en-US" sz="3200" b="1" i="0" dirty="0" smtClean="0"/>
              <a:t>. </a:t>
            </a:r>
            <a:r>
              <a:rPr lang="en-US" sz="3200" b="1" i="0" dirty="0" smtClean="0"/>
              <a:t>Vila</a:t>
            </a:r>
            <a:r>
              <a:rPr lang="en-US" sz="3200" i="0" dirty="0" smtClean="0"/>
              <a:t>, A. Ruiz -  </a:t>
            </a:r>
            <a:r>
              <a:rPr lang="en-US" sz="3200" i="0" dirty="0" smtClean="0"/>
              <a:t>IFCA (CSIC-UC</a:t>
            </a:r>
            <a:r>
              <a:rPr lang="en-US" sz="3200" i="0" dirty="0" smtClean="0"/>
              <a:t>)</a:t>
            </a:r>
          </a:p>
          <a:p>
            <a:pPr marL="571500" indent="-571500"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200" i="0" dirty="0" smtClean="0"/>
              <a:t>F. </a:t>
            </a:r>
            <a:r>
              <a:rPr lang="en-US" sz="3200" i="0" dirty="0" err="1" smtClean="0"/>
              <a:t>Arteche</a:t>
            </a:r>
            <a:r>
              <a:rPr lang="en-US" sz="3200" i="0" dirty="0" smtClean="0"/>
              <a:t>, C.</a:t>
            </a:r>
            <a:r>
              <a:rPr lang="en-US" sz="3200" i="0" dirty="0" smtClean="0"/>
              <a:t> Esteban - ITA</a:t>
            </a:r>
            <a:endParaRPr lang="en-US" i="0" dirty="0"/>
          </a:p>
        </p:txBody>
      </p:sp>
      <p:pic>
        <p:nvPicPr>
          <p:cNvPr id="14" name="Picture 9" descr="ifc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482" y="1099212"/>
            <a:ext cx="1290918" cy="172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2362200" y="990600"/>
            <a:ext cx="8001000" cy="59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i="0" dirty="0" smtClean="0"/>
              <a:t>Strip FTD Readiness for the DBD</a:t>
            </a:r>
            <a:endParaRPr lang="en-US" sz="4000" i="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6705600" cy="216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9" y="3346624"/>
            <a:ext cx="1886652" cy="84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noProof="0" smtClean="0"/>
              <a:t>_Outline</a:t>
            </a:r>
            <a:endParaRPr lang="en-US" sz="4400" noProof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763000" cy="4800600"/>
          </a:xfrm>
        </p:spPr>
        <p:txBody>
          <a:bodyPr/>
          <a:lstStyle/>
          <a:p>
            <a:r>
              <a:rPr lang="en-US" sz="4800" noProof="0" smtClean="0"/>
              <a:t> FTD detector Integration.</a:t>
            </a:r>
          </a:p>
          <a:p>
            <a:r>
              <a:rPr lang="en-US" sz="4800" noProof="0" smtClean="0"/>
              <a:t> Detailed </a:t>
            </a:r>
            <a:r>
              <a:rPr lang="en-US" sz="4800" noProof="0"/>
              <a:t>d</a:t>
            </a:r>
            <a:r>
              <a:rPr lang="en-US" sz="4800" noProof="0" smtClean="0"/>
              <a:t>esign FTD (disk 3-7):</a:t>
            </a:r>
          </a:p>
          <a:p>
            <a:pPr lvl="1"/>
            <a:r>
              <a:rPr lang="en-US" sz="4400" noProof="0" smtClean="0"/>
              <a:t> Mechanics</a:t>
            </a:r>
          </a:p>
          <a:p>
            <a:pPr lvl="1"/>
            <a:r>
              <a:rPr lang="en-US" sz="4400" noProof="0"/>
              <a:t> </a:t>
            </a:r>
            <a:r>
              <a:rPr lang="en-US" sz="4400" noProof="0" smtClean="0"/>
              <a:t>Power distribution system.  </a:t>
            </a:r>
          </a:p>
          <a:p>
            <a:r>
              <a:rPr lang="en-US" sz="4800" noProof="0" smtClean="0"/>
              <a:t> Software modeling. </a:t>
            </a:r>
            <a:endParaRPr lang="en-US" noProof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_Detector Integration</a:t>
            </a:r>
            <a:endParaRPr lang="en-US" noProof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33400"/>
          </a:xfrm>
        </p:spPr>
        <p:txBody>
          <a:bodyPr/>
          <a:lstStyle/>
          <a:p>
            <a:r>
              <a:rPr lang="en-US" noProof="0" smtClean="0"/>
              <a:t>Integration of inner detectors: critical item.</a:t>
            </a:r>
            <a:endParaRPr lang="en-US" noProof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66875"/>
            <a:ext cx="756285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4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noProof="0" dirty="0" smtClean="0"/>
              <a:t>_Assembly procedure defined</a:t>
            </a:r>
            <a:endParaRPr lang="en-US" sz="4800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438275"/>
            <a:ext cx="785812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2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762000"/>
          </a:xfrm>
        </p:spPr>
        <p:txBody>
          <a:bodyPr/>
          <a:lstStyle/>
          <a:p>
            <a:r>
              <a:rPr lang="en-US" noProof="0" dirty="0" smtClean="0"/>
              <a:t>_Detailed mechanical designs</a:t>
            </a:r>
            <a:br>
              <a:rPr lang="en-US" noProof="0" dirty="0" smtClean="0"/>
            </a:b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4800600"/>
          </a:xfrm>
        </p:spPr>
        <p:txBody>
          <a:bodyPr/>
          <a:lstStyle/>
          <a:p>
            <a:r>
              <a:rPr lang="en-US" noProof="0" dirty="0" smtClean="0"/>
              <a:t>Including power distribution system, r/o electronics and cables and optical links.</a:t>
            </a:r>
            <a:endParaRPr lang="en-US" noProof="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  <p:pic>
        <p:nvPicPr>
          <p:cNvPr id="1026" name="Picture 2" descr="C:\Users\vila\Desktop\Dibujos\allpetal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2514600"/>
            <a:ext cx="4114800" cy="347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ila\Desktop\Dibujos\frontendfrontpetal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1977905" cy="258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ila\Desktop\Dibujos\backside1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10000"/>
            <a:ext cx="2579123" cy="234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427913" cy="6096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_Power distribution system</a:t>
            </a:r>
            <a:endParaRPr lang="en-GB" sz="3200" dirty="0" smtClean="0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620688"/>
            <a:ext cx="8777288" cy="64807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3000" dirty="0" smtClean="0"/>
              <a:t>Currents consumption </a:t>
            </a:r>
            <a:r>
              <a:rPr lang="en-GB" sz="3000" dirty="0" smtClean="0"/>
              <a:t>of </a:t>
            </a:r>
            <a:r>
              <a:rPr lang="en-GB" sz="3000" dirty="0" smtClean="0"/>
              <a:t>Strip </a:t>
            </a:r>
            <a:r>
              <a:rPr lang="en-GB" sz="3000" dirty="0" smtClean="0"/>
              <a:t>– FTD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GB" sz="3000" dirty="0" smtClean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GB" sz="3000" dirty="0" smtClean="0"/>
          </a:p>
        </p:txBody>
      </p:sp>
      <p:graphicFrame>
        <p:nvGraphicFramePr>
          <p:cNvPr id="7" name="Group 6"/>
          <p:cNvGraphicFramePr>
            <a:graphicFrameLocks noGrp="1"/>
          </p:cNvGraphicFramePr>
          <p:nvPr/>
        </p:nvGraphicFramePr>
        <p:xfrm>
          <a:off x="467544" y="1268760"/>
          <a:ext cx="7905164" cy="4852738"/>
        </p:xfrm>
        <a:graphic>
          <a:graphicData uri="http://schemas.openxmlformats.org/drawingml/2006/table">
            <a:tbl>
              <a:tblPr/>
              <a:tblGrid>
                <a:gridCol w="1728192"/>
                <a:gridCol w="648072"/>
                <a:gridCol w="638788"/>
                <a:gridCol w="688000"/>
                <a:gridCol w="601662"/>
                <a:gridCol w="600075"/>
                <a:gridCol w="600075"/>
                <a:gridCol w="600075"/>
                <a:gridCol w="600075"/>
                <a:gridCol w="600075"/>
                <a:gridCol w="600075"/>
              </a:tblGrid>
              <a:tr h="48736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MIDDLE PITCH</a:t>
                      </a:r>
                    </a:p>
                  </a:txBody>
                  <a:tcPr marL="90000" marR="90000" marT="4680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FTD3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FTD4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FTD5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FTD6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FTD7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TOP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BOT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TOP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BOT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TOP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BOT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TOP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BOT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TOP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BOT</a:t>
                      </a:r>
                    </a:p>
                  </a:txBody>
                  <a:tcPr marL="90000" marR="90000" marT="4680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Nº STRIPS PER Module (2sensors)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4096</a:t>
                      </a:r>
                    </a:p>
                  </a:txBody>
                  <a:tcPr marL="90000" marR="90000" marT="60912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2560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4096</a:t>
                      </a:r>
                    </a:p>
                  </a:txBody>
                  <a:tcPr marL="90000" marR="90000" marT="60912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2560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4608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3072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4608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3584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4608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3584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Chips per petal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52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52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60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64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64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Optical links per petal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I2.5 (A) per Petal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2.92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2.92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I1.25 (A) per Petal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1.42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1.42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I per petal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3.74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3.74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4.14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0"/>
                          <a:cs typeface="MS Gothic" charset="0"/>
                        </a:rPr>
                        <a:t>I per disk</a:t>
                      </a:r>
                    </a:p>
                  </a:txBody>
                  <a:tcPr marL="90000" marR="90000" marT="46800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59.84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59.84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66.24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69.44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s-E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69.44</a:t>
                      </a:r>
                    </a:p>
                  </a:txBody>
                  <a:tcPr marL="9525" marR="9525" marT="9525" marB="0" anchor="ctr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1025">
                <a:tc gridSpan="3"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</a:t>
                      </a:r>
                      <a:r>
                        <a:rPr kumimoji="0" lang="en-US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Mstrip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FTD Current </a:t>
                      </a:r>
                    </a:p>
                  </a:txBody>
                  <a:tcPr marL="90000" marR="90000" marT="60912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649 A</a:t>
                      </a:r>
                    </a:p>
                  </a:txBody>
                  <a:tcPr marL="90000" marR="90000" marT="60912" marB="4680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0"/>
            <a:ext cx="13620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611033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 </a:t>
            </a:r>
            <a:r>
              <a:rPr lang="en-US" sz="4400" dirty="0" smtClean="0"/>
              <a:t>_Power </a:t>
            </a:r>
            <a:r>
              <a:rPr lang="en-US" sz="4400" dirty="0" smtClean="0"/>
              <a:t>supply topology</a:t>
            </a:r>
            <a:endParaRPr lang="es-ES" sz="4400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593660"/>
            <a:ext cx="79343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721" y="228600"/>
            <a:ext cx="170259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958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Software </a:t>
            </a:r>
            <a:r>
              <a:rPr lang="en-US" dirty="0" smtClean="0"/>
              <a:t>modeling</a:t>
            </a:r>
            <a:r>
              <a:rPr lang="es-ES" dirty="0" smtClean="0"/>
              <a:t> of </a:t>
            </a:r>
            <a:r>
              <a:rPr lang="es-ES" dirty="0" err="1" smtClean="0"/>
              <a:t>strip</a:t>
            </a:r>
            <a:r>
              <a:rPr lang="es-ES" dirty="0" smtClean="0"/>
              <a:t> FTD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800600"/>
          </a:xfrm>
        </p:spPr>
        <p:txBody>
          <a:bodyPr/>
          <a:lstStyle/>
          <a:p>
            <a:r>
              <a:rPr lang="en-US" sz="3600" dirty="0" smtClean="0"/>
              <a:t>Implementation of the detailed detector geometry including cables and electronics in simulation.</a:t>
            </a:r>
          </a:p>
          <a:p>
            <a:r>
              <a:rPr lang="en-US" sz="3600" dirty="0" smtClean="0"/>
              <a:t>Cooling (air-based cooling) it is not yet decided.  </a:t>
            </a:r>
          </a:p>
          <a:p>
            <a:r>
              <a:rPr lang="en-US" sz="3600" dirty="0" smtClean="0"/>
              <a:t>Digitization code not developed yet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49241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Summary</a:t>
            </a:r>
            <a:endParaRPr lang="en-U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improvement in terms of realistic hardware description for the strip FTD.</a:t>
            </a:r>
          </a:p>
          <a:p>
            <a:r>
              <a:rPr lang="en-US" dirty="0" smtClean="0"/>
              <a:t>BUT simulation code still lacking a working digitizer (short of manpower).</a:t>
            </a:r>
          </a:p>
          <a:p>
            <a:r>
              <a:rPr lang="en-US" dirty="0" smtClean="0"/>
              <a:t>Outside the scope of this talk other inner trackers pending issues:</a:t>
            </a:r>
          </a:p>
          <a:p>
            <a:pPr lvl="1"/>
            <a:r>
              <a:rPr lang="en-US" dirty="0" smtClean="0"/>
              <a:t>FTD disk 1 &amp; 2 ( pixels)</a:t>
            </a:r>
          </a:p>
          <a:p>
            <a:pPr lvl="1"/>
            <a:r>
              <a:rPr lang="en-US" dirty="0" smtClean="0"/>
              <a:t>SIT ?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5th ILD Workshop, Orsay May 23th 2011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04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ln w="3175" cap="flat" cmpd="sng" algn="ctr">
          <a:solidFill>
            <a:srgbClr val="AFA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7979FF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16754</TotalTime>
  <Words>389</Words>
  <Application>Microsoft Office PowerPoint</Application>
  <PresentationFormat>Presentación en pantalla (4:3)</PresentationFormat>
  <Paragraphs>105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Borde</vt:lpstr>
      <vt:lpstr>5th ILD Workshop  Orsay, 23rd -25th May 2011     </vt:lpstr>
      <vt:lpstr>_Outline</vt:lpstr>
      <vt:lpstr>_Detector Integration</vt:lpstr>
      <vt:lpstr>_Assembly procedure defined</vt:lpstr>
      <vt:lpstr>_Detailed mechanical designs </vt:lpstr>
      <vt:lpstr>_Power distribution system</vt:lpstr>
      <vt:lpstr> _Power supply topology</vt:lpstr>
      <vt:lpstr>Software modeling of strip FTD</vt:lpstr>
      <vt:lpstr>Summary</vt:lpstr>
    </vt:vector>
  </TitlesOfParts>
  <Company>Kaos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TOF Calibration</dc:title>
  <dc:creator>Maxwell Smart</dc:creator>
  <cp:lastModifiedBy>vila</cp:lastModifiedBy>
  <cp:revision>1045</cp:revision>
  <dcterms:created xsi:type="dcterms:W3CDTF">2004-11-30T20:27:42Z</dcterms:created>
  <dcterms:modified xsi:type="dcterms:W3CDTF">2011-05-23T08:43:16Z</dcterms:modified>
</cp:coreProperties>
</file>