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Default Extension="vml" ContentType="application/vnd.openxmlformats-officedocument.vmlDrawing"/>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01" r:id="rId1"/>
  </p:sldMasterIdLst>
  <p:notesMasterIdLst>
    <p:notesMasterId r:id="rId25"/>
  </p:notesMasterIdLst>
  <p:handoutMasterIdLst>
    <p:handoutMasterId r:id="rId26"/>
  </p:handoutMasterIdLst>
  <p:sldIdLst>
    <p:sldId id="793" r:id="rId2"/>
    <p:sldId id="792" r:id="rId3"/>
    <p:sldId id="795" r:id="rId4"/>
    <p:sldId id="786" r:id="rId5"/>
    <p:sldId id="794" r:id="rId6"/>
    <p:sldId id="807" r:id="rId7"/>
    <p:sldId id="781" r:id="rId8"/>
    <p:sldId id="783" r:id="rId9"/>
    <p:sldId id="803" r:id="rId10"/>
    <p:sldId id="790" r:id="rId11"/>
    <p:sldId id="797" r:id="rId12"/>
    <p:sldId id="798" r:id="rId13"/>
    <p:sldId id="799" r:id="rId14"/>
    <p:sldId id="780" r:id="rId15"/>
    <p:sldId id="791" r:id="rId16"/>
    <p:sldId id="796" r:id="rId17"/>
    <p:sldId id="804" r:id="rId18"/>
    <p:sldId id="805" r:id="rId19"/>
    <p:sldId id="800" r:id="rId20"/>
    <p:sldId id="801" r:id="rId21"/>
    <p:sldId id="802" r:id="rId22"/>
    <p:sldId id="808" r:id="rId23"/>
    <p:sldId id="806" r:id="rId24"/>
  </p:sldIdLst>
  <p:sldSz cx="9144000" cy="6858000" type="screen4x3"/>
  <p:notesSz cx="6858000" cy="97107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frameSlides="1"/>
  <p:clrMru>
    <a:srgbClr val="9900FF"/>
    <a:srgbClr val="9933FF"/>
    <a:srgbClr val="009900"/>
    <a:srgbClr val="008000"/>
    <a:srgbClr val="6600CC"/>
    <a:srgbClr val="006699"/>
    <a:srgbClr val="009999"/>
    <a:srgbClr val="FF7F0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3194" autoAdjust="0"/>
  </p:normalViewPr>
  <p:slideViewPr>
    <p:cSldViewPr>
      <p:cViewPr>
        <p:scale>
          <a:sx n="100" d="100"/>
          <a:sy n="100" d="100"/>
        </p:scale>
        <p:origin x="-584"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77218" name="Rectangle 2"/>
          <p:cNvSpPr>
            <a:spLocks noGrp="1" noChangeArrowheads="1"/>
          </p:cNvSpPr>
          <p:nvPr>
            <p:ph type="hdr" sz="quarter"/>
          </p:nvPr>
        </p:nvSpPr>
        <p:spPr bwMode="auto">
          <a:xfrm>
            <a:off x="0" y="0"/>
            <a:ext cx="2971800" cy="484188"/>
          </a:xfrm>
          <a:prstGeom prst="rect">
            <a:avLst/>
          </a:prstGeom>
          <a:noFill/>
          <a:ln w="9525">
            <a:noFill/>
            <a:miter lim="800000"/>
            <a:headEnd/>
            <a:tailEnd/>
          </a:ln>
          <a:effectLst/>
        </p:spPr>
        <p:txBody>
          <a:bodyPr vert="horz" wrap="square" lIns="90164" tIns="45081" rIns="90164" bIns="45081" numCol="1" anchor="t"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s-ES"/>
          </a:p>
        </p:txBody>
      </p:sp>
      <p:sp>
        <p:nvSpPr>
          <p:cNvPr id="777219" name="Rectangle 3"/>
          <p:cNvSpPr>
            <a:spLocks noGrp="1" noChangeArrowheads="1"/>
          </p:cNvSpPr>
          <p:nvPr>
            <p:ph type="dt" sz="quarter" idx="1"/>
          </p:nvPr>
        </p:nvSpPr>
        <p:spPr bwMode="auto">
          <a:xfrm>
            <a:off x="3884613" y="0"/>
            <a:ext cx="2971800" cy="484188"/>
          </a:xfrm>
          <a:prstGeom prst="rect">
            <a:avLst/>
          </a:prstGeom>
          <a:noFill/>
          <a:ln w="9525">
            <a:noFill/>
            <a:miter lim="800000"/>
            <a:headEnd/>
            <a:tailEnd/>
          </a:ln>
          <a:effectLst/>
        </p:spPr>
        <p:txBody>
          <a:bodyPr vert="horz" wrap="square" lIns="90164" tIns="45081" rIns="90164" bIns="45081" numCol="1" anchor="t" anchorCtr="0" compatLnSpc="1">
            <a:prstTxWarp prst="textNoShape">
              <a:avLst/>
            </a:prstTxWarp>
          </a:bodyPr>
          <a:lstStyle>
            <a:lvl1pPr algn="r" eaLnBrk="1" hangingPunct="1">
              <a:defRPr sz="1200">
                <a:latin typeface="Times New Roman" pitchFamily="18" charset="0"/>
                <a:ea typeface="+mn-ea"/>
                <a:cs typeface="+mn-cs"/>
              </a:defRPr>
            </a:lvl1pPr>
          </a:lstStyle>
          <a:p>
            <a:pPr>
              <a:defRPr/>
            </a:pPr>
            <a:endParaRPr lang="es-ES"/>
          </a:p>
        </p:txBody>
      </p:sp>
      <p:sp>
        <p:nvSpPr>
          <p:cNvPr id="777220" name="Rectangle 4"/>
          <p:cNvSpPr>
            <a:spLocks noGrp="1" noChangeArrowheads="1"/>
          </p:cNvSpPr>
          <p:nvPr>
            <p:ph type="ftr" sz="quarter" idx="2"/>
          </p:nvPr>
        </p:nvSpPr>
        <p:spPr bwMode="auto">
          <a:xfrm>
            <a:off x="0" y="9224963"/>
            <a:ext cx="2971800" cy="484187"/>
          </a:xfrm>
          <a:prstGeom prst="rect">
            <a:avLst/>
          </a:prstGeom>
          <a:noFill/>
          <a:ln w="9525">
            <a:noFill/>
            <a:miter lim="800000"/>
            <a:headEnd/>
            <a:tailEnd/>
          </a:ln>
          <a:effectLst/>
        </p:spPr>
        <p:txBody>
          <a:bodyPr vert="horz" wrap="square" lIns="90164" tIns="45081" rIns="90164" bIns="45081" numCol="1" anchor="b" anchorCtr="0" compatLnSpc="1">
            <a:prstTxWarp prst="textNoShape">
              <a:avLst/>
            </a:prstTxWarp>
          </a:bodyPr>
          <a:lstStyle>
            <a:lvl1pPr eaLnBrk="1" hangingPunct="1">
              <a:defRPr sz="1200">
                <a:latin typeface="Times New Roman" pitchFamily="18" charset="0"/>
                <a:ea typeface="+mn-ea"/>
                <a:cs typeface="+mn-cs"/>
              </a:defRPr>
            </a:lvl1pPr>
          </a:lstStyle>
          <a:p>
            <a:pPr>
              <a:defRPr/>
            </a:pPr>
            <a:endParaRPr lang="es-ES"/>
          </a:p>
        </p:txBody>
      </p:sp>
      <p:sp>
        <p:nvSpPr>
          <p:cNvPr id="777221" name="Rectangle 5"/>
          <p:cNvSpPr>
            <a:spLocks noGrp="1" noChangeArrowheads="1"/>
          </p:cNvSpPr>
          <p:nvPr>
            <p:ph type="sldNum" sz="quarter" idx="3"/>
          </p:nvPr>
        </p:nvSpPr>
        <p:spPr bwMode="auto">
          <a:xfrm>
            <a:off x="3884613" y="9224963"/>
            <a:ext cx="2971800" cy="484187"/>
          </a:xfrm>
          <a:prstGeom prst="rect">
            <a:avLst/>
          </a:prstGeom>
          <a:noFill/>
          <a:ln w="9525">
            <a:noFill/>
            <a:miter lim="800000"/>
            <a:headEnd/>
            <a:tailEnd/>
          </a:ln>
          <a:effectLst/>
        </p:spPr>
        <p:txBody>
          <a:bodyPr vert="horz" wrap="square" lIns="90164" tIns="45081" rIns="90164" bIns="45081" numCol="1" anchor="b" anchorCtr="0" compatLnSpc="1">
            <a:prstTxWarp prst="textNoShape">
              <a:avLst/>
            </a:prstTxWarp>
          </a:bodyPr>
          <a:lstStyle>
            <a:lvl1pPr algn="r">
              <a:defRPr sz="1200">
                <a:latin typeface="Times New Roman" charset="0"/>
              </a:defRPr>
            </a:lvl1pPr>
          </a:lstStyle>
          <a:p>
            <a:pPr>
              <a:defRPr/>
            </a:pPr>
            <a:fld id="{02851FCA-4117-4640-AA97-7E1FC932BDDD}" type="slidenum">
              <a:rPr lang="es-ES"/>
              <a:pPr>
                <a:defRPr/>
              </a:pPr>
              <a:t>‹Nr.›</a:t>
            </a:fld>
            <a:endParaRPr lang="es-E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841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lvl1pPr defTabSz="954857" eaLnBrk="1" hangingPunct="1">
              <a:defRPr sz="1300">
                <a:latin typeface="Times New Roman" pitchFamily="18" charset="0"/>
                <a:ea typeface="+mn-ea"/>
                <a:cs typeface="+mn-cs"/>
              </a:defRPr>
            </a:lvl1pPr>
          </a:lstStyle>
          <a:p>
            <a:pPr>
              <a:defRPr/>
            </a:pPr>
            <a:endParaRPr lang="en-US"/>
          </a:p>
        </p:txBody>
      </p:sp>
      <p:sp>
        <p:nvSpPr>
          <p:cNvPr id="18435" name="Rectangle 3"/>
          <p:cNvSpPr>
            <a:spLocks noGrp="1" noChangeArrowheads="1"/>
          </p:cNvSpPr>
          <p:nvPr>
            <p:ph type="dt" idx="1"/>
          </p:nvPr>
        </p:nvSpPr>
        <p:spPr bwMode="auto">
          <a:xfrm>
            <a:off x="3886200" y="0"/>
            <a:ext cx="2971800" cy="4841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lvl1pPr algn="r" defTabSz="954857" eaLnBrk="1" hangingPunct="1">
              <a:defRPr sz="1300">
                <a:latin typeface="Times New Roman" pitchFamily="18" charset="0"/>
                <a:ea typeface="+mn-ea"/>
                <a:cs typeface="+mn-cs"/>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003300" y="727075"/>
            <a:ext cx="4856163" cy="3641725"/>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2813" y="4613275"/>
            <a:ext cx="5032375" cy="4370388"/>
          </a:xfrm>
          <a:prstGeom prst="rect">
            <a:avLst/>
          </a:prstGeom>
          <a:noFill/>
          <a:ln w="9525">
            <a:noFill/>
            <a:miter lim="800000"/>
            <a:headEnd/>
            <a:tailEnd/>
          </a:ln>
          <a:effectLst/>
        </p:spPr>
        <p:txBody>
          <a:bodyPr vert="horz" wrap="square" lIns="95404" tIns="47701" rIns="95404" bIns="4770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226550"/>
            <a:ext cx="2971800" cy="484188"/>
          </a:xfrm>
          <a:prstGeom prst="rect">
            <a:avLst/>
          </a:prstGeom>
          <a:noFill/>
          <a:ln w="9525">
            <a:noFill/>
            <a:miter lim="800000"/>
            <a:headEnd/>
            <a:tailEnd/>
          </a:ln>
          <a:effectLst/>
        </p:spPr>
        <p:txBody>
          <a:bodyPr vert="horz" wrap="square" lIns="95404" tIns="47701" rIns="95404" bIns="47701" numCol="1" anchor="b" anchorCtr="0" compatLnSpc="1">
            <a:prstTxWarp prst="textNoShape">
              <a:avLst/>
            </a:prstTxWarp>
          </a:bodyPr>
          <a:lstStyle>
            <a:lvl1pPr defTabSz="954857" eaLnBrk="1" hangingPunct="1">
              <a:defRPr sz="1300">
                <a:latin typeface="Times New Roman" pitchFamily="18" charset="0"/>
                <a:ea typeface="+mn-ea"/>
                <a:cs typeface="+mn-cs"/>
              </a:defRPr>
            </a:lvl1pPr>
          </a:lstStyle>
          <a:p>
            <a:pPr>
              <a:defRPr/>
            </a:pPr>
            <a:endParaRPr lang="en-US"/>
          </a:p>
        </p:txBody>
      </p:sp>
      <p:sp>
        <p:nvSpPr>
          <p:cNvPr id="18439" name="Rectangle 7"/>
          <p:cNvSpPr>
            <a:spLocks noGrp="1" noChangeArrowheads="1"/>
          </p:cNvSpPr>
          <p:nvPr>
            <p:ph type="sldNum" sz="quarter" idx="5"/>
          </p:nvPr>
        </p:nvSpPr>
        <p:spPr bwMode="auto">
          <a:xfrm>
            <a:off x="3886200" y="9226550"/>
            <a:ext cx="2971800" cy="484188"/>
          </a:xfrm>
          <a:prstGeom prst="rect">
            <a:avLst/>
          </a:prstGeom>
          <a:noFill/>
          <a:ln w="9525">
            <a:noFill/>
            <a:miter lim="800000"/>
            <a:headEnd/>
            <a:tailEnd/>
          </a:ln>
          <a:effectLst/>
        </p:spPr>
        <p:txBody>
          <a:bodyPr vert="horz" wrap="square" lIns="95404" tIns="47701" rIns="95404" bIns="47701" numCol="1" anchor="b" anchorCtr="0" compatLnSpc="1">
            <a:prstTxWarp prst="textNoShape">
              <a:avLst/>
            </a:prstTxWarp>
          </a:bodyPr>
          <a:lstStyle>
            <a:lvl1pPr algn="r" defTabSz="954088">
              <a:defRPr sz="1300">
                <a:latin typeface="Times New Roman" charset="0"/>
              </a:defRPr>
            </a:lvl1pPr>
          </a:lstStyle>
          <a:p>
            <a:pPr>
              <a:defRPr/>
            </a:pPr>
            <a:fld id="{F3FF1421-59D5-4037-A4E6-55A58EC34A28}" type="slidenum">
              <a:rPr lang="en-US"/>
              <a:pPr>
                <a:defRPr/>
              </a:pPr>
              <a:t>‹Nr.›</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5362" name="Rectangle 7"/>
          <p:cNvSpPr>
            <a:spLocks noGrp="1" noChangeArrowheads="1"/>
          </p:cNvSpPr>
          <p:nvPr>
            <p:ph type="sldNum" sz="quarter"/>
          </p:nvPr>
        </p:nvSpPr>
        <p:spPr>
          <a:noFill/>
        </p:spPr>
        <p:txBody>
          <a:bodyPr/>
          <a:lstStyle/>
          <a:p>
            <a:fld id="{49513F46-B800-4D54-A815-2D0BD231F8CF}" type="slidenum">
              <a:rPr lang="es-ES"/>
              <a:pPr/>
              <a:t>1</a:t>
            </a:fld>
            <a:endParaRPr lang="es-ES"/>
          </a:p>
        </p:txBody>
      </p:sp>
      <p:sp>
        <p:nvSpPr>
          <p:cNvPr id="15363"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15364" name="Text Box 2"/>
          <p:cNvSpPr>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rPr>
              <a:t>This</a:t>
            </a:r>
            <a:r>
              <a:rPr lang="es-ES" sz="500" baseline="0" dirty="0" smtClean="0">
                <a:solidFill>
                  <a:srgbClr val="FF0000"/>
                </a:solidFill>
                <a:latin typeface="Arial" charset="0"/>
              </a:rPr>
              <a:t> talk try to summarize the work made in the multi-OTR system project during 2010 for all the people from IFIC and SLAC with the support from KEK team.</a:t>
            </a:r>
            <a:endParaRPr lang="es-ES" sz="500" dirty="0" smtClean="0">
              <a:solidFill>
                <a:srgbClr val="FF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In</a:t>
            </a:r>
            <a:r>
              <a:rPr lang="en-GB" baseline="0" noProof="0" dirty="0" smtClean="0"/>
              <a:t> the last week of November a vacuum leak was detected in OTR2. It was repaired during the first week of December and we could continue with the measurements using all the </a:t>
            </a:r>
            <a:r>
              <a:rPr lang="en-GB" baseline="0" noProof="0" dirty="0" err="1" smtClean="0"/>
              <a:t>OTRs</a:t>
            </a:r>
            <a:r>
              <a:rPr lang="en-GB" baseline="0" noProof="0" dirty="0" smtClean="0"/>
              <a:t>.</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One of the first tests was the OTR wire scan versus the signal in the IPBSM (IP Beam Size Monitors). We could say that the numbers agree within the fit errors.</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We perform the calibration for all</a:t>
            </a:r>
            <a:r>
              <a:rPr lang="en-GB" baseline="0" noProof="0" dirty="0" smtClean="0"/>
              <a:t> the </a:t>
            </a:r>
            <a:r>
              <a:rPr lang="en-GB" baseline="0" noProof="0" dirty="0" err="1" smtClean="0"/>
              <a:t>OTRs</a:t>
            </a:r>
            <a:r>
              <a:rPr lang="en-GB" baseline="0" noProof="0" dirty="0" smtClean="0"/>
              <a:t> to get factor um versus pixel.</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s-ES_tradnl" dirty="0" err="1" smtClean="0"/>
              <a:t>We</a:t>
            </a:r>
            <a:r>
              <a:rPr lang="es-ES_tradnl" dirty="0" smtClean="0"/>
              <a:t> </a:t>
            </a:r>
            <a:r>
              <a:rPr lang="es-ES_tradnl" dirty="0" err="1" smtClean="0"/>
              <a:t>alos</a:t>
            </a:r>
            <a:r>
              <a:rPr lang="es-ES_tradnl" dirty="0" smtClean="0"/>
              <a:t> </a:t>
            </a:r>
            <a:r>
              <a:rPr lang="es-ES_tradnl" dirty="0" err="1" smtClean="0"/>
              <a:t>perform</a:t>
            </a:r>
            <a:r>
              <a:rPr lang="es-ES_tradnl" dirty="0" smtClean="0"/>
              <a:t> </a:t>
            </a:r>
            <a:r>
              <a:rPr lang="es-ES_tradnl" dirty="0" err="1" smtClean="0"/>
              <a:t>the</a:t>
            </a:r>
            <a:r>
              <a:rPr lang="es-ES_tradnl" dirty="0" smtClean="0"/>
              <a:t> </a:t>
            </a:r>
            <a:r>
              <a:rPr lang="es-ES_tradnl" dirty="0" err="1" smtClean="0"/>
              <a:t>calibration</a:t>
            </a:r>
            <a:r>
              <a:rPr lang="es-ES_tradnl" dirty="0" smtClean="0"/>
              <a:t> </a:t>
            </a:r>
            <a:r>
              <a:rPr lang="es-ES_tradnl" dirty="0" err="1" smtClean="0"/>
              <a:t>and</a:t>
            </a:r>
            <a:r>
              <a:rPr lang="es-ES_tradnl" dirty="0" smtClean="0"/>
              <a:t> </a:t>
            </a:r>
            <a:r>
              <a:rPr lang="es-ES_tradnl" dirty="0" err="1" smtClean="0"/>
              <a:t>roll</a:t>
            </a:r>
            <a:r>
              <a:rPr lang="es-ES_tradnl" dirty="0" smtClean="0"/>
              <a:t> </a:t>
            </a:r>
            <a:r>
              <a:rPr lang="es-ES_tradnl" dirty="0" err="1" smtClean="0"/>
              <a:t>alignment</a:t>
            </a:r>
            <a:r>
              <a:rPr lang="es-ES_tradnl" dirty="0" smtClean="0"/>
              <a:t> </a:t>
            </a:r>
            <a:r>
              <a:rPr lang="es-ES_tradnl" dirty="0" err="1" smtClean="0"/>
              <a:t>for</a:t>
            </a:r>
            <a:r>
              <a:rPr lang="es-ES_tradnl" dirty="0" smtClean="0"/>
              <a:t> OTR0.</a:t>
            </a:r>
            <a:endParaRPr lang="es-ES_tradnl"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14</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r>
              <a:rPr lang="en-GB" noProof="0" dirty="0" smtClean="0">
                <a:latin typeface="Times New Roman" charset="0"/>
              </a:rPr>
              <a:t>The software we have</a:t>
            </a:r>
            <a:r>
              <a:rPr lang="en-GB" baseline="0" noProof="0" dirty="0" smtClean="0">
                <a:latin typeface="Times New Roman" charset="0"/>
              </a:rPr>
              <a:t> developed is standalone complied in </a:t>
            </a:r>
            <a:r>
              <a:rPr lang="en-GB" baseline="0" noProof="0" dirty="0" err="1" smtClean="0">
                <a:latin typeface="Times New Roman" charset="0"/>
              </a:rPr>
              <a:t>Matlab</a:t>
            </a:r>
            <a:r>
              <a:rPr lang="en-GB" baseline="0" noProof="0" dirty="0" smtClean="0">
                <a:latin typeface="Times New Roman" charset="0"/>
              </a:rPr>
              <a:t>. Some of the function needs of FS. In the main panel we have first the type of measurement you like to perform: beam size in one of the </a:t>
            </a:r>
            <a:r>
              <a:rPr lang="en-GB" baseline="0" noProof="0" dirty="0" err="1" smtClean="0">
                <a:latin typeface="Times New Roman" charset="0"/>
              </a:rPr>
              <a:t>OTRs</a:t>
            </a:r>
            <a:r>
              <a:rPr lang="en-GB" baseline="0" noProof="0" dirty="0" smtClean="0">
                <a:latin typeface="Times New Roman" charset="0"/>
              </a:rPr>
              <a:t> or an </a:t>
            </a:r>
            <a:r>
              <a:rPr lang="en-GB" baseline="0" noProof="0" dirty="0" err="1" smtClean="0">
                <a:latin typeface="Times New Roman" charset="0"/>
              </a:rPr>
              <a:t>emittance</a:t>
            </a:r>
            <a:r>
              <a:rPr lang="en-GB" baseline="0" noProof="0" dirty="0" smtClean="0">
                <a:latin typeface="Times New Roman" charset="0"/>
              </a:rPr>
              <a:t> </a:t>
            </a:r>
            <a:r>
              <a:rPr lang="en-GB" baseline="0" noProof="0" dirty="0" err="1" smtClean="0">
                <a:latin typeface="Times New Roman" charset="0"/>
              </a:rPr>
              <a:t>measuremen</a:t>
            </a:r>
            <a:r>
              <a:rPr lang="en-GB" baseline="0" noProof="0" dirty="0" smtClean="0">
                <a:latin typeface="Times New Roman" charset="0"/>
              </a:rPr>
              <a:t> using all the 4 </a:t>
            </a:r>
            <a:r>
              <a:rPr lang="en-GB" baseline="0" noProof="0" dirty="0" err="1" smtClean="0">
                <a:latin typeface="Times New Roman" charset="0"/>
              </a:rPr>
              <a:t>OTRs</a:t>
            </a:r>
            <a:r>
              <a:rPr lang="en-GB" baseline="0" noProof="0" dirty="0" smtClean="0">
                <a:latin typeface="Times New Roman" charset="0"/>
              </a:rPr>
              <a:t>. There is also displayed and ATF alarm panel and a OTR status. All the data is stocked via </a:t>
            </a:r>
            <a:r>
              <a:rPr lang="en-GB" baseline="0" noProof="0" dirty="0" err="1" smtClean="0">
                <a:latin typeface="Times New Roman" charset="0"/>
              </a:rPr>
              <a:t>EPICs</a:t>
            </a:r>
            <a:r>
              <a:rPr lang="en-GB" baseline="0" noProof="0" dirty="0" smtClean="0">
                <a:latin typeface="Times New Roman" charset="0"/>
              </a:rPr>
              <a:t>.</a:t>
            </a:r>
            <a:endParaRPr lang="en-GB"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14</a:t>
            </a:fld>
            <a:endParaRPr lang="en-US" sz="130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dirty="0" smtClean="0"/>
              <a:t>The</a:t>
            </a:r>
            <a:r>
              <a:rPr lang="en-GB" baseline="0" dirty="0" smtClean="0"/>
              <a:t> single OTR panel, uses only one of the </a:t>
            </a:r>
            <a:r>
              <a:rPr lang="en-GB" baseline="0" dirty="0" err="1" smtClean="0"/>
              <a:t>OTRs</a:t>
            </a:r>
            <a:r>
              <a:rPr lang="en-GB" baseline="0" dirty="0" smtClean="0"/>
              <a:t> we could perform the measurement of the beam size in the selected OTR. The errors are averaged</a:t>
            </a:r>
            <a:r>
              <a:rPr lang="en-GB" dirty="0" smtClean="0"/>
              <a:t> </a:t>
            </a:r>
            <a:r>
              <a:rPr lang="en-GB" dirty="0" smtClean="0"/>
              <a:t>over ten </a:t>
            </a:r>
            <a:r>
              <a:rPr lang="en-GB" dirty="0" smtClean="0"/>
              <a:t>measurements. In the</a:t>
            </a:r>
            <a:r>
              <a:rPr lang="en-GB" baseline="0" dirty="0" smtClean="0"/>
              <a:t> panel there is also all the complementary information we need as the position of the movers limits, target control….</a:t>
            </a:r>
            <a:endParaRPr lang="en-GB"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16</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r>
              <a:rPr lang="en-GB" noProof="0" dirty="0" smtClean="0">
                <a:latin typeface="Times New Roman" charset="0"/>
              </a:rPr>
              <a:t>The </a:t>
            </a:r>
            <a:r>
              <a:rPr lang="en-GB" noProof="0" dirty="0" err="1" smtClean="0">
                <a:latin typeface="Times New Roman" charset="0"/>
              </a:rPr>
              <a:t>emittance</a:t>
            </a:r>
            <a:r>
              <a:rPr lang="en-GB" noProof="0" dirty="0" smtClean="0">
                <a:latin typeface="Times New Roman" charset="0"/>
              </a:rPr>
              <a:t> panel, </a:t>
            </a:r>
            <a:r>
              <a:rPr lang="en-GB" noProof="0" dirty="0" err="1" smtClean="0">
                <a:latin typeface="Times New Roman" charset="0"/>
              </a:rPr>
              <a:t>perfors</a:t>
            </a:r>
            <a:r>
              <a:rPr lang="en-GB" noProof="0" dirty="0" smtClean="0">
                <a:latin typeface="Times New Roman" charset="0"/>
              </a:rPr>
              <a:t> the measurement of the </a:t>
            </a:r>
            <a:r>
              <a:rPr lang="en-GB" noProof="0" dirty="0" err="1" smtClean="0">
                <a:latin typeface="Times New Roman" charset="0"/>
              </a:rPr>
              <a:t>emittance</a:t>
            </a:r>
            <a:r>
              <a:rPr lang="en-GB" noProof="0" dirty="0" smtClean="0">
                <a:latin typeface="Times New Roman" charset="0"/>
              </a:rPr>
              <a:t> using</a:t>
            </a:r>
            <a:r>
              <a:rPr lang="en-GB" baseline="0" noProof="0" dirty="0" smtClean="0">
                <a:latin typeface="Times New Roman" charset="0"/>
              </a:rPr>
              <a:t> the number of </a:t>
            </a:r>
            <a:r>
              <a:rPr lang="en-GB" baseline="0" noProof="0" dirty="0" err="1" smtClean="0">
                <a:latin typeface="Times New Roman" charset="0"/>
              </a:rPr>
              <a:t>OTRs</a:t>
            </a:r>
            <a:r>
              <a:rPr lang="en-GB" baseline="0" noProof="0" dirty="0" smtClean="0">
                <a:latin typeface="Times New Roman" charset="0"/>
              </a:rPr>
              <a:t> we like by means of the 2D formalism.</a:t>
            </a:r>
            <a:endParaRPr lang="en-GB" noProof="0" dirty="0"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16</a:t>
            </a:fld>
            <a:endParaRPr lang="en-US" sz="130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19</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s-ES_tradnl"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19</a:t>
            </a:fld>
            <a:endParaRPr lang="en-US" sz="130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20</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s-ES_tradnl"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20</a:t>
            </a:fld>
            <a:endParaRPr lang="en-US" sz="130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21</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s-ES_tradnl"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21</a:t>
            </a:fld>
            <a:endParaRPr lang="en-US" sz="130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9218" name="Rectangle 7"/>
          <p:cNvSpPr>
            <a:spLocks noGrp="1" noChangeArrowheads="1"/>
          </p:cNvSpPr>
          <p:nvPr>
            <p:ph type="sldNum" sz="quarter"/>
          </p:nvPr>
        </p:nvSpPr>
        <p:spPr>
          <a:noFill/>
        </p:spPr>
        <p:txBody>
          <a:bodyPr/>
          <a:lstStyle/>
          <a:p>
            <a:fld id="{2B7A2CFE-16FC-4469-8912-6A595740C9E1}" type="slidenum">
              <a:rPr lang="es-ES"/>
              <a:pPr/>
              <a:t>2</a:t>
            </a:fld>
            <a:endParaRPr lang="es-ES"/>
          </a:p>
        </p:txBody>
      </p:sp>
      <p:sp>
        <p:nvSpPr>
          <p:cNvPr id="9219"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9220" name="Text Box 2"/>
          <p:cNvSpPr txBox="1">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ea typeface="DejaVu Sans" charset="0"/>
                <a:cs typeface="DejaVu Sans" charset="0"/>
              </a:rPr>
              <a:t>The multi-OTR system is composed of 4 OTRs located in the diagnostic section of the EXT line of ATF2, close to the wire scanners location.</a:t>
            </a:r>
          </a:p>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ea typeface="DejaVu Sans" charset="0"/>
                <a:cs typeface="DejaVu Sans" charset="0"/>
              </a:rPr>
              <a:t>The</a:t>
            </a:r>
            <a:r>
              <a:rPr lang="es-ES" sz="500" baseline="0" dirty="0" smtClean="0">
                <a:solidFill>
                  <a:srgbClr val="FF0000"/>
                </a:solidFill>
                <a:latin typeface="Arial" charset="0"/>
                <a:ea typeface="DejaVu Sans" charset="0"/>
                <a:cs typeface="DejaVu Sans" charset="0"/>
              </a:rPr>
              <a:t> design is based in the OTR1X with some improved featuresas compactness. The objective is to perform fast emitttance measurement with high statistics.</a:t>
            </a:r>
            <a:endParaRPr lang="es-ES" sz="500" dirty="0" smtClean="0">
              <a:solidFill>
                <a:srgbClr val="FF0000"/>
              </a:solidFill>
              <a:latin typeface="Arial" charset="0"/>
              <a:ea typeface="DejaVu Sans" charset="0"/>
              <a:cs typeface="DejaVu Sans"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2B2F0D-3A3D-4B18-A5D3-0C519DE45A4A}" type="slidenum">
              <a:rPr lang="es-ES" smtClean="0"/>
              <a:pPr/>
              <a:t>22</a:t>
            </a:fld>
            <a:endParaRPr lang="es-ES" smtClean="0"/>
          </a:p>
        </p:txBody>
      </p:sp>
      <p:sp>
        <p:nvSpPr>
          <p:cNvPr id="10243" name="1 Marcador de imagen de diapositiva"/>
          <p:cNvSpPr>
            <a:spLocks noGrp="1" noRot="1" noChangeAspect="1" noTextEdit="1"/>
          </p:cNvSpPr>
          <p:nvPr>
            <p:ph type="sldImg"/>
          </p:nvPr>
        </p:nvSpPr>
        <p:spPr>
          <a:xfrm>
            <a:off x="1003300" y="727075"/>
            <a:ext cx="4854575" cy="3641725"/>
          </a:xfrm>
          <a:ln/>
        </p:spPr>
      </p:sp>
      <p:sp>
        <p:nvSpPr>
          <p:cNvPr id="10244" name="2 Marcador de notas"/>
          <p:cNvSpPr>
            <a:spLocks noGrp="1"/>
          </p:cNvSpPr>
          <p:nvPr>
            <p:ph type="body" idx="1"/>
          </p:nvPr>
        </p:nvSpPr>
        <p:spPr>
          <a:noFill/>
          <a:ln/>
        </p:spPr>
        <p:txBody>
          <a:bodyPr/>
          <a:lstStyle/>
          <a:p>
            <a:pPr eaLnBrk="1" hangingPunct="1"/>
            <a:endParaRPr lang="es-ES_tradnl" smtClean="0">
              <a:latin typeface="Times New Roman" charset="0"/>
            </a:endParaRPr>
          </a:p>
        </p:txBody>
      </p:sp>
      <p:sp>
        <p:nvSpPr>
          <p:cNvPr id="10245" name="3 Marcador de número de diapositiva"/>
          <p:cNvSpPr txBox="1">
            <a:spLocks noGrp="1"/>
          </p:cNvSpPr>
          <p:nvPr/>
        </p:nvSpPr>
        <p:spPr bwMode="auto">
          <a:xfrm>
            <a:off x="3886200" y="9226550"/>
            <a:ext cx="2971800" cy="484188"/>
          </a:xfrm>
          <a:prstGeom prst="rect">
            <a:avLst/>
          </a:prstGeom>
          <a:noFill/>
          <a:ln w="9525">
            <a:noFill/>
            <a:miter lim="800000"/>
            <a:headEnd/>
            <a:tailEnd/>
          </a:ln>
        </p:spPr>
        <p:txBody>
          <a:bodyPr lIns="95404" tIns="47701" rIns="95404" bIns="47701" anchor="b"/>
          <a:lstStyle/>
          <a:p>
            <a:pPr algn="r" defTabSz="954088"/>
            <a:fld id="{BE828147-416A-4EC0-AE47-EDD87E82B5DC}" type="slidenum">
              <a:rPr lang="en-US" sz="1300">
                <a:latin typeface="Times New Roman" charset="0"/>
              </a:rPr>
              <a:pPr algn="r" defTabSz="954088"/>
              <a:t>22</a:t>
            </a:fld>
            <a:endParaRPr lang="en-US" sz="130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pPr defTabSz="944563"/>
            <a:fld id="{254DCE39-D327-6343-A95A-B19B254872AD}" type="slidenum">
              <a:rPr lang="en-US"/>
              <a:pPr defTabSz="944563"/>
              <a:t>23</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s-E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9458" name="Rectangle 7"/>
          <p:cNvSpPr>
            <a:spLocks noGrp="1" noChangeArrowheads="1"/>
          </p:cNvSpPr>
          <p:nvPr>
            <p:ph type="sldNum" sz="quarter"/>
          </p:nvPr>
        </p:nvSpPr>
        <p:spPr>
          <a:noFill/>
        </p:spPr>
        <p:txBody>
          <a:bodyPr/>
          <a:lstStyle/>
          <a:p>
            <a:fld id="{81481ECE-9A51-432A-B5F1-F8E3FC9074B1}" type="slidenum">
              <a:rPr lang="es-ES"/>
              <a:pPr/>
              <a:t>3</a:t>
            </a:fld>
            <a:endParaRPr lang="es-ES"/>
          </a:p>
        </p:txBody>
      </p:sp>
      <p:sp>
        <p:nvSpPr>
          <p:cNvPr id="19459"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19460" name="Text Box 2"/>
          <p:cNvSpPr>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rPr>
              <a:t>February 2010 Doug</a:t>
            </a:r>
            <a:r>
              <a:rPr lang="es-ES" sz="500" baseline="0" dirty="0" smtClean="0">
                <a:solidFill>
                  <a:srgbClr val="FF0000"/>
                </a:solidFill>
                <a:latin typeface="Arial" charset="0"/>
              </a:rPr>
              <a:t> visited the IFIC labs for assembling and first calibration tests.</a:t>
            </a:r>
            <a:endParaRPr lang="es-ES" sz="500" dirty="0" smtClean="0">
              <a:solidFill>
                <a:srgbClr val="FF0000"/>
              </a:solidFill>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p>
            <a:fld id="{60CCE3D9-84C3-4EAA-AF96-F28D29DAA808}" type="slidenum">
              <a:rPr lang="es-ES"/>
              <a:pPr/>
              <a:t>4</a:t>
            </a:fld>
            <a:endParaRPr lang="es-ES"/>
          </a:p>
        </p:txBody>
      </p:sp>
      <p:sp>
        <p:nvSpPr>
          <p:cNvPr id="11267"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11268" name="Text Box 2"/>
          <p:cNvSpPr txBox="1">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ea typeface="DejaVu Sans" charset="0"/>
                <a:cs typeface="DejaVu Sans" charset="0"/>
              </a:rPr>
              <a:t>The OTRS were</a:t>
            </a:r>
            <a:r>
              <a:rPr lang="es-ES" sz="500" baseline="0" dirty="0" smtClean="0">
                <a:solidFill>
                  <a:srgbClr val="FF0000"/>
                </a:solidFill>
                <a:latin typeface="Arial" charset="0"/>
                <a:ea typeface="DejaVu Sans" charset="0"/>
                <a:cs typeface="DejaVu Sans" charset="0"/>
              </a:rPr>
              <a:t> send it to KEK. On April we assembled the 4 OTRs in the ATF clean room and in May there were installed.</a:t>
            </a:r>
            <a:endParaRPr lang="es-ES" sz="500" dirty="0" smtClean="0">
              <a:solidFill>
                <a:srgbClr val="FF0000"/>
              </a:solidFill>
              <a:latin typeface="Arial" charset="0"/>
              <a:ea typeface="DejaVu Sans" charset="0"/>
              <a:cs typeface="DejaVu San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1266" name="Rectangle 7"/>
          <p:cNvSpPr>
            <a:spLocks noGrp="1" noChangeArrowheads="1"/>
          </p:cNvSpPr>
          <p:nvPr>
            <p:ph type="sldNum" sz="quarter"/>
          </p:nvPr>
        </p:nvSpPr>
        <p:spPr>
          <a:noFill/>
        </p:spPr>
        <p:txBody>
          <a:bodyPr/>
          <a:lstStyle/>
          <a:p>
            <a:fld id="{60CCE3D9-84C3-4EAA-AF96-F28D29DAA808}" type="slidenum">
              <a:rPr lang="es-ES"/>
              <a:pPr/>
              <a:t>5</a:t>
            </a:fld>
            <a:endParaRPr lang="es-ES"/>
          </a:p>
        </p:txBody>
      </p:sp>
      <p:sp>
        <p:nvSpPr>
          <p:cNvPr id="11267" name="Text Box 1"/>
          <p:cNvSpPr txBox="1">
            <a:spLocks noChangeArrowheads="1"/>
          </p:cNvSpPr>
          <p:nvPr/>
        </p:nvSpPr>
        <p:spPr bwMode="auto">
          <a:xfrm>
            <a:off x="1143000" y="728305"/>
            <a:ext cx="4572000" cy="3641527"/>
          </a:xfrm>
          <a:prstGeom prst="rect">
            <a:avLst/>
          </a:prstGeom>
          <a:solidFill>
            <a:srgbClr val="FFFFFF"/>
          </a:solidFill>
          <a:ln w="9525">
            <a:solidFill>
              <a:srgbClr val="000000"/>
            </a:solidFill>
            <a:miter lim="800000"/>
            <a:headEnd/>
            <a:tailEnd/>
          </a:ln>
        </p:spPr>
        <p:txBody>
          <a:bodyPr wrap="none" anchor="ctr"/>
          <a:lstStyle/>
          <a:p>
            <a:endParaRPr lang="es-ES">
              <a:ea typeface="DejaVu Sans" charset="0"/>
              <a:cs typeface="DejaVu Sans" charset="0"/>
            </a:endParaRPr>
          </a:p>
        </p:txBody>
      </p:sp>
      <p:sp>
        <p:nvSpPr>
          <p:cNvPr id="11268" name="Text Box 2"/>
          <p:cNvSpPr txBox="1">
            <a:spLocks noGrp="1" noChangeArrowheads="1"/>
          </p:cNvSpPr>
          <p:nvPr>
            <p:ph type="body"/>
          </p:nvPr>
        </p:nvSpPr>
        <p:spPr>
          <a:xfrm>
            <a:off x="685800" y="4612601"/>
            <a:ext cx="5486400" cy="4369832"/>
          </a:xfrm>
          <a:noFill/>
          <a:ln/>
        </p:spPr>
        <p:txBody>
          <a:bodyPr/>
          <a:lstStyle/>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dirty="0" smtClean="0">
                <a:solidFill>
                  <a:srgbClr val="FF0000"/>
                </a:solidFill>
                <a:latin typeface="Arial" charset="0"/>
                <a:ea typeface="DejaVu Sans" charset="0"/>
                <a:cs typeface="DejaVu Sans" charset="0"/>
              </a:rPr>
              <a:t>In June we have made the first tests with movers that works very well but we have a problems with the target material that was by an error (nitrocellulose</a:t>
            </a:r>
            <a:r>
              <a:rPr lang="es-ES" sz="500" baseline="0" dirty="0" smtClean="0">
                <a:solidFill>
                  <a:srgbClr val="FF0000"/>
                </a:solidFill>
                <a:latin typeface="Arial" charset="0"/>
                <a:ea typeface="DejaVu Sans" charset="0"/>
                <a:cs typeface="DejaVu Sans" charset="0"/>
              </a:rPr>
              <a:t> coated aluminum) instead of kapton. The material was not adequated and the targets were damaged. Furthermore cameras are suffering from radiation and some pixel were dead.</a:t>
            </a:r>
          </a:p>
          <a:p>
            <a:pPr eaLnBrk="1" hangingPunct="1">
              <a:spcBef>
                <a:spcPts val="188"/>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500" baseline="0" dirty="0" smtClean="0">
                <a:solidFill>
                  <a:srgbClr val="FF0000"/>
                </a:solidFill>
                <a:latin typeface="Arial" charset="0"/>
                <a:ea typeface="DejaVu Sans" charset="0"/>
                <a:cs typeface="DejaVu Sans" charset="0"/>
              </a:rPr>
              <a:t>We order new targets in kapton for the next run of measurements and we plan also to add a calibration system for illuminating the targets and some protection for the cameras.</a:t>
            </a:r>
            <a:endParaRPr lang="es-ES" sz="500" dirty="0" smtClean="0">
              <a:solidFill>
                <a:srgbClr val="FF0000"/>
              </a:solidFill>
              <a:latin typeface="Arial" charset="0"/>
              <a:ea typeface="DejaVu Sans" charset="0"/>
              <a:cs typeface="DejaVu San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In November</a:t>
            </a:r>
            <a:r>
              <a:rPr lang="en-GB" baseline="0" noProof="0" dirty="0" smtClean="0"/>
              <a:t> we installed a support for holding some lead blocks to protect the cameras from radiation</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We also installed an</a:t>
            </a:r>
            <a:r>
              <a:rPr lang="en-GB" baseline="0" noProof="0" dirty="0" smtClean="0"/>
              <a:t> illumination system to help us in the calibration by lighting the target with a bulb in the beam direction.</a:t>
            </a:r>
          </a:p>
          <a:p>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The new</a:t>
            </a:r>
            <a:r>
              <a:rPr lang="en-GB" baseline="0" noProof="0" dirty="0" smtClean="0"/>
              <a:t> targets were also installed and furthermore there was also a wire </a:t>
            </a:r>
            <a:r>
              <a:rPr lang="en-GB" baseline="0" noProof="0" dirty="0" err="1" smtClean="0"/>
              <a:t>sytem</a:t>
            </a:r>
            <a:r>
              <a:rPr lang="en-GB" baseline="0" noProof="0" dirty="0" smtClean="0"/>
              <a:t> in the bottom part</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r>
              <a:rPr lang="en-GB" noProof="0" dirty="0" smtClean="0"/>
              <a:t>In November we</a:t>
            </a:r>
            <a:r>
              <a:rPr lang="en-GB" baseline="0" noProof="0" dirty="0" smtClean="0"/>
              <a:t> made the first measurements and we start to test the software. We tested the </a:t>
            </a:r>
            <a:r>
              <a:rPr lang="en-GB" baseline="0" noProof="0" dirty="0" err="1" smtClean="0"/>
              <a:t>OTRs</a:t>
            </a:r>
            <a:r>
              <a:rPr lang="en-GB" baseline="0" noProof="0" dirty="0" smtClean="0"/>
              <a:t> one by one doing some calibration tests. Targets behave very well and the software is being developed.</a:t>
            </a:r>
            <a:endParaRPr lang="en-GB" noProof="0" dirty="0"/>
          </a:p>
        </p:txBody>
      </p:sp>
      <p:sp>
        <p:nvSpPr>
          <p:cNvPr id="4" name="Marcador de número de diapositiva 3"/>
          <p:cNvSpPr>
            <a:spLocks noGrp="1"/>
          </p:cNvSpPr>
          <p:nvPr>
            <p:ph type="sldNum" sz="quarter" idx="10"/>
          </p:nvPr>
        </p:nvSpPr>
        <p:spPr/>
        <p:txBody>
          <a:bodyPr/>
          <a:lstStyle/>
          <a:p>
            <a:pPr>
              <a:defRPr/>
            </a:pPr>
            <a:fld id="{F3FF1421-59D5-4037-A4E6-55A58EC34A2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9109F22-5FD5-4C1E-A1D8-4C33B69DA66F}" type="slidenum">
              <a:rPr lang="en-US"/>
              <a:pPr>
                <a:defRPr/>
              </a:pPr>
              <a:t>‹Nr.›</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F22F46-AFDA-41B9-BB13-C103F1B8C4E9}" type="slidenum">
              <a:rPr lang="en-US"/>
              <a:pPr>
                <a:defRPr/>
              </a:pPr>
              <a:t>‹Nr.›</a:t>
            </a:fld>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76A859-1864-417E-9BE5-5016AC9B2936}" type="slidenum">
              <a:rPr lang="en-US"/>
              <a:pPr>
                <a:defRPr/>
              </a:pPr>
              <a:t>‹Nr.›</a:t>
            </a:fld>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144BD0-4113-4E3B-8861-67A81BDB89B6}" type="slidenum">
              <a:rPr lang="en-US"/>
              <a:pPr>
                <a:defRPr/>
              </a:pPr>
              <a:t>‹Nr.›</a:t>
            </a:fld>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DB7CDF-388D-480B-AF48-4861FE63A914}" type="slidenum">
              <a:rPr lang="en-US"/>
              <a:pPr>
                <a:defRPr/>
              </a:pPr>
              <a:t>‹Nr.›</a:t>
            </a:fld>
            <a:endParaRPr lang="en-US"/>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EE30249-C667-440D-AC7D-082149BA9804}" type="slidenum">
              <a:rPr lang="en-US"/>
              <a:pPr>
                <a:defRPr/>
              </a:pPr>
              <a:t>‹Nr.›</a:t>
            </a:fld>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CD68742-3D8F-4478-A11C-8EF85E2D62A4}" type="slidenum">
              <a:rPr lang="en-US"/>
              <a:pPr>
                <a:defRPr/>
              </a:pPr>
              <a:t>‹Nr.›</a:t>
            </a:fld>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A1B7FC0-4547-411F-A93D-9B567D4753A3}" type="slidenum">
              <a:rPr lang="en-US"/>
              <a:pPr>
                <a:defRPr/>
              </a:pPr>
              <a:t>‹Nr.›</a:t>
            </a:fld>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CF2CD84-F03C-4589-A642-FE226827291F}" type="slidenum">
              <a:rPr lang="en-US"/>
              <a:pPr>
                <a:defRPr/>
              </a:pPr>
              <a:t>‹Nr.›</a:t>
            </a:fld>
            <a:endParaRPr lang="en-US"/>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0ED027D-B7CE-478E-931F-C416BB58E2F8}" type="slidenum">
              <a:rPr lang="en-US"/>
              <a:pPr>
                <a:defRPr/>
              </a:pPr>
              <a:t>‹Nr.›</a:t>
            </a:fld>
            <a:endParaRPr lang="en-US"/>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_tradnl" smtClean="0"/>
              <a:t>13-14 January</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s-ES_tradnl" smtClean="0"/>
              <a:t>11th ATF2 Project meeting</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D9C74C6-2A62-45A1-954E-1018931EC560}" type="slidenum">
              <a:rPr lang="en-US"/>
              <a:pPr>
                <a:defRPr/>
              </a:pPr>
              <a:t>‹Nr.›</a:t>
            </a:fld>
            <a:endParaRPr lang="en-US"/>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68198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rgbClr val="000000"/>
                </a:solidFill>
                <a:latin typeface="Times New Roman" charset="0"/>
              </a:defRPr>
            </a:lvl1pPr>
          </a:lstStyle>
          <a:p>
            <a:pPr>
              <a:defRPr/>
            </a:pPr>
            <a:r>
              <a:rPr lang="es-ES_tradnl" smtClean="0"/>
              <a:t>13-14 January</a:t>
            </a:r>
            <a:endParaRPr lang="en-US"/>
          </a:p>
        </p:txBody>
      </p:sp>
      <p:sp>
        <p:nvSpPr>
          <p:cNvPr id="68198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rgbClr val="000000"/>
                </a:solidFill>
                <a:latin typeface="Times New Roman" charset="0"/>
              </a:defRPr>
            </a:lvl1pPr>
          </a:lstStyle>
          <a:p>
            <a:pPr>
              <a:defRPr/>
            </a:pPr>
            <a:r>
              <a:rPr lang="es-ES_tradnl" smtClean="0"/>
              <a:t>11th ATF2 Project meeting</a:t>
            </a:r>
            <a:endParaRPr lang="en-US"/>
          </a:p>
        </p:txBody>
      </p:sp>
      <p:sp>
        <p:nvSpPr>
          <p:cNvPr id="68199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rgbClr val="000000"/>
                </a:solidFill>
                <a:latin typeface="Times New Roman" charset="0"/>
              </a:defRPr>
            </a:lvl1pPr>
          </a:lstStyle>
          <a:p>
            <a:pPr>
              <a:defRPr/>
            </a:pPr>
            <a:fld id="{80A1627B-2A43-4EAF-A084-CEEDD855E3D3}"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Lst>
  <p:transition spd="med"/>
  <p:hf hd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3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3.pn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15.wmf"/><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a:xfrm>
            <a:off x="381000" y="1600200"/>
            <a:ext cx="8839200" cy="1607096"/>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3600" b="1" dirty="0" smtClean="0">
                <a:latin typeface="Arial Black"/>
                <a:cs typeface="Arial Black"/>
              </a:rPr>
              <a:t>OTR Monitors and   Emittance Measurements</a:t>
            </a:r>
          </a:p>
        </p:txBody>
      </p:sp>
      <p:sp>
        <p:nvSpPr>
          <p:cNvPr id="14339" name="Line 2"/>
          <p:cNvSpPr>
            <a:spLocks noChangeShapeType="1"/>
          </p:cNvSpPr>
          <p:nvPr/>
        </p:nvSpPr>
        <p:spPr bwMode="auto">
          <a:xfrm>
            <a:off x="0" y="685800"/>
            <a:ext cx="9144000" cy="1588"/>
          </a:xfrm>
          <a:prstGeom prst="line">
            <a:avLst/>
          </a:prstGeom>
          <a:noFill/>
          <a:ln w="9360">
            <a:solidFill>
              <a:srgbClr val="000000"/>
            </a:solidFill>
            <a:miter lim="800000"/>
            <a:headEnd/>
            <a:tailEnd/>
          </a:ln>
        </p:spPr>
        <p:txBody>
          <a:bodyPr/>
          <a:lstStyle/>
          <a:p>
            <a:endParaRPr lang="es-ES"/>
          </a:p>
        </p:txBody>
      </p:sp>
      <p:sp>
        <p:nvSpPr>
          <p:cNvPr id="14340" name="Text Box 3"/>
          <p:cNvSpPr txBox="1">
            <a:spLocks noChangeArrowheads="1"/>
          </p:cNvSpPr>
          <p:nvPr/>
        </p:nvSpPr>
        <p:spPr bwMode="auto">
          <a:xfrm>
            <a:off x="1295400" y="3581400"/>
            <a:ext cx="7597775" cy="2308324"/>
          </a:xfrm>
          <a:prstGeom prst="rect">
            <a:avLst/>
          </a:prstGeom>
          <a:noFill/>
          <a:ln w="9525">
            <a:noFill/>
            <a:miter lim="800000"/>
            <a:headEnd/>
            <a:tailEnd/>
          </a:ln>
        </p:spPr>
        <p:txBody>
          <a:bodyPr>
            <a:spAutoFit/>
          </a:bodyPr>
          <a:lstStyle/>
          <a:p>
            <a:pPr algn="ctr"/>
            <a:r>
              <a:rPr lang="en-US" dirty="0">
                <a:solidFill>
                  <a:srgbClr val="292929"/>
                </a:solidFill>
              </a:rPr>
              <a:t>A</a:t>
            </a:r>
            <a:r>
              <a:rPr lang="en-US" dirty="0" smtClean="0">
                <a:solidFill>
                  <a:srgbClr val="292929"/>
                </a:solidFill>
              </a:rPr>
              <a:t>. </a:t>
            </a:r>
            <a:r>
              <a:rPr lang="en-US" dirty="0" err="1" smtClean="0">
                <a:solidFill>
                  <a:srgbClr val="292929"/>
                </a:solidFill>
              </a:rPr>
              <a:t>Faus</a:t>
            </a:r>
            <a:r>
              <a:rPr lang="en-US" dirty="0" err="1">
                <a:solidFill>
                  <a:srgbClr val="292929"/>
                </a:solidFill>
              </a:rPr>
              <a:t>-Golfe</a:t>
            </a:r>
            <a:r>
              <a:rPr lang="en-US" dirty="0">
                <a:solidFill>
                  <a:srgbClr val="292929"/>
                </a:solidFill>
              </a:rPr>
              <a:t>, </a:t>
            </a:r>
            <a:r>
              <a:rPr lang="en-US" dirty="0" smtClean="0">
                <a:solidFill>
                  <a:srgbClr val="292929"/>
                </a:solidFill>
              </a:rPr>
              <a:t>J. </a:t>
            </a:r>
            <a:r>
              <a:rPr lang="en-US" dirty="0" err="1" smtClean="0">
                <a:solidFill>
                  <a:srgbClr val="292929"/>
                </a:solidFill>
              </a:rPr>
              <a:t>Alabau</a:t>
            </a:r>
            <a:r>
              <a:rPr lang="en-US" dirty="0">
                <a:solidFill>
                  <a:srgbClr val="292929"/>
                </a:solidFill>
              </a:rPr>
              <a:t>, C</a:t>
            </a:r>
            <a:r>
              <a:rPr lang="en-US" dirty="0" smtClean="0">
                <a:solidFill>
                  <a:srgbClr val="292929"/>
                </a:solidFill>
              </a:rPr>
              <a:t>. Blanch</a:t>
            </a:r>
            <a:r>
              <a:rPr lang="en-US" dirty="0">
                <a:solidFill>
                  <a:srgbClr val="292929"/>
                </a:solidFill>
              </a:rPr>
              <a:t>, </a:t>
            </a:r>
          </a:p>
          <a:p>
            <a:pPr algn="ctr"/>
            <a:r>
              <a:rPr lang="en-US" dirty="0">
                <a:solidFill>
                  <a:srgbClr val="292929"/>
                </a:solidFill>
              </a:rPr>
              <a:t>J.V</a:t>
            </a:r>
            <a:r>
              <a:rPr lang="en-US" dirty="0" smtClean="0">
                <a:solidFill>
                  <a:srgbClr val="292929"/>
                </a:solidFill>
              </a:rPr>
              <a:t>. </a:t>
            </a:r>
            <a:r>
              <a:rPr lang="en-US" dirty="0" err="1" smtClean="0">
                <a:solidFill>
                  <a:srgbClr val="292929"/>
                </a:solidFill>
              </a:rPr>
              <a:t>Civera</a:t>
            </a:r>
            <a:r>
              <a:rPr lang="en-US" dirty="0">
                <a:solidFill>
                  <a:srgbClr val="292929"/>
                </a:solidFill>
              </a:rPr>
              <a:t>, J.J</a:t>
            </a:r>
            <a:r>
              <a:rPr lang="en-US" dirty="0" smtClean="0">
                <a:solidFill>
                  <a:srgbClr val="292929"/>
                </a:solidFill>
              </a:rPr>
              <a:t>. </a:t>
            </a:r>
            <a:r>
              <a:rPr lang="en-US" dirty="0" err="1" smtClean="0">
                <a:solidFill>
                  <a:srgbClr val="292929"/>
                </a:solidFill>
              </a:rPr>
              <a:t>García</a:t>
            </a:r>
            <a:r>
              <a:rPr lang="en-US" dirty="0" smtClean="0">
                <a:solidFill>
                  <a:srgbClr val="292929"/>
                </a:solidFill>
              </a:rPr>
              <a:t> </a:t>
            </a:r>
            <a:r>
              <a:rPr lang="en-US" dirty="0" err="1">
                <a:solidFill>
                  <a:srgbClr val="292929"/>
                </a:solidFill>
              </a:rPr>
              <a:t>Garrigós</a:t>
            </a:r>
            <a:endParaRPr lang="en-US" dirty="0">
              <a:solidFill>
                <a:srgbClr val="292929"/>
              </a:solidFill>
            </a:endParaRPr>
          </a:p>
          <a:p>
            <a:pPr algn="ctr"/>
            <a:r>
              <a:rPr lang="en-US" dirty="0">
                <a:solidFill>
                  <a:srgbClr val="0070C0"/>
                </a:solidFill>
              </a:rPr>
              <a:t>IFIC (CSIC-UV)</a:t>
            </a:r>
          </a:p>
          <a:p>
            <a:pPr algn="ctr"/>
            <a:r>
              <a:rPr lang="en-US" dirty="0">
                <a:solidFill>
                  <a:srgbClr val="292929"/>
                </a:solidFill>
              </a:rPr>
              <a:t>D</a:t>
            </a:r>
            <a:r>
              <a:rPr lang="en-US" dirty="0" smtClean="0">
                <a:solidFill>
                  <a:srgbClr val="292929"/>
                </a:solidFill>
              </a:rPr>
              <a:t>. McCormick</a:t>
            </a:r>
            <a:r>
              <a:rPr lang="en-US" dirty="0">
                <a:solidFill>
                  <a:srgbClr val="292929"/>
                </a:solidFill>
              </a:rPr>
              <a:t>, G</a:t>
            </a:r>
            <a:r>
              <a:rPr lang="en-US" dirty="0" smtClean="0">
                <a:solidFill>
                  <a:srgbClr val="292929"/>
                </a:solidFill>
              </a:rPr>
              <a:t>. White</a:t>
            </a:r>
            <a:r>
              <a:rPr lang="en-US" dirty="0">
                <a:solidFill>
                  <a:srgbClr val="292929"/>
                </a:solidFill>
              </a:rPr>
              <a:t>, </a:t>
            </a:r>
            <a:endParaRPr lang="en-US" dirty="0" smtClean="0">
              <a:solidFill>
                <a:srgbClr val="292929"/>
              </a:solidFill>
            </a:endParaRPr>
          </a:p>
          <a:p>
            <a:pPr algn="ctr"/>
            <a:r>
              <a:rPr lang="en-US" dirty="0" smtClean="0">
                <a:solidFill>
                  <a:srgbClr val="292929"/>
                </a:solidFill>
              </a:rPr>
              <a:t>J</a:t>
            </a:r>
            <a:r>
              <a:rPr lang="en-US" dirty="0">
                <a:solidFill>
                  <a:srgbClr val="292929"/>
                </a:solidFill>
              </a:rPr>
              <a:t>. </a:t>
            </a:r>
            <a:r>
              <a:rPr lang="en-US" dirty="0" smtClean="0">
                <a:solidFill>
                  <a:srgbClr val="292929"/>
                </a:solidFill>
              </a:rPr>
              <a:t>Cruz, M. Woodley</a:t>
            </a:r>
            <a:endParaRPr lang="en-US" dirty="0">
              <a:solidFill>
                <a:srgbClr val="292929"/>
              </a:solidFill>
            </a:endParaRPr>
          </a:p>
          <a:p>
            <a:pPr algn="ctr"/>
            <a:r>
              <a:rPr lang="en-US" dirty="0">
                <a:solidFill>
                  <a:srgbClr val="0070C0"/>
                </a:solidFill>
              </a:rPr>
              <a:t>SLAC</a:t>
            </a:r>
          </a:p>
          <a:p>
            <a:pPr algn="ctr"/>
            <a:r>
              <a:rPr lang="en-US" dirty="0" smtClean="0">
                <a:solidFill>
                  <a:schemeClr val="tx1"/>
                </a:solidFill>
              </a:rPr>
              <a:t>and </a:t>
            </a:r>
            <a:endParaRPr lang="en-US" dirty="0">
              <a:solidFill>
                <a:schemeClr val="tx1"/>
              </a:solidFill>
            </a:endParaRPr>
          </a:p>
          <a:p>
            <a:pPr algn="ctr"/>
            <a:r>
              <a:rPr lang="en-US" dirty="0">
                <a:solidFill>
                  <a:srgbClr val="0070C0"/>
                </a:solidFill>
              </a:rPr>
              <a:t>KEK team </a:t>
            </a:r>
          </a:p>
        </p:txBody>
      </p:sp>
      <p:pic>
        <p:nvPicPr>
          <p:cNvPr id="14341" name="Imagen 11"/>
          <p:cNvPicPr>
            <a:picLocks noChangeAspect="1"/>
          </p:cNvPicPr>
          <p:nvPr/>
        </p:nvPicPr>
        <p:blipFill>
          <a:blip r:embed="rId3" cstate="print"/>
          <a:srcRect/>
          <a:stretch>
            <a:fillRect/>
          </a:stretch>
        </p:blipFill>
        <p:spPr bwMode="auto">
          <a:xfrm>
            <a:off x="304800" y="3810000"/>
            <a:ext cx="996280" cy="643431"/>
          </a:xfrm>
          <a:prstGeom prst="rect">
            <a:avLst/>
          </a:prstGeom>
          <a:noFill/>
          <a:ln w="9525">
            <a:noFill/>
            <a:miter lim="800000"/>
            <a:headEnd/>
            <a:tailEnd/>
          </a:ln>
        </p:spPr>
      </p:pic>
      <p:pic>
        <p:nvPicPr>
          <p:cNvPr id="14342" name="Imagen 12"/>
          <p:cNvPicPr>
            <a:picLocks noChangeAspect="1"/>
          </p:cNvPicPr>
          <p:nvPr/>
        </p:nvPicPr>
        <p:blipFill>
          <a:blip r:embed="rId4" cstate="print"/>
          <a:srcRect/>
          <a:stretch>
            <a:fillRect/>
          </a:stretch>
        </p:blipFill>
        <p:spPr bwMode="auto">
          <a:xfrm>
            <a:off x="228600" y="4648200"/>
            <a:ext cx="1682081" cy="636621"/>
          </a:xfrm>
          <a:prstGeom prst="rect">
            <a:avLst/>
          </a:prstGeom>
          <a:noFill/>
          <a:ln w="9525">
            <a:noFill/>
            <a:miter lim="800000"/>
            <a:headEnd/>
            <a:tailEnd/>
          </a:ln>
        </p:spPr>
      </p:pic>
      <p:pic>
        <p:nvPicPr>
          <p:cNvPr id="14343" name="Imagen 13"/>
          <p:cNvPicPr>
            <a:picLocks noChangeAspect="1"/>
          </p:cNvPicPr>
          <p:nvPr/>
        </p:nvPicPr>
        <p:blipFill>
          <a:blip r:embed="rId5" cstate="print"/>
          <a:srcRect/>
          <a:stretch>
            <a:fillRect/>
          </a:stretch>
        </p:blipFill>
        <p:spPr bwMode="auto">
          <a:xfrm>
            <a:off x="304800" y="5410200"/>
            <a:ext cx="1036121" cy="485800"/>
          </a:xfrm>
          <a:prstGeom prst="rect">
            <a:avLst/>
          </a:prstGeom>
          <a:noFill/>
          <a:ln w="9525">
            <a:noFill/>
            <a:miter lim="800000"/>
            <a:headEnd/>
            <a:tailEnd/>
          </a:ln>
        </p:spPr>
      </p:pic>
      <p:sp>
        <p:nvSpPr>
          <p:cNvPr id="8" name="Marcador de fecha 7"/>
          <p:cNvSpPr>
            <a:spLocks noGrp="1"/>
          </p:cNvSpPr>
          <p:nvPr>
            <p:ph type="dt" sz="half" idx="10"/>
          </p:nvPr>
        </p:nvSpPr>
        <p:spPr/>
        <p:txBody>
          <a:bodyPr/>
          <a:lstStyle/>
          <a:p>
            <a:pPr>
              <a:defRPr/>
            </a:pPr>
            <a:r>
              <a:rPr lang="es-ES_tradnl" smtClean="0"/>
              <a:t>13-14 January</a:t>
            </a:r>
            <a:endParaRPr lang="en-US"/>
          </a:p>
        </p:txBody>
      </p:sp>
      <p:sp>
        <p:nvSpPr>
          <p:cNvPr id="9" name="Marcador de número de diapositiva 8"/>
          <p:cNvSpPr>
            <a:spLocks noGrp="1"/>
          </p:cNvSpPr>
          <p:nvPr>
            <p:ph type="sldNum" sz="quarter" idx="12"/>
          </p:nvPr>
        </p:nvSpPr>
        <p:spPr/>
        <p:txBody>
          <a:bodyPr/>
          <a:lstStyle/>
          <a:p>
            <a:pPr>
              <a:defRPr/>
            </a:pPr>
            <a:fld id="{F3144BD0-4113-4E3B-8861-67A81BDB89B6}" type="slidenum">
              <a:rPr lang="en-US" smtClean="0"/>
              <a:pPr>
                <a:defRPr/>
              </a:pPr>
              <a:t>1</a:t>
            </a:fld>
            <a:endParaRPr lang="en-US"/>
          </a:p>
        </p:txBody>
      </p:sp>
      <p:sp>
        <p:nvSpPr>
          <p:cNvPr id="10" name="Marcador de pie de página 9"/>
          <p:cNvSpPr>
            <a:spLocks noGrp="1"/>
          </p:cNvSpPr>
          <p:nvPr>
            <p:ph type="ftr" sz="quarter" idx="11"/>
          </p:nvPr>
        </p:nvSpPr>
        <p:spPr/>
        <p:txBody>
          <a:bodyPr/>
          <a:lstStyle/>
          <a:p>
            <a:pPr>
              <a:defRPr/>
            </a:pPr>
            <a:r>
              <a:rPr lang="es-ES_tradnl" smtClean="0"/>
              <a:t>11th ATF2 Project meeting</a:t>
            </a: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7" name="Picture 3" descr="C:\Users\César\Documents\Proyectos\OTR\fotos reparacion OTR\SANY0172.JPG"/>
          <p:cNvPicPr>
            <a:picLocks noChangeAspect="1" noChangeArrowheads="1"/>
          </p:cNvPicPr>
          <p:nvPr/>
        </p:nvPicPr>
        <p:blipFill>
          <a:blip r:embed="rId3" cstate="print"/>
          <a:srcRect/>
          <a:stretch>
            <a:fillRect/>
          </a:stretch>
        </p:blipFill>
        <p:spPr bwMode="auto">
          <a:xfrm>
            <a:off x="323528" y="1656184"/>
            <a:ext cx="1979712" cy="1484784"/>
          </a:xfrm>
          <a:prstGeom prst="rect">
            <a:avLst/>
          </a:prstGeom>
          <a:noFill/>
        </p:spPr>
      </p:pic>
      <p:sp>
        <p:nvSpPr>
          <p:cNvPr id="6" name="5 CuadroTexto"/>
          <p:cNvSpPr txBox="1"/>
          <p:nvPr/>
        </p:nvSpPr>
        <p:spPr>
          <a:xfrm>
            <a:off x="251520" y="908720"/>
            <a:ext cx="1872208" cy="646331"/>
          </a:xfrm>
          <a:prstGeom prst="rect">
            <a:avLst/>
          </a:prstGeom>
          <a:noFill/>
        </p:spPr>
        <p:txBody>
          <a:bodyPr wrap="square" rtlCol="0">
            <a:spAutoFit/>
          </a:bodyPr>
          <a:lstStyle/>
          <a:p>
            <a:pPr algn="just"/>
            <a:r>
              <a:rPr lang="en-GB" dirty="0" smtClean="0"/>
              <a:t>Leak in the camera window</a:t>
            </a:r>
            <a:endParaRPr lang="en-GB" dirty="0"/>
          </a:p>
        </p:txBody>
      </p:sp>
      <p:cxnSp>
        <p:nvCxnSpPr>
          <p:cNvPr id="9" name="8 Conector recto de flecha"/>
          <p:cNvCxnSpPr/>
          <p:nvPr/>
        </p:nvCxnSpPr>
        <p:spPr>
          <a:xfrm rot="16200000" flipH="1">
            <a:off x="683568" y="1700808"/>
            <a:ext cx="720080" cy="28803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0" name="Rectangle 5"/>
          <p:cNvSpPr>
            <a:spLocks noChangeArrowheads="1"/>
          </p:cNvSpPr>
          <p:nvPr/>
        </p:nvSpPr>
        <p:spPr bwMode="auto">
          <a:xfrm>
            <a:off x="3124200" y="20949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Vacuum leak repaired</a:t>
            </a:r>
            <a:endParaRPr lang="en-GB" sz="2000" dirty="0">
              <a:solidFill>
                <a:srgbClr val="008000"/>
              </a:solidFill>
            </a:endParaRPr>
          </a:p>
        </p:txBody>
      </p:sp>
      <p:pic>
        <p:nvPicPr>
          <p:cNvPr id="23" name="Picture 2" descr="C:\Users\César\Documents\Proyectos\OTR\fotos reparacion OTR\SANY0160.JPG"/>
          <p:cNvPicPr>
            <a:picLocks noChangeAspect="1" noChangeArrowheads="1"/>
          </p:cNvPicPr>
          <p:nvPr/>
        </p:nvPicPr>
        <p:blipFill>
          <a:blip r:embed="rId4" cstate="print"/>
          <a:srcRect/>
          <a:stretch>
            <a:fillRect/>
          </a:stretch>
        </p:blipFill>
        <p:spPr bwMode="auto">
          <a:xfrm>
            <a:off x="2987824" y="1124744"/>
            <a:ext cx="2786743" cy="1957224"/>
          </a:xfrm>
          <a:prstGeom prst="rect">
            <a:avLst/>
          </a:prstGeom>
          <a:noFill/>
        </p:spPr>
      </p:pic>
      <p:sp>
        <p:nvSpPr>
          <p:cNvPr id="24" name="23 CuadroTexto"/>
          <p:cNvSpPr txBox="1"/>
          <p:nvPr/>
        </p:nvSpPr>
        <p:spPr>
          <a:xfrm>
            <a:off x="5919578" y="1341488"/>
            <a:ext cx="1350150" cy="307777"/>
          </a:xfrm>
          <a:prstGeom prst="rect">
            <a:avLst/>
          </a:prstGeom>
          <a:noFill/>
        </p:spPr>
        <p:txBody>
          <a:bodyPr wrap="square" rtlCol="0">
            <a:spAutoFit/>
          </a:bodyPr>
          <a:lstStyle/>
          <a:p>
            <a:r>
              <a:rPr lang="en-GB" sz="1400" dirty="0" smtClean="0"/>
              <a:t>window</a:t>
            </a:r>
            <a:endParaRPr lang="en-GB" sz="1400" dirty="0"/>
          </a:p>
        </p:txBody>
      </p:sp>
      <p:cxnSp>
        <p:nvCxnSpPr>
          <p:cNvPr id="25" name="24 Conector recto de flecha"/>
          <p:cNvCxnSpPr>
            <a:stCxn id="24" idx="1"/>
          </p:cNvCxnSpPr>
          <p:nvPr/>
        </p:nvCxnSpPr>
        <p:spPr>
          <a:xfrm rot="10800000">
            <a:off x="4376554" y="1485987"/>
            <a:ext cx="1543025" cy="93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25 CuadroTexto"/>
          <p:cNvSpPr txBox="1"/>
          <p:nvPr/>
        </p:nvSpPr>
        <p:spPr>
          <a:xfrm>
            <a:off x="5958154" y="1666605"/>
            <a:ext cx="1350150" cy="307777"/>
          </a:xfrm>
          <a:prstGeom prst="rect">
            <a:avLst/>
          </a:prstGeom>
          <a:noFill/>
        </p:spPr>
        <p:txBody>
          <a:bodyPr wrap="square" rtlCol="0">
            <a:spAutoFit/>
          </a:bodyPr>
          <a:lstStyle/>
          <a:p>
            <a:r>
              <a:rPr lang="en-GB" sz="1400" dirty="0" smtClean="0"/>
              <a:t>Thrust washer</a:t>
            </a:r>
            <a:endParaRPr lang="en-GB" sz="1400" dirty="0"/>
          </a:p>
        </p:txBody>
      </p:sp>
      <p:sp>
        <p:nvSpPr>
          <p:cNvPr id="27" name="26 CuadroTexto"/>
          <p:cNvSpPr txBox="1"/>
          <p:nvPr/>
        </p:nvSpPr>
        <p:spPr>
          <a:xfrm>
            <a:off x="5881003" y="2027845"/>
            <a:ext cx="1350150" cy="307777"/>
          </a:xfrm>
          <a:prstGeom prst="rect">
            <a:avLst/>
          </a:prstGeom>
          <a:noFill/>
        </p:spPr>
        <p:txBody>
          <a:bodyPr wrap="square" rtlCol="0">
            <a:spAutoFit/>
          </a:bodyPr>
          <a:lstStyle/>
          <a:p>
            <a:r>
              <a:rPr lang="es-ES_tradnl" sz="1400" dirty="0" smtClean="0"/>
              <a:t>O-ring</a:t>
            </a:r>
            <a:endParaRPr lang="es-ES" sz="1400" dirty="0"/>
          </a:p>
        </p:txBody>
      </p:sp>
      <p:sp>
        <p:nvSpPr>
          <p:cNvPr id="28" name="27 CuadroTexto"/>
          <p:cNvSpPr txBox="1"/>
          <p:nvPr/>
        </p:nvSpPr>
        <p:spPr>
          <a:xfrm>
            <a:off x="5842427" y="2280713"/>
            <a:ext cx="1350150" cy="307777"/>
          </a:xfrm>
          <a:prstGeom prst="rect">
            <a:avLst/>
          </a:prstGeom>
          <a:noFill/>
        </p:spPr>
        <p:txBody>
          <a:bodyPr wrap="square" rtlCol="0">
            <a:spAutoFit/>
          </a:bodyPr>
          <a:lstStyle/>
          <a:p>
            <a:r>
              <a:rPr lang="en-GB" sz="1400" dirty="0" smtClean="0"/>
              <a:t>Nut</a:t>
            </a:r>
          </a:p>
        </p:txBody>
      </p:sp>
      <p:sp>
        <p:nvSpPr>
          <p:cNvPr id="29" name="28 CuadroTexto"/>
          <p:cNvSpPr txBox="1"/>
          <p:nvPr/>
        </p:nvSpPr>
        <p:spPr>
          <a:xfrm>
            <a:off x="3131840" y="3140968"/>
            <a:ext cx="1350150" cy="523220"/>
          </a:xfrm>
          <a:prstGeom prst="rect">
            <a:avLst/>
          </a:prstGeom>
          <a:noFill/>
        </p:spPr>
        <p:txBody>
          <a:bodyPr wrap="square" rtlCol="0">
            <a:spAutoFit/>
          </a:bodyPr>
          <a:lstStyle/>
          <a:p>
            <a:r>
              <a:rPr lang="en-GB" sz="1400" dirty="0" smtClean="0"/>
              <a:t>Old indium washer</a:t>
            </a:r>
            <a:endParaRPr lang="en-GB" sz="1400" dirty="0"/>
          </a:p>
        </p:txBody>
      </p:sp>
      <p:cxnSp>
        <p:nvCxnSpPr>
          <p:cNvPr id="30" name="29 Conector recto de flecha"/>
          <p:cNvCxnSpPr>
            <a:stCxn id="26" idx="1"/>
          </p:cNvCxnSpPr>
          <p:nvPr/>
        </p:nvCxnSpPr>
        <p:spPr>
          <a:xfrm rot="10800000">
            <a:off x="5032338" y="1738854"/>
            <a:ext cx="925816" cy="816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stCxn id="28" idx="1"/>
          </p:cNvCxnSpPr>
          <p:nvPr/>
        </p:nvCxnSpPr>
        <p:spPr>
          <a:xfrm rot="10800000">
            <a:off x="5263791" y="2425212"/>
            <a:ext cx="578636" cy="939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rot="5400000" flipH="1" flipV="1">
            <a:off x="3189233" y="2763741"/>
            <a:ext cx="751882" cy="257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a:stCxn id="27" idx="1"/>
          </p:cNvCxnSpPr>
          <p:nvPr/>
        </p:nvCxnSpPr>
        <p:spPr>
          <a:xfrm rot="10800000">
            <a:off x="4530853" y="2136220"/>
            <a:ext cx="1350150" cy="4551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45" name="44 Grupo"/>
          <p:cNvGrpSpPr/>
          <p:nvPr/>
        </p:nvGrpSpPr>
        <p:grpSpPr>
          <a:xfrm>
            <a:off x="3002325" y="3645024"/>
            <a:ext cx="5565605" cy="3076734"/>
            <a:chOff x="2420135" y="3140968"/>
            <a:chExt cx="6723865" cy="3717032"/>
          </a:xfrm>
        </p:grpSpPr>
        <p:pic>
          <p:nvPicPr>
            <p:cNvPr id="36" name="Picture 3" descr="C:\Users\César\Documents\Proyectos\OTR\fotos reparacion OTR\SANY0173.JPG"/>
            <p:cNvPicPr>
              <a:picLocks noChangeAspect="1" noChangeArrowheads="1"/>
            </p:cNvPicPr>
            <p:nvPr/>
          </p:nvPicPr>
          <p:blipFill>
            <a:blip r:embed="rId5" cstate="print"/>
            <a:srcRect l="12109" t="4726"/>
            <a:stretch>
              <a:fillRect/>
            </a:stretch>
          </p:blipFill>
          <p:spPr bwMode="auto">
            <a:xfrm>
              <a:off x="4572000" y="3140968"/>
              <a:ext cx="4572000" cy="3717032"/>
            </a:xfrm>
            <a:prstGeom prst="rect">
              <a:avLst/>
            </a:prstGeom>
            <a:noFill/>
          </p:spPr>
        </p:pic>
        <p:sp>
          <p:nvSpPr>
            <p:cNvPr id="37" name="36 CuadroTexto"/>
            <p:cNvSpPr txBox="1"/>
            <p:nvPr/>
          </p:nvSpPr>
          <p:spPr>
            <a:xfrm>
              <a:off x="3272552" y="4337520"/>
              <a:ext cx="2520281" cy="369332"/>
            </a:xfrm>
            <a:prstGeom prst="rect">
              <a:avLst/>
            </a:prstGeom>
            <a:noFill/>
          </p:spPr>
          <p:txBody>
            <a:bodyPr wrap="square" rtlCol="0">
              <a:spAutoFit/>
            </a:bodyPr>
            <a:lstStyle/>
            <a:p>
              <a:r>
                <a:rPr lang="en-GB" sz="1400" dirty="0" smtClean="0"/>
                <a:t>Heat gun</a:t>
              </a:r>
            </a:p>
          </p:txBody>
        </p:sp>
        <p:cxnSp>
          <p:nvCxnSpPr>
            <p:cNvPr id="38" name="37 Conector recto de flecha"/>
            <p:cNvCxnSpPr/>
            <p:nvPr/>
          </p:nvCxnSpPr>
          <p:spPr>
            <a:xfrm flipV="1">
              <a:off x="4316472" y="3933057"/>
              <a:ext cx="3207857" cy="16484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38 Conector recto de flecha"/>
            <p:cNvCxnSpPr/>
            <p:nvPr/>
          </p:nvCxnSpPr>
          <p:spPr>
            <a:xfrm flipV="1">
              <a:off x="4403465" y="4149081"/>
              <a:ext cx="4128975" cy="3837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39 Conector recto de flecha"/>
            <p:cNvCxnSpPr/>
            <p:nvPr/>
          </p:nvCxnSpPr>
          <p:spPr>
            <a:xfrm>
              <a:off x="4403465" y="5315807"/>
              <a:ext cx="744599" cy="5740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a:off x="4403465" y="5837768"/>
              <a:ext cx="2760822" cy="3950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41 CuadroTexto"/>
            <p:cNvSpPr txBox="1"/>
            <p:nvPr/>
          </p:nvSpPr>
          <p:spPr>
            <a:xfrm>
              <a:off x="3620527" y="3923910"/>
              <a:ext cx="2520281" cy="369332"/>
            </a:xfrm>
            <a:prstGeom prst="rect">
              <a:avLst/>
            </a:prstGeom>
            <a:noFill/>
          </p:spPr>
          <p:txBody>
            <a:bodyPr wrap="square" rtlCol="0">
              <a:spAutoFit/>
            </a:bodyPr>
            <a:lstStyle/>
            <a:p>
              <a:r>
                <a:rPr lang="es-ES_tradnl" sz="1400" dirty="0" smtClean="0"/>
                <a:t>OTR</a:t>
              </a:r>
              <a:endParaRPr lang="es-ES" sz="1400" dirty="0"/>
            </a:p>
          </p:txBody>
        </p:sp>
        <p:sp>
          <p:nvSpPr>
            <p:cNvPr id="43" name="42 CuadroTexto"/>
            <p:cNvSpPr txBox="1"/>
            <p:nvPr/>
          </p:nvSpPr>
          <p:spPr>
            <a:xfrm>
              <a:off x="2420135" y="5091024"/>
              <a:ext cx="2520281" cy="369332"/>
            </a:xfrm>
            <a:prstGeom prst="rect">
              <a:avLst/>
            </a:prstGeom>
            <a:noFill/>
          </p:spPr>
          <p:txBody>
            <a:bodyPr wrap="square" rtlCol="0">
              <a:spAutoFit/>
            </a:bodyPr>
            <a:lstStyle/>
            <a:p>
              <a:r>
                <a:rPr lang="en-GB" sz="1400" dirty="0" smtClean="0"/>
                <a:t>Helium leak check</a:t>
              </a:r>
              <a:endParaRPr lang="en-GB" sz="1400" dirty="0"/>
            </a:p>
          </p:txBody>
        </p:sp>
        <p:sp>
          <p:nvSpPr>
            <p:cNvPr id="44" name="43 CuadroTexto"/>
            <p:cNvSpPr txBox="1"/>
            <p:nvPr/>
          </p:nvSpPr>
          <p:spPr>
            <a:xfrm>
              <a:off x="2750591" y="5642423"/>
              <a:ext cx="2520281" cy="369332"/>
            </a:xfrm>
            <a:prstGeom prst="rect">
              <a:avLst/>
            </a:prstGeom>
            <a:noFill/>
          </p:spPr>
          <p:txBody>
            <a:bodyPr wrap="square" rtlCol="0">
              <a:spAutoFit/>
            </a:bodyPr>
            <a:lstStyle/>
            <a:p>
              <a:r>
                <a:rPr lang="en-GB" sz="1400" dirty="0" smtClean="0"/>
                <a:t>Vacuum pump</a:t>
              </a:r>
              <a:endParaRPr lang="en-GB" sz="1400" dirty="0"/>
            </a:p>
          </p:txBody>
        </p:sp>
      </p:grpSp>
      <p:sp>
        <p:nvSpPr>
          <p:cNvPr id="50" name="Text Box 23"/>
          <p:cNvSpPr txBox="1">
            <a:spLocks noChangeArrowheads="1"/>
          </p:cNvSpPr>
          <p:nvPr/>
        </p:nvSpPr>
        <p:spPr bwMode="auto">
          <a:xfrm>
            <a:off x="323528" y="3933056"/>
            <a:ext cx="2592288" cy="1477328"/>
          </a:xfrm>
          <a:prstGeom prst="rect">
            <a:avLst/>
          </a:prstGeom>
          <a:noFill/>
          <a:ln w="9525">
            <a:noFill/>
            <a:miter lim="800000"/>
            <a:headEnd/>
            <a:tailEnd/>
          </a:ln>
        </p:spPr>
        <p:txBody>
          <a:bodyPr wrap="square">
            <a:spAutoFit/>
          </a:bodyPr>
          <a:lstStyle/>
          <a:p>
            <a:pPr algn="just"/>
            <a:r>
              <a:rPr lang="en-US" dirty="0" smtClean="0"/>
              <a:t>Important </a:t>
            </a:r>
            <a:r>
              <a:rPr lang="en-US" b="1" dirty="0" smtClean="0"/>
              <a:t>vacuum leak </a:t>
            </a:r>
            <a:r>
              <a:rPr lang="en-US" dirty="0" smtClean="0"/>
              <a:t>in the camera window</a:t>
            </a:r>
            <a:r>
              <a:rPr lang="en-US" dirty="0" smtClean="0"/>
              <a:t> of OTR2 was </a:t>
            </a:r>
            <a:r>
              <a:rPr lang="en-US" b="1" dirty="0" smtClean="0"/>
              <a:t>repaired</a:t>
            </a:r>
            <a:r>
              <a:rPr lang="en-US" dirty="0" smtClean="0"/>
              <a:t> by changing the indium washer</a:t>
            </a:r>
            <a:endParaRPr lang="en-US" dirty="0"/>
          </a:p>
        </p:txBody>
      </p:sp>
      <p:cxnSp>
        <p:nvCxnSpPr>
          <p:cNvPr id="51" name="50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4" name="Marcador de fecha 33"/>
          <p:cNvSpPr>
            <a:spLocks noGrp="1"/>
          </p:cNvSpPr>
          <p:nvPr>
            <p:ph type="dt" sz="half" idx="10"/>
          </p:nvPr>
        </p:nvSpPr>
        <p:spPr/>
        <p:txBody>
          <a:bodyPr/>
          <a:lstStyle/>
          <a:p>
            <a:pPr>
              <a:defRPr/>
            </a:pPr>
            <a:r>
              <a:rPr lang="es-ES_tradnl" smtClean="0"/>
              <a:t>13-14 January</a:t>
            </a:r>
            <a:endParaRPr lang="en-US"/>
          </a:p>
        </p:txBody>
      </p:sp>
      <p:sp>
        <p:nvSpPr>
          <p:cNvPr id="35" name="Marcador de número de diapositiva 34"/>
          <p:cNvSpPr>
            <a:spLocks noGrp="1"/>
          </p:cNvSpPr>
          <p:nvPr>
            <p:ph type="sldNum" sz="quarter" idx="12"/>
          </p:nvPr>
        </p:nvSpPr>
        <p:spPr/>
        <p:txBody>
          <a:bodyPr/>
          <a:lstStyle/>
          <a:p>
            <a:pPr>
              <a:defRPr/>
            </a:pPr>
            <a:fld id="{E9109F22-5FD5-4C1E-A1D8-4C33B69DA66F}" type="slidenum">
              <a:rPr lang="en-US" smtClean="0"/>
              <a:pPr>
                <a:defRPr/>
              </a:pPr>
              <a:t>10</a:t>
            </a:fld>
            <a:endParaRPr lang="en-US"/>
          </a:p>
        </p:txBody>
      </p:sp>
      <p:sp>
        <p:nvSpPr>
          <p:cNvPr id="46" name="Marcador de pie de página 45"/>
          <p:cNvSpPr>
            <a:spLocks noGrp="1"/>
          </p:cNvSpPr>
          <p:nvPr>
            <p:ph type="ftr" sz="quarter" idx="11"/>
          </p:nvPr>
        </p:nvSpPr>
        <p:spPr>
          <a:xfrm>
            <a:off x="2057400" y="64008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OTR Wire Scans</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32" name="Picture 3"/>
          <p:cNvPicPr>
            <a:picLocks noChangeAspect="1"/>
          </p:cNvPicPr>
          <p:nvPr/>
        </p:nvPicPr>
        <p:blipFill>
          <a:blip r:embed="rId3" cstate="print"/>
          <a:stretch>
            <a:fillRect/>
          </a:stretch>
        </p:blipFill>
        <p:spPr>
          <a:xfrm>
            <a:off x="539552" y="950866"/>
            <a:ext cx="6547048" cy="5493271"/>
          </a:xfrm>
          <a:prstGeom prst="rect">
            <a:avLst/>
          </a:prstGeom>
        </p:spPr>
      </p:pic>
      <p:sp>
        <p:nvSpPr>
          <p:cNvPr id="33" name="Rectangle 7"/>
          <p:cNvSpPr>
            <a:spLocks noChangeArrowheads="1"/>
          </p:cNvSpPr>
          <p:nvPr/>
        </p:nvSpPr>
        <p:spPr bwMode="auto">
          <a:xfrm>
            <a:off x="5562600" y="2007275"/>
            <a:ext cx="302210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Scan wires vs.</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signal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from IPBSM </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background</a:t>
            </a:r>
            <a:r>
              <a:rPr kumimoji="0" lang="en-GB" b="0" i="0" u="none" strike="noStrike" cap="none" normalizeH="0" dirty="0" smtClean="0">
                <a:ln>
                  <a:noFill/>
                </a:ln>
                <a:solidFill>
                  <a:schemeClr val="tx1"/>
                </a:solidFill>
                <a:effectLst/>
                <a:latin typeface="Arial" pitchFamily="34" charset="0"/>
                <a:ea typeface="Times New Roman" pitchFamily="18" charset="0"/>
                <a:cs typeface="Arial" pitchFamily="34" charset="0"/>
              </a:rPr>
              <a:t> detector.</a:t>
            </a:r>
          </a:p>
          <a:p>
            <a:pPr marL="0" marR="0" lvl="0" indent="0" algn="just" defTabSz="914400" rtl="0" eaLnBrk="0" fontAlgn="base" latinLnBrk="0" hangingPunct="0">
              <a:lnSpc>
                <a:spcPct val="100000"/>
              </a:lnSpc>
              <a:spcBef>
                <a:spcPct val="0"/>
              </a:spcBef>
              <a:spcAft>
                <a:spcPct val="0"/>
              </a:spcAft>
              <a:buClrTx/>
              <a:buSzTx/>
              <a:buFontTx/>
              <a:buNone/>
              <a:tabLst/>
            </a:pPr>
            <a:r>
              <a:rPr lang="en-GB" baseline="0" dirty="0" smtClean="0">
                <a:latin typeface="Arial" pitchFamily="34" charset="0"/>
                <a:ea typeface="Times New Roman" pitchFamily="18" charset="0"/>
                <a:cs typeface="Arial" pitchFamily="34" charset="0"/>
              </a:rPr>
              <a:t>Made</a:t>
            </a:r>
            <a:r>
              <a:rPr lang="en-GB" dirty="0" smtClean="0">
                <a:latin typeface="Arial" pitchFamily="34" charset="0"/>
                <a:ea typeface="Times New Roman" pitchFamily="18" charset="0"/>
                <a:cs typeface="Arial" pitchFamily="34" charset="0"/>
              </a:rPr>
              <a:t> to c</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ross check wire scans with observed beam sizes.</a:t>
            </a:r>
            <a:r>
              <a:rPr kumimoji="0" lang="en-GB" b="0" i="0" u="none" strike="noStrike" cap="none" normalizeH="0" dirty="0" smtClean="0">
                <a:ln>
                  <a:noFill/>
                </a:ln>
                <a:solidFill>
                  <a:schemeClr val="tx1"/>
                </a:solidFill>
                <a:effectLst/>
                <a:latin typeface="Arial" pitchFamily="34" charset="0"/>
                <a:ea typeface="Times New Roman" pitchFamily="18" charset="0"/>
                <a:cs typeface="Arial" pitchFamily="34" charset="0"/>
              </a:rPr>
              <a:t> Numbers agree within fit errors.</a:t>
            </a:r>
            <a:endPar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8" name="Marcador de fecha 7"/>
          <p:cNvSpPr>
            <a:spLocks noGrp="1"/>
          </p:cNvSpPr>
          <p:nvPr>
            <p:ph type="dt" sz="half" idx="10"/>
          </p:nvPr>
        </p:nvSpPr>
        <p:spPr>
          <a:xfrm>
            <a:off x="457200" y="6477000"/>
            <a:ext cx="1905000" cy="457200"/>
          </a:xfrm>
        </p:spPr>
        <p:txBody>
          <a:bodyPr/>
          <a:lstStyle/>
          <a:p>
            <a:pPr>
              <a:defRPr/>
            </a:pPr>
            <a:r>
              <a:rPr lang="es-ES_tradnl" dirty="0" smtClean="0"/>
              <a:t>13-14 </a:t>
            </a:r>
            <a:r>
              <a:rPr lang="es-ES_tradnl" dirty="0" err="1" smtClean="0"/>
              <a:t>January</a:t>
            </a:r>
            <a:endParaRPr lang="en-US" dirty="0"/>
          </a:p>
        </p:txBody>
      </p:sp>
      <p:sp>
        <p:nvSpPr>
          <p:cNvPr id="9" name="Marcador de número de diapositiva 8"/>
          <p:cNvSpPr>
            <a:spLocks noGrp="1"/>
          </p:cNvSpPr>
          <p:nvPr>
            <p:ph type="sldNum" sz="quarter" idx="12"/>
          </p:nvPr>
        </p:nvSpPr>
        <p:spPr/>
        <p:txBody>
          <a:bodyPr/>
          <a:lstStyle/>
          <a:p>
            <a:pPr>
              <a:defRPr/>
            </a:pPr>
            <a:fld id="{DCF2CD84-F03C-4589-A642-FE226827291F}" type="slidenum">
              <a:rPr lang="en-US" smtClean="0"/>
              <a:pPr>
                <a:defRPr/>
              </a:pPr>
              <a:t>11</a:t>
            </a:fld>
            <a:endParaRPr lang="en-US"/>
          </a:p>
        </p:txBody>
      </p:sp>
      <p:sp>
        <p:nvSpPr>
          <p:cNvPr id="10" name="Marcador de pie de página 9"/>
          <p:cNvSpPr>
            <a:spLocks noGrp="1"/>
          </p:cNvSpPr>
          <p:nvPr>
            <p:ph type="ftr" sz="quarter" idx="11"/>
          </p:nvPr>
        </p:nvSpPr>
        <p:spPr>
          <a:xfrm>
            <a:off x="31242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Vertical scale calibration</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3" name="Rectangle 7"/>
          <p:cNvSpPr>
            <a:spLocks noChangeArrowheads="1"/>
          </p:cNvSpPr>
          <p:nvPr/>
        </p:nvSpPr>
        <p:spPr bwMode="auto">
          <a:xfrm>
            <a:off x="685800" y="5401270"/>
            <a:ext cx="7467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Vertical scale calibration </a:t>
            </a:r>
            <a:r>
              <a:rPr kumimoji="0" lang="en-GB"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done by</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scanning the vertical mover stage and recording the motion of the observed beam </a:t>
            </a:r>
            <a:r>
              <a:rPr kumimoji="0" lang="en-GB" i="0" u="none" strike="noStrike" cap="none" normalizeH="0" dirty="0" err="1" smtClean="0">
                <a:ln>
                  <a:noFill/>
                </a:ln>
                <a:solidFill>
                  <a:schemeClr val="tx1"/>
                </a:solidFill>
                <a:effectLst/>
                <a:latin typeface="Arial" pitchFamily="34" charset="0"/>
                <a:ea typeface="Times New Roman" pitchFamily="18" charset="0"/>
                <a:cs typeface="Arial" pitchFamily="34" charset="0"/>
              </a:rPr>
              <a:t>centroid</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Thus the vertical calibration factor um/pixel is obtained.</a:t>
            </a:r>
            <a:endParaRPr kumimoji="0" lang="en-GB"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pic>
        <p:nvPicPr>
          <p:cNvPr id="8" name="Picture 3"/>
          <p:cNvPicPr>
            <a:picLocks noChangeAspect="1"/>
          </p:cNvPicPr>
          <p:nvPr/>
        </p:nvPicPr>
        <p:blipFill>
          <a:blip r:embed="rId3" cstate="print"/>
          <a:stretch>
            <a:fillRect/>
          </a:stretch>
        </p:blipFill>
        <p:spPr>
          <a:xfrm>
            <a:off x="914400" y="838200"/>
            <a:ext cx="6934200" cy="4646690"/>
          </a:xfrm>
          <a:prstGeom prst="rect">
            <a:avLst/>
          </a:prstGeom>
        </p:spPr>
      </p:pic>
      <p:sp>
        <p:nvSpPr>
          <p:cNvPr id="9" name="Marcador de fecha 8"/>
          <p:cNvSpPr>
            <a:spLocks noGrp="1"/>
          </p:cNvSpPr>
          <p:nvPr>
            <p:ph type="dt" sz="half" idx="10"/>
          </p:nvPr>
        </p:nvSpPr>
        <p:spPr>
          <a:xfrm>
            <a:off x="685800" y="6477000"/>
            <a:ext cx="1905000" cy="457200"/>
          </a:xfrm>
        </p:spPr>
        <p:txBody>
          <a:bodyPr/>
          <a:lstStyle/>
          <a:p>
            <a:pPr>
              <a:defRPr/>
            </a:pPr>
            <a:r>
              <a:rPr lang="es-ES_tradnl" smtClean="0"/>
              <a:t>13-14 January</a:t>
            </a:r>
            <a:endParaRPr lang="en-US"/>
          </a:p>
        </p:txBody>
      </p:sp>
      <p:sp>
        <p:nvSpPr>
          <p:cNvPr id="10" name="Marcador de número de diapositiva 9"/>
          <p:cNvSpPr>
            <a:spLocks noGrp="1"/>
          </p:cNvSpPr>
          <p:nvPr>
            <p:ph type="sldNum" sz="quarter" idx="12"/>
          </p:nvPr>
        </p:nvSpPr>
        <p:spPr/>
        <p:txBody>
          <a:bodyPr/>
          <a:lstStyle/>
          <a:p>
            <a:pPr>
              <a:defRPr/>
            </a:pPr>
            <a:fld id="{DCF2CD84-F03C-4589-A642-FE226827291F}" type="slidenum">
              <a:rPr lang="en-US" smtClean="0"/>
              <a:pPr>
                <a:defRPr/>
              </a:pPr>
              <a:t>12</a:t>
            </a:fld>
            <a:endParaRPr lang="en-US"/>
          </a:p>
        </p:txBody>
      </p:sp>
      <p:sp>
        <p:nvSpPr>
          <p:cNvPr id="11" name="Marcador de pie de página 10"/>
          <p:cNvSpPr>
            <a:spLocks noGrp="1"/>
          </p:cNvSpPr>
          <p:nvPr>
            <p:ph type="ftr" sz="quarter" idx="11"/>
          </p:nvPr>
        </p:nvSpPr>
        <p:spPr>
          <a:xfrm>
            <a:off x="31242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200400" y="75983"/>
            <a:ext cx="56388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OTR0x calibration test and roll alignment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3" name="Rectangle 7"/>
          <p:cNvSpPr>
            <a:spLocks noChangeArrowheads="1"/>
          </p:cNvSpPr>
          <p:nvPr/>
        </p:nvSpPr>
        <p:spPr bwMode="auto">
          <a:xfrm>
            <a:off x="228600" y="5334000"/>
            <a:ext cx="86106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To test</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the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calibration</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an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upstream corrector is scanned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and the response in</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observed the OTR. </a:t>
            </a:r>
            <a:r>
              <a:rPr lang="en-GB" dirty="0" smtClean="0">
                <a:latin typeface="Arial" pitchFamily="34" charset="0"/>
                <a:ea typeface="Times New Roman" pitchFamily="18" charset="0"/>
                <a:cs typeface="Arial" pitchFamily="34" charset="0"/>
              </a:rPr>
              <a:t>To test </a:t>
            </a:r>
            <a:r>
              <a:rPr lang="en-GB" b="1" dirty="0" smtClean="0">
                <a:latin typeface="Arial" pitchFamily="34" charset="0"/>
                <a:ea typeface="Times New Roman" pitchFamily="18" charset="0"/>
                <a:cs typeface="Arial" pitchFamily="34" charset="0"/>
              </a:rPr>
              <a:t>roll </a:t>
            </a:r>
            <a:r>
              <a:rPr lang="en-GB" b="1" dirty="0" smtClean="0">
                <a:latin typeface="Arial" pitchFamily="34" charset="0"/>
                <a:ea typeface="Times New Roman" pitchFamily="18" charset="0"/>
                <a:cs typeface="Arial" pitchFamily="34" charset="0"/>
              </a:rPr>
              <a:t>alignment</a:t>
            </a:r>
            <a:r>
              <a:rPr lang="en-GB" b="1" dirty="0" smtClean="0">
                <a:latin typeface="Arial" pitchFamily="34" charset="0"/>
                <a:ea typeface="Times New Roman" pitchFamily="18" charset="0"/>
                <a:cs typeface="Arial" pitchFamily="34" charset="0"/>
              </a:rPr>
              <a:t> (of the OTR </a:t>
            </a:r>
            <a:r>
              <a:rPr lang="en-GB" b="1" dirty="0" err="1" smtClean="0">
                <a:latin typeface="Arial" pitchFamily="34" charset="0"/>
                <a:ea typeface="Times New Roman" pitchFamily="18" charset="0"/>
                <a:cs typeface="Arial" pitchFamily="34" charset="0"/>
              </a:rPr>
              <a:t>CCDs</a:t>
            </a:r>
            <a:r>
              <a:rPr lang="en-GB" b="1" dirty="0" smtClean="0">
                <a:latin typeface="Arial" pitchFamily="34" charset="0"/>
                <a:ea typeface="Times New Roman" pitchFamily="18" charset="0"/>
                <a:cs typeface="Arial" pitchFamily="34" charset="0"/>
              </a:rPr>
              <a:t>) </a:t>
            </a:r>
            <a:r>
              <a:rPr lang="en-GB" dirty="0" smtClean="0">
                <a:latin typeface="Arial" pitchFamily="34" charset="0"/>
                <a:ea typeface="Times New Roman" pitchFamily="18" charset="0"/>
                <a:cs typeface="Arial" pitchFamily="34" charset="0"/>
              </a:rPr>
              <a:t>we </a:t>
            </a:r>
            <a:r>
              <a:rPr lang="en-GB" dirty="0" smtClean="0">
                <a:latin typeface="Arial" pitchFamily="34" charset="0"/>
                <a:ea typeface="Times New Roman" pitchFamily="18" charset="0"/>
                <a:cs typeface="Arial" pitchFamily="34" charset="0"/>
              </a:rPr>
              <a:t>have to look for </a:t>
            </a:r>
            <a:r>
              <a:rPr lang="en-GB" b="1" dirty="0" smtClean="0">
                <a:latin typeface="Arial" pitchFamily="34" charset="0"/>
                <a:ea typeface="Times New Roman" pitchFamily="18" charset="0"/>
                <a:cs typeface="Arial" pitchFamily="34" charset="0"/>
              </a:rPr>
              <a:t>no motion in the opposite plane</a:t>
            </a:r>
            <a:r>
              <a:rPr lang="en-GB" dirty="0" smtClean="0">
                <a:latin typeface="Arial" pitchFamily="34" charset="0"/>
                <a:ea typeface="Times New Roman" pitchFamily="18" charset="0"/>
                <a:cs typeface="Arial" pitchFamily="34" charset="0"/>
              </a:rPr>
              <a:t>.</a:t>
            </a:r>
            <a:endParaRPr kumimoji="0" lang="en-GB"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pic>
        <p:nvPicPr>
          <p:cNvPr id="9" name="Picture 3"/>
          <p:cNvPicPr>
            <a:picLocks noChangeAspect="1"/>
          </p:cNvPicPr>
          <p:nvPr/>
        </p:nvPicPr>
        <p:blipFill>
          <a:blip r:embed="rId3" cstate="print"/>
          <a:stretch>
            <a:fillRect/>
          </a:stretch>
        </p:blipFill>
        <p:spPr>
          <a:xfrm>
            <a:off x="762000" y="836712"/>
            <a:ext cx="7287238" cy="4391836"/>
          </a:xfrm>
          <a:prstGeom prst="rect">
            <a:avLst/>
          </a:prstGeom>
        </p:spPr>
      </p:pic>
      <p:sp>
        <p:nvSpPr>
          <p:cNvPr id="10" name="Rectangle 7"/>
          <p:cNvSpPr>
            <a:spLocks noChangeArrowheads="1"/>
          </p:cNvSpPr>
          <p:nvPr/>
        </p:nvSpPr>
        <p:spPr bwMode="auto">
          <a:xfrm>
            <a:off x="5148064" y="4941168"/>
            <a:ext cx="324036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Calibration and roll alignment</a:t>
            </a:r>
            <a:r>
              <a:rPr kumimoji="0" lang="en-GB" sz="1200" b="1" i="0" u="none" strike="noStrike" cap="none" normalizeH="0" dirty="0" smtClean="0">
                <a:ln>
                  <a:noFill/>
                </a:ln>
                <a:solidFill>
                  <a:schemeClr val="tx1"/>
                </a:solidFill>
                <a:effectLst/>
                <a:latin typeface="Arial" pitchFamily="34" charset="0"/>
                <a:ea typeface="Times New Roman" pitchFamily="18" charset="0"/>
                <a:cs typeface="Arial" pitchFamily="34" charset="0"/>
              </a:rPr>
              <a:t> for OTR0X</a:t>
            </a:r>
            <a:endParaRPr kumimoji="0" lang="en-GB" sz="120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8" name="Marcador de fecha 7"/>
          <p:cNvSpPr>
            <a:spLocks noGrp="1"/>
          </p:cNvSpPr>
          <p:nvPr>
            <p:ph type="dt" sz="half" idx="10"/>
          </p:nvPr>
        </p:nvSpPr>
        <p:spPr>
          <a:xfrm>
            <a:off x="609600" y="6477000"/>
            <a:ext cx="1905000" cy="457200"/>
          </a:xfrm>
        </p:spPr>
        <p:txBody>
          <a:bodyPr/>
          <a:lstStyle/>
          <a:p>
            <a:pPr>
              <a:defRPr/>
            </a:pPr>
            <a:r>
              <a:rPr lang="es-ES_tradnl" dirty="0" smtClean="0"/>
              <a:t>13-14 </a:t>
            </a:r>
            <a:r>
              <a:rPr lang="es-ES_tradnl" dirty="0" err="1" smtClean="0"/>
              <a:t>January</a:t>
            </a:r>
            <a:endParaRPr lang="en-US" dirty="0"/>
          </a:p>
        </p:txBody>
      </p:sp>
      <p:sp>
        <p:nvSpPr>
          <p:cNvPr id="11" name="Marcador de número de diapositiva 10"/>
          <p:cNvSpPr>
            <a:spLocks noGrp="1"/>
          </p:cNvSpPr>
          <p:nvPr>
            <p:ph type="sldNum" sz="quarter" idx="12"/>
          </p:nvPr>
        </p:nvSpPr>
        <p:spPr/>
        <p:txBody>
          <a:bodyPr/>
          <a:lstStyle/>
          <a:p>
            <a:pPr>
              <a:defRPr/>
            </a:pPr>
            <a:fld id="{DCF2CD84-F03C-4589-A642-FE226827291F}" type="slidenum">
              <a:rPr lang="en-US" smtClean="0"/>
              <a:pPr>
                <a:defRPr/>
              </a:pPr>
              <a:t>13</a:t>
            </a:fld>
            <a:endParaRPr lang="en-US"/>
          </a:p>
        </p:txBody>
      </p:sp>
      <p:sp>
        <p:nvSpPr>
          <p:cNvPr id="12" name="Marcador de pie de página 11"/>
          <p:cNvSpPr>
            <a:spLocks noGrp="1"/>
          </p:cNvSpPr>
          <p:nvPr>
            <p:ph type="ftr" sz="quarter" idx="11"/>
          </p:nvPr>
        </p:nvSpPr>
        <p:spPr>
          <a:xfrm>
            <a:off x="30480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7" name="Picture 3"/>
          <p:cNvPicPr>
            <a:picLocks noChangeAspect="1"/>
          </p:cNvPicPr>
          <p:nvPr/>
        </p:nvPicPr>
        <p:blipFill>
          <a:blip r:embed="rId3" cstate="print"/>
          <a:stretch>
            <a:fillRect/>
          </a:stretch>
        </p:blipFill>
        <p:spPr>
          <a:xfrm>
            <a:off x="1619672" y="3206672"/>
            <a:ext cx="5321968" cy="2825649"/>
          </a:xfrm>
          <a:prstGeom prst="rect">
            <a:avLst/>
          </a:prstGeom>
        </p:spPr>
      </p:pic>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6148" name="Text Box 23"/>
          <p:cNvSpPr txBox="1">
            <a:spLocks noChangeArrowheads="1"/>
          </p:cNvSpPr>
          <p:nvPr/>
        </p:nvSpPr>
        <p:spPr bwMode="auto">
          <a:xfrm>
            <a:off x="381000" y="914400"/>
            <a:ext cx="7848872" cy="2031325"/>
          </a:xfrm>
          <a:prstGeom prst="rect">
            <a:avLst/>
          </a:prstGeom>
          <a:noFill/>
          <a:ln w="9525">
            <a:noFill/>
            <a:miter lim="800000"/>
            <a:headEnd/>
            <a:tailEnd/>
          </a:ln>
        </p:spPr>
        <p:txBody>
          <a:bodyPr wrap="square">
            <a:spAutoFit/>
          </a:bodyPr>
          <a:lstStyle/>
          <a:p>
            <a:pPr algn="just">
              <a:buFont typeface="Arial"/>
              <a:buChar char="•"/>
            </a:pPr>
            <a:r>
              <a:rPr lang="en-US" dirty="0" smtClean="0"/>
              <a:t> </a:t>
            </a:r>
            <a:r>
              <a:rPr lang="en-US" b="1" dirty="0" smtClean="0"/>
              <a:t>OTR </a:t>
            </a:r>
            <a:r>
              <a:rPr lang="en-US" b="1" dirty="0" err="1" smtClean="0"/>
              <a:t>sofware</a:t>
            </a:r>
            <a:r>
              <a:rPr lang="en-US" b="1" dirty="0" smtClean="0"/>
              <a:t> </a:t>
            </a:r>
            <a:r>
              <a:rPr lang="en-US" dirty="0" smtClean="0"/>
              <a:t>is an standalone compiled executable from </a:t>
            </a:r>
            <a:r>
              <a:rPr lang="en-US" b="1" dirty="0" err="1" smtClean="0"/>
              <a:t>Matlab</a:t>
            </a:r>
            <a:r>
              <a:rPr lang="en-US" dirty="0" smtClean="0"/>
              <a:t>.</a:t>
            </a:r>
          </a:p>
          <a:p>
            <a:pPr algn="just">
              <a:buFont typeface="Arial"/>
              <a:buChar char="•"/>
            </a:pPr>
            <a:r>
              <a:rPr lang="en-US" dirty="0" smtClean="0"/>
              <a:t> Some functions like </a:t>
            </a:r>
            <a:r>
              <a:rPr lang="en-US" b="1" dirty="0" err="1" smtClean="0"/>
              <a:t>emittance</a:t>
            </a:r>
            <a:r>
              <a:rPr lang="en-US" b="1" dirty="0" smtClean="0"/>
              <a:t> calculation </a:t>
            </a:r>
            <a:r>
              <a:rPr lang="en-US" dirty="0" smtClean="0"/>
              <a:t>or beam finder need the Flight Simulator running.</a:t>
            </a:r>
          </a:p>
          <a:p>
            <a:pPr algn="just">
              <a:buFont typeface="Arial"/>
              <a:buChar char="•"/>
            </a:pPr>
            <a:r>
              <a:rPr lang="en-US" dirty="0" smtClean="0"/>
              <a:t> OTR status reported and displayed on global </a:t>
            </a:r>
            <a:r>
              <a:rPr lang="en-US" b="1" dirty="0" smtClean="0"/>
              <a:t>ATF alarm pane</a:t>
            </a:r>
            <a:r>
              <a:rPr lang="en-US" dirty="0" smtClean="0"/>
              <a:t>l showing </a:t>
            </a:r>
            <a:r>
              <a:rPr lang="en-US" b="1" dirty="0" smtClean="0"/>
              <a:t>OTR actuator status</a:t>
            </a:r>
            <a:r>
              <a:rPr lang="en-US" dirty="0" smtClean="0"/>
              <a:t>.</a:t>
            </a:r>
          </a:p>
          <a:p>
            <a:pPr algn="just">
              <a:buFont typeface="Arial"/>
              <a:buChar char="•"/>
            </a:pPr>
            <a:r>
              <a:rPr lang="en-US" dirty="0" smtClean="0"/>
              <a:t> All useful </a:t>
            </a:r>
            <a:r>
              <a:rPr lang="en-US" b="1" dirty="0" smtClean="0"/>
              <a:t>data is stored in EPICS </a:t>
            </a:r>
            <a:r>
              <a:rPr lang="en-US" dirty="0" smtClean="0"/>
              <a:t>PVs and archived in the EPICS archival system.</a:t>
            </a:r>
            <a:endParaRPr lang="en-US" dirty="0"/>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Software developments</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2" name="31 CuadroTexto"/>
          <p:cNvSpPr txBox="1"/>
          <p:nvPr/>
        </p:nvSpPr>
        <p:spPr>
          <a:xfrm>
            <a:off x="3352800" y="2831068"/>
            <a:ext cx="2151112" cy="369332"/>
          </a:xfrm>
          <a:prstGeom prst="rect">
            <a:avLst/>
          </a:prstGeom>
          <a:noFill/>
        </p:spPr>
        <p:txBody>
          <a:bodyPr wrap="square" rtlCol="0">
            <a:spAutoFit/>
          </a:bodyPr>
          <a:lstStyle/>
          <a:p>
            <a:pPr algn="ctr"/>
            <a:r>
              <a:rPr lang="en-GB" b="1" dirty="0" smtClean="0"/>
              <a:t>Main start panel</a:t>
            </a:r>
            <a:endParaRPr lang="en-GB" b="1" dirty="0"/>
          </a:p>
        </p:txBody>
      </p:sp>
      <p:cxnSp>
        <p:nvCxnSpPr>
          <p:cNvPr id="33" name="32 Conector recto de flecha"/>
          <p:cNvCxnSpPr/>
          <p:nvPr/>
        </p:nvCxnSpPr>
        <p:spPr>
          <a:xfrm rot="16200000" flipV="1">
            <a:off x="6012160" y="5400600"/>
            <a:ext cx="648072" cy="64807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5" name="34 CuadroTexto"/>
          <p:cNvSpPr txBox="1"/>
          <p:nvPr/>
        </p:nvSpPr>
        <p:spPr>
          <a:xfrm>
            <a:off x="0" y="4464497"/>
            <a:ext cx="1475656" cy="461665"/>
          </a:xfrm>
          <a:prstGeom prst="rect">
            <a:avLst/>
          </a:prstGeom>
          <a:noFill/>
        </p:spPr>
        <p:txBody>
          <a:bodyPr wrap="square" rtlCol="0">
            <a:spAutoFit/>
          </a:bodyPr>
          <a:lstStyle/>
          <a:p>
            <a:r>
              <a:rPr lang="en-GB" sz="1200" dirty="0" smtClean="0"/>
              <a:t>Single OTR panel</a:t>
            </a:r>
          </a:p>
          <a:p>
            <a:r>
              <a:rPr lang="en-GB" sz="1200" dirty="0" smtClean="0"/>
              <a:t>(next slides)</a:t>
            </a:r>
            <a:endParaRPr lang="en-GB" sz="1200" dirty="0"/>
          </a:p>
        </p:txBody>
      </p:sp>
      <p:cxnSp>
        <p:nvCxnSpPr>
          <p:cNvPr id="36" name="35 Conector recto de flecha"/>
          <p:cNvCxnSpPr/>
          <p:nvPr/>
        </p:nvCxnSpPr>
        <p:spPr>
          <a:xfrm flipV="1">
            <a:off x="1043608" y="4608512"/>
            <a:ext cx="864096" cy="14401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4067944" y="6536377"/>
            <a:ext cx="2086135" cy="276999"/>
          </a:xfrm>
          <a:prstGeom prst="rect">
            <a:avLst/>
          </a:prstGeom>
          <a:noFill/>
        </p:spPr>
        <p:txBody>
          <a:bodyPr wrap="square" rtlCol="0">
            <a:spAutoFit/>
          </a:bodyPr>
          <a:lstStyle/>
          <a:p>
            <a:r>
              <a:rPr lang="en-GB" sz="1200" dirty="0" smtClean="0"/>
              <a:t>Some protection controls</a:t>
            </a:r>
            <a:endParaRPr lang="en-GB" sz="1200" dirty="0"/>
          </a:p>
        </p:txBody>
      </p:sp>
      <p:cxnSp>
        <p:nvCxnSpPr>
          <p:cNvPr id="42" name="41 Conector recto de flecha"/>
          <p:cNvCxnSpPr/>
          <p:nvPr/>
        </p:nvCxnSpPr>
        <p:spPr>
          <a:xfrm rot="16200000" flipV="1">
            <a:off x="3851920" y="5600273"/>
            <a:ext cx="936104" cy="93610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3" name="42 CuadroTexto"/>
          <p:cNvSpPr txBox="1"/>
          <p:nvPr/>
        </p:nvSpPr>
        <p:spPr>
          <a:xfrm>
            <a:off x="4788024" y="6248345"/>
            <a:ext cx="2086135" cy="276999"/>
          </a:xfrm>
          <a:prstGeom prst="rect">
            <a:avLst/>
          </a:prstGeom>
          <a:noFill/>
        </p:spPr>
        <p:txBody>
          <a:bodyPr wrap="square" rtlCol="0">
            <a:spAutoFit/>
          </a:bodyPr>
          <a:lstStyle/>
          <a:p>
            <a:r>
              <a:rPr lang="en-GB" sz="1200" dirty="0" smtClean="0"/>
              <a:t>Some machine status</a:t>
            </a:r>
            <a:endParaRPr lang="en-GB" sz="1200" dirty="0"/>
          </a:p>
        </p:txBody>
      </p:sp>
      <p:cxnSp>
        <p:nvCxnSpPr>
          <p:cNvPr id="44" name="43 Conector recto de flecha"/>
          <p:cNvCxnSpPr/>
          <p:nvPr/>
        </p:nvCxnSpPr>
        <p:spPr>
          <a:xfrm rot="16200000" flipV="1">
            <a:off x="4572000" y="5312241"/>
            <a:ext cx="936104" cy="93610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flipV="1">
            <a:off x="1619672" y="3888431"/>
            <a:ext cx="360041" cy="72011"/>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8" name="47 CuadroTexto"/>
          <p:cNvSpPr txBox="1"/>
          <p:nvPr/>
        </p:nvSpPr>
        <p:spPr>
          <a:xfrm>
            <a:off x="0" y="3816424"/>
            <a:ext cx="2086135" cy="461665"/>
          </a:xfrm>
          <a:prstGeom prst="rect">
            <a:avLst/>
          </a:prstGeom>
          <a:noFill/>
        </p:spPr>
        <p:txBody>
          <a:bodyPr wrap="square" rtlCol="0">
            <a:spAutoFit/>
          </a:bodyPr>
          <a:lstStyle/>
          <a:p>
            <a:r>
              <a:rPr lang="en-GB" sz="1200" dirty="0" err="1" smtClean="0"/>
              <a:t>Emittance</a:t>
            </a:r>
            <a:r>
              <a:rPr lang="en-GB" sz="1200" dirty="0" smtClean="0"/>
              <a:t> calculation</a:t>
            </a:r>
          </a:p>
          <a:p>
            <a:r>
              <a:rPr lang="en-GB" sz="1200" dirty="0" smtClean="0"/>
              <a:t>(next slides)</a:t>
            </a:r>
          </a:p>
        </p:txBody>
      </p:sp>
      <p:sp>
        <p:nvSpPr>
          <p:cNvPr id="51" name="50 CuadroTexto"/>
          <p:cNvSpPr txBox="1"/>
          <p:nvPr/>
        </p:nvSpPr>
        <p:spPr>
          <a:xfrm>
            <a:off x="7020272" y="4952201"/>
            <a:ext cx="2086135" cy="276999"/>
          </a:xfrm>
          <a:prstGeom prst="rect">
            <a:avLst/>
          </a:prstGeom>
          <a:noFill/>
        </p:spPr>
        <p:txBody>
          <a:bodyPr wrap="square" rtlCol="0">
            <a:spAutoFit/>
          </a:bodyPr>
          <a:lstStyle/>
          <a:p>
            <a:r>
              <a:rPr lang="en-GB" sz="1200" dirty="0" smtClean="0"/>
              <a:t>Get CCD Background</a:t>
            </a:r>
            <a:endParaRPr lang="en-GB" sz="1200" dirty="0"/>
          </a:p>
        </p:txBody>
      </p:sp>
      <p:cxnSp>
        <p:nvCxnSpPr>
          <p:cNvPr id="52" name="51 Conector recto de flecha"/>
          <p:cNvCxnSpPr/>
          <p:nvPr/>
        </p:nvCxnSpPr>
        <p:spPr>
          <a:xfrm rot="10800000">
            <a:off x="6516216" y="4520153"/>
            <a:ext cx="792088" cy="43204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3" name="52 CuadroTexto"/>
          <p:cNvSpPr txBox="1"/>
          <p:nvPr/>
        </p:nvSpPr>
        <p:spPr>
          <a:xfrm>
            <a:off x="6588224" y="6048672"/>
            <a:ext cx="2086135" cy="276999"/>
          </a:xfrm>
          <a:prstGeom prst="rect">
            <a:avLst/>
          </a:prstGeom>
          <a:noFill/>
        </p:spPr>
        <p:txBody>
          <a:bodyPr wrap="square" rtlCol="0">
            <a:spAutoFit/>
          </a:bodyPr>
          <a:lstStyle/>
          <a:p>
            <a:r>
              <a:rPr lang="en-GB" sz="1200" dirty="0" smtClean="0"/>
              <a:t>Flight simulator Status</a:t>
            </a:r>
            <a:endParaRPr lang="en-GB" sz="1200" dirty="0"/>
          </a:p>
        </p:txBody>
      </p:sp>
      <p:sp>
        <p:nvSpPr>
          <p:cNvPr id="21" name="Marcador de fecha 20"/>
          <p:cNvSpPr>
            <a:spLocks noGrp="1"/>
          </p:cNvSpPr>
          <p:nvPr>
            <p:ph type="dt" sz="half" idx="10"/>
          </p:nvPr>
        </p:nvSpPr>
        <p:spPr>
          <a:xfrm>
            <a:off x="381000" y="6400800"/>
            <a:ext cx="1905000" cy="457200"/>
          </a:xfrm>
        </p:spPr>
        <p:txBody>
          <a:bodyPr/>
          <a:lstStyle/>
          <a:p>
            <a:pPr>
              <a:defRPr/>
            </a:pPr>
            <a:r>
              <a:rPr lang="es-ES_tradnl" dirty="0" smtClean="0"/>
              <a:t>13-14 </a:t>
            </a:r>
            <a:r>
              <a:rPr lang="es-ES_tradnl" dirty="0" err="1" smtClean="0"/>
              <a:t>January</a:t>
            </a:r>
            <a:endParaRPr lang="en-US" dirty="0"/>
          </a:p>
        </p:txBody>
      </p:sp>
      <p:sp>
        <p:nvSpPr>
          <p:cNvPr id="22" name="Marcador de número de diapositiva 21"/>
          <p:cNvSpPr>
            <a:spLocks noGrp="1"/>
          </p:cNvSpPr>
          <p:nvPr>
            <p:ph type="sldNum" sz="quarter" idx="12"/>
          </p:nvPr>
        </p:nvSpPr>
        <p:spPr>
          <a:xfrm>
            <a:off x="6781800" y="6400800"/>
            <a:ext cx="1905000" cy="457200"/>
          </a:xfrm>
        </p:spPr>
        <p:txBody>
          <a:bodyPr/>
          <a:lstStyle/>
          <a:p>
            <a:pPr>
              <a:defRPr/>
            </a:pPr>
            <a:fld id="{DCF2CD84-F03C-4589-A642-FE226827291F}" type="slidenum">
              <a:rPr lang="en-US" smtClean="0"/>
              <a:pPr>
                <a:defRPr/>
              </a:pPr>
              <a:t>14</a:t>
            </a:fld>
            <a:endParaRPr lang="en-US" dirty="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 name="Picture 3"/>
          <p:cNvPicPr>
            <a:picLocks noChangeAspect="1"/>
          </p:cNvPicPr>
          <p:nvPr/>
        </p:nvPicPr>
        <p:blipFill>
          <a:blip r:embed="rId3" cstate="print"/>
          <a:stretch>
            <a:fillRect/>
          </a:stretch>
        </p:blipFill>
        <p:spPr>
          <a:xfrm>
            <a:off x="1297640" y="1556792"/>
            <a:ext cx="7810864" cy="3961760"/>
          </a:xfrm>
          <a:prstGeom prst="rect">
            <a:avLst/>
          </a:prstGeom>
        </p:spPr>
      </p:pic>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429000" y="15240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smtClean="0">
                <a:solidFill>
                  <a:srgbClr val="008000"/>
                </a:solidFill>
              </a:rPr>
              <a:t>December 2010: Software development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9 CuadroTexto"/>
          <p:cNvSpPr txBox="1"/>
          <p:nvPr/>
        </p:nvSpPr>
        <p:spPr>
          <a:xfrm>
            <a:off x="2952328" y="5445224"/>
            <a:ext cx="2086135" cy="276999"/>
          </a:xfrm>
          <a:prstGeom prst="rect">
            <a:avLst/>
          </a:prstGeom>
          <a:noFill/>
        </p:spPr>
        <p:txBody>
          <a:bodyPr wrap="square" rtlCol="0">
            <a:spAutoFit/>
          </a:bodyPr>
          <a:lstStyle/>
          <a:p>
            <a:r>
              <a:rPr lang="en-GB" sz="1200" dirty="0" smtClean="0"/>
              <a:t>Limit switches status</a:t>
            </a:r>
            <a:endParaRPr lang="en-GB" sz="1200" dirty="0"/>
          </a:p>
        </p:txBody>
      </p:sp>
      <p:cxnSp>
        <p:nvCxnSpPr>
          <p:cNvPr id="11" name="10 Conector recto de flecha"/>
          <p:cNvCxnSpPr/>
          <p:nvPr/>
        </p:nvCxnSpPr>
        <p:spPr>
          <a:xfrm rot="16200000" flipV="1">
            <a:off x="3528392" y="5043959"/>
            <a:ext cx="648072" cy="21602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3" name="12 CuadroTexto"/>
          <p:cNvSpPr txBox="1"/>
          <p:nvPr/>
        </p:nvSpPr>
        <p:spPr>
          <a:xfrm>
            <a:off x="6408712" y="5661249"/>
            <a:ext cx="1368151" cy="276999"/>
          </a:xfrm>
          <a:prstGeom prst="rect">
            <a:avLst/>
          </a:prstGeom>
          <a:noFill/>
        </p:spPr>
        <p:txBody>
          <a:bodyPr wrap="square" rtlCol="0">
            <a:spAutoFit/>
          </a:bodyPr>
          <a:lstStyle/>
          <a:p>
            <a:pPr algn="ctr"/>
            <a:r>
              <a:rPr lang="es-ES_tradnl" sz="1200" dirty="0" smtClean="0"/>
              <a:t>Machine status</a:t>
            </a:r>
            <a:endParaRPr lang="es-ES" sz="1200" dirty="0"/>
          </a:p>
        </p:txBody>
      </p:sp>
      <p:cxnSp>
        <p:nvCxnSpPr>
          <p:cNvPr id="14" name="13 Conector recto de flecha"/>
          <p:cNvCxnSpPr/>
          <p:nvPr/>
        </p:nvCxnSpPr>
        <p:spPr>
          <a:xfrm rot="16200000" flipV="1">
            <a:off x="6768753" y="5373215"/>
            <a:ext cx="576064" cy="1"/>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35496" y="1700808"/>
            <a:ext cx="2086135" cy="461665"/>
          </a:xfrm>
          <a:prstGeom prst="rect">
            <a:avLst/>
          </a:prstGeom>
          <a:noFill/>
        </p:spPr>
        <p:txBody>
          <a:bodyPr wrap="square" rtlCol="0">
            <a:spAutoFit/>
          </a:bodyPr>
          <a:lstStyle/>
          <a:p>
            <a:r>
              <a:rPr lang="en-GB" sz="1200" dirty="0" smtClean="0"/>
              <a:t>Working mode &amp;</a:t>
            </a:r>
          </a:p>
          <a:p>
            <a:r>
              <a:rPr lang="en-GB" sz="1200" dirty="0" smtClean="0"/>
              <a:t>Reference system</a:t>
            </a:r>
            <a:endParaRPr lang="en-GB" sz="1200" dirty="0"/>
          </a:p>
        </p:txBody>
      </p:sp>
      <p:cxnSp>
        <p:nvCxnSpPr>
          <p:cNvPr id="19" name="18 Conector recto de flecha"/>
          <p:cNvCxnSpPr/>
          <p:nvPr/>
        </p:nvCxnSpPr>
        <p:spPr>
          <a:xfrm>
            <a:off x="720080" y="2204864"/>
            <a:ext cx="864096" cy="7200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35496" y="2564904"/>
            <a:ext cx="2086135" cy="276999"/>
          </a:xfrm>
          <a:prstGeom prst="rect">
            <a:avLst/>
          </a:prstGeom>
          <a:noFill/>
        </p:spPr>
        <p:txBody>
          <a:bodyPr wrap="square" rtlCol="0">
            <a:spAutoFit/>
          </a:bodyPr>
          <a:lstStyle/>
          <a:p>
            <a:r>
              <a:rPr lang="es-ES_tradnl" sz="1200" dirty="0" smtClean="0"/>
              <a:t>Target control</a:t>
            </a:r>
            <a:endParaRPr lang="es-ES" sz="1200" dirty="0"/>
          </a:p>
        </p:txBody>
      </p:sp>
      <p:cxnSp>
        <p:nvCxnSpPr>
          <p:cNvPr id="23" name="22 Conector recto de flecha"/>
          <p:cNvCxnSpPr/>
          <p:nvPr/>
        </p:nvCxnSpPr>
        <p:spPr>
          <a:xfrm>
            <a:off x="1080120" y="2708920"/>
            <a:ext cx="432048" cy="14401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5496" y="2924944"/>
            <a:ext cx="2086135" cy="276999"/>
          </a:xfrm>
          <a:prstGeom prst="rect">
            <a:avLst/>
          </a:prstGeom>
          <a:noFill/>
        </p:spPr>
        <p:txBody>
          <a:bodyPr wrap="square" rtlCol="0">
            <a:spAutoFit/>
          </a:bodyPr>
          <a:lstStyle/>
          <a:p>
            <a:r>
              <a:rPr lang="en-GB" sz="1200" dirty="0" smtClean="0"/>
              <a:t>Calibrations</a:t>
            </a:r>
            <a:endParaRPr lang="en-GB" sz="1200" dirty="0"/>
          </a:p>
        </p:txBody>
      </p:sp>
      <p:cxnSp>
        <p:nvCxnSpPr>
          <p:cNvPr id="25" name="24 Conector recto de flecha"/>
          <p:cNvCxnSpPr/>
          <p:nvPr/>
        </p:nvCxnSpPr>
        <p:spPr>
          <a:xfrm>
            <a:off x="936104" y="3140968"/>
            <a:ext cx="576064"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7" name="26 CuadroTexto"/>
          <p:cNvSpPr txBox="1"/>
          <p:nvPr/>
        </p:nvSpPr>
        <p:spPr>
          <a:xfrm>
            <a:off x="144016" y="3356992"/>
            <a:ext cx="1187624" cy="288032"/>
          </a:xfrm>
          <a:prstGeom prst="rect">
            <a:avLst/>
          </a:prstGeom>
          <a:noFill/>
        </p:spPr>
        <p:txBody>
          <a:bodyPr wrap="square" rtlCol="0">
            <a:spAutoFit/>
          </a:bodyPr>
          <a:lstStyle/>
          <a:p>
            <a:r>
              <a:rPr lang="en-GB" sz="1200" dirty="0" smtClean="0"/>
              <a:t>Beam finder</a:t>
            </a:r>
            <a:endParaRPr lang="en-GB" sz="1200" dirty="0"/>
          </a:p>
        </p:txBody>
      </p:sp>
      <p:cxnSp>
        <p:nvCxnSpPr>
          <p:cNvPr id="28" name="27 Conector recto de flecha"/>
          <p:cNvCxnSpPr/>
          <p:nvPr/>
        </p:nvCxnSpPr>
        <p:spPr>
          <a:xfrm>
            <a:off x="1152128" y="3501008"/>
            <a:ext cx="432048"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9" name="28 CuadroTexto"/>
          <p:cNvSpPr txBox="1"/>
          <p:nvPr/>
        </p:nvSpPr>
        <p:spPr>
          <a:xfrm>
            <a:off x="40704" y="5100935"/>
            <a:ext cx="1635696" cy="461665"/>
          </a:xfrm>
          <a:prstGeom prst="rect">
            <a:avLst/>
          </a:prstGeom>
          <a:noFill/>
        </p:spPr>
        <p:txBody>
          <a:bodyPr wrap="square" rtlCol="0">
            <a:spAutoFit/>
          </a:bodyPr>
          <a:lstStyle/>
          <a:p>
            <a:r>
              <a:rPr lang="en-GB" sz="1200" dirty="0" smtClean="0"/>
              <a:t>Position &amp; movement of the movers</a:t>
            </a:r>
            <a:endParaRPr lang="en-GB" sz="1200" dirty="0"/>
          </a:p>
        </p:txBody>
      </p:sp>
      <p:cxnSp>
        <p:nvCxnSpPr>
          <p:cNvPr id="30" name="29 Conector recto de flecha"/>
          <p:cNvCxnSpPr/>
          <p:nvPr/>
        </p:nvCxnSpPr>
        <p:spPr>
          <a:xfrm flipV="1">
            <a:off x="864096" y="4005064"/>
            <a:ext cx="1800200" cy="100811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6" name="35 CuadroTexto"/>
          <p:cNvSpPr txBox="1"/>
          <p:nvPr/>
        </p:nvSpPr>
        <p:spPr>
          <a:xfrm>
            <a:off x="4248472" y="5877272"/>
            <a:ext cx="2086135" cy="276999"/>
          </a:xfrm>
          <a:prstGeom prst="rect">
            <a:avLst/>
          </a:prstGeom>
          <a:noFill/>
        </p:spPr>
        <p:txBody>
          <a:bodyPr wrap="square" rtlCol="0">
            <a:spAutoFit/>
          </a:bodyPr>
          <a:lstStyle/>
          <a:p>
            <a:r>
              <a:rPr lang="en-GB" sz="1200" dirty="0" smtClean="0"/>
              <a:t>Ellipse fitting and analysis</a:t>
            </a:r>
            <a:endParaRPr lang="en-GB" sz="1200" dirty="0"/>
          </a:p>
        </p:txBody>
      </p:sp>
      <p:cxnSp>
        <p:nvCxnSpPr>
          <p:cNvPr id="37" name="36 Conector recto de flecha"/>
          <p:cNvCxnSpPr/>
          <p:nvPr/>
        </p:nvCxnSpPr>
        <p:spPr>
          <a:xfrm rot="16200000" flipV="1">
            <a:off x="3060340" y="3969060"/>
            <a:ext cx="2880320" cy="7920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3048000" y="990600"/>
            <a:ext cx="3352800" cy="369332"/>
          </a:xfrm>
          <a:prstGeom prst="rect">
            <a:avLst/>
          </a:prstGeom>
          <a:noFill/>
        </p:spPr>
        <p:txBody>
          <a:bodyPr wrap="square" rtlCol="0">
            <a:spAutoFit/>
          </a:bodyPr>
          <a:lstStyle/>
          <a:p>
            <a:pPr algn="ctr"/>
            <a:r>
              <a:rPr lang="es-ES_tradnl" b="1" dirty="0" smtClean="0"/>
              <a:t>Single OTR panel</a:t>
            </a:r>
            <a:endParaRPr lang="es-ES" b="1" dirty="0"/>
          </a:p>
        </p:txBody>
      </p:sp>
      <p:sp>
        <p:nvSpPr>
          <p:cNvPr id="41" name="40 CuadroTexto"/>
          <p:cNvSpPr txBox="1"/>
          <p:nvPr/>
        </p:nvSpPr>
        <p:spPr>
          <a:xfrm>
            <a:off x="324544" y="3861048"/>
            <a:ext cx="1187624" cy="288032"/>
          </a:xfrm>
          <a:prstGeom prst="rect">
            <a:avLst/>
          </a:prstGeom>
          <a:noFill/>
        </p:spPr>
        <p:txBody>
          <a:bodyPr wrap="square" rtlCol="0">
            <a:spAutoFit/>
          </a:bodyPr>
          <a:lstStyle/>
          <a:p>
            <a:r>
              <a:rPr lang="en-GB" sz="1200" dirty="0" smtClean="0"/>
              <a:t>CCD Gain</a:t>
            </a:r>
            <a:endParaRPr lang="en-GB" sz="1200" dirty="0"/>
          </a:p>
        </p:txBody>
      </p:sp>
      <p:cxnSp>
        <p:nvCxnSpPr>
          <p:cNvPr id="42" name="41 Conector recto de flecha"/>
          <p:cNvCxnSpPr/>
          <p:nvPr/>
        </p:nvCxnSpPr>
        <p:spPr>
          <a:xfrm>
            <a:off x="1152128" y="4005064"/>
            <a:ext cx="432048"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3" name="52 CuadroTexto"/>
          <p:cNvSpPr txBox="1"/>
          <p:nvPr/>
        </p:nvSpPr>
        <p:spPr>
          <a:xfrm>
            <a:off x="6912768" y="6165305"/>
            <a:ext cx="1872207" cy="461665"/>
          </a:xfrm>
          <a:prstGeom prst="rect">
            <a:avLst/>
          </a:prstGeom>
          <a:noFill/>
        </p:spPr>
        <p:txBody>
          <a:bodyPr wrap="square" rtlCol="0">
            <a:spAutoFit/>
          </a:bodyPr>
          <a:lstStyle/>
          <a:p>
            <a:pPr algn="ctr"/>
            <a:r>
              <a:rPr lang="en-GB" sz="1200" dirty="0" smtClean="0"/>
              <a:t>CCD image and beam fitting</a:t>
            </a:r>
            <a:endParaRPr lang="en-GB" sz="1200" dirty="0"/>
          </a:p>
        </p:txBody>
      </p:sp>
      <p:cxnSp>
        <p:nvCxnSpPr>
          <p:cNvPr id="54" name="53 Conector recto de flecha"/>
          <p:cNvCxnSpPr/>
          <p:nvPr/>
        </p:nvCxnSpPr>
        <p:spPr>
          <a:xfrm rot="16200000" flipV="1">
            <a:off x="6588734" y="4689139"/>
            <a:ext cx="2304255" cy="64807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2" name="Marcador de fecha 31"/>
          <p:cNvSpPr>
            <a:spLocks noGrp="1"/>
          </p:cNvSpPr>
          <p:nvPr>
            <p:ph type="dt" sz="half" idx="10"/>
          </p:nvPr>
        </p:nvSpPr>
        <p:spPr/>
        <p:txBody>
          <a:bodyPr/>
          <a:lstStyle/>
          <a:p>
            <a:pPr>
              <a:defRPr/>
            </a:pPr>
            <a:r>
              <a:rPr lang="es-ES_tradnl" smtClean="0"/>
              <a:t>13-14 January</a:t>
            </a:r>
            <a:endParaRPr lang="en-US"/>
          </a:p>
        </p:txBody>
      </p:sp>
      <p:sp>
        <p:nvSpPr>
          <p:cNvPr id="33" name="Marcador de número de diapositiva 32"/>
          <p:cNvSpPr>
            <a:spLocks noGrp="1"/>
          </p:cNvSpPr>
          <p:nvPr>
            <p:ph type="sldNum" sz="quarter" idx="12"/>
          </p:nvPr>
        </p:nvSpPr>
        <p:spPr>
          <a:xfrm>
            <a:off x="7086600" y="6400800"/>
            <a:ext cx="1905000" cy="457200"/>
          </a:xfrm>
        </p:spPr>
        <p:txBody>
          <a:bodyPr/>
          <a:lstStyle/>
          <a:p>
            <a:pPr>
              <a:defRPr/>
            </a:pPr>
            <a:fld id="{DCF2CD84-F03C-4589-A642-FE226827291F}" type="slidenum">
              <a:rPr lang="en-US" smtClean="0"/>
              <a:pPr>
                <a:defRPr/>
              </a:pPr>
              <a:t>15</a:t>
            </a:fld>
            <a:endParaRPr lang="en-US" dirty="0"/>
          </a:p>
        </p:txBody>
      </p:sp>
      <p:sp>
        <p:nvSpPr>
          <p:cNvPr id="34" name="Marcador de pie de página 33"/>
          <p:cNvSpPr>
            <a:spLocks noGrp="1"/>
          </p:cNvSpPr>
          <p:nvPr>
            <p:ph type="ftr" sz="quarter" idx="11"/>
          </p:nvPr>
        </p:nvSpPr>
        <p:spPr/>
        <p:txBody>
          <a:bodyPr/>
          <a:lstStyle/>
          <a:p>
            <a:pPr>
              <a:defRPr/>
            </a:pPr>
            <a:r>
              <a:rPr lang="es-ES_tradnl" smtClean="0"/>
              <a:t>11th ATF2 Project meeting</a:t>
            </a:r>
            <a:endParaRPr lang="en-US"/>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smtClean="0">
                <a:solidFill>
                  <a:srgbClr val="008000"/>
                </a:solidFill>
              </a:rPr>
              <a:t>December 2010: Software development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8" name="Picture 3"/>
          <p:cNvPicPr>
            <a:picLocks noChangeAspect="1"/>
          </p:cNvPicPr>
          <p:nvPr/>
        </p:nvPicPr>
        <p:blipFill>
          <a:blip r:embed="rId3" cstate="print"/>
          <a:stretch>
            <a:fillRect/>
          </a:stretch>
        </p:blipFill>
        <p:spPr>
          <a:xfrm>
            <a:off x="1934468" y="1628800"/>
            <a:ext cx="6597972" cy="4210286"/>
          </a:xfrm>
          <a:prstGeom prst="rect">
            <a:avLst/>
          </a:prstGeom>
        </p:spPr>
      </p:pic>
      <p:sp>
        <p:nvSpPr>
          <p:cNvPr id="32" name="31 CuadroTexto"/>
          <p:cNvSpPr txBox="1"/>
          <p:nvPr/>
        </p:nvSpPr>
        <p:spPr>
          <a:xfrm>
            <a:off x="3491881" y="1066800"/>
            <a:ext cx="2375519" cy="369332"/>
          </a:xfrm>
          <a:prstGeom prst="rect">
            <a:avLst/>
          </a:prstGeom>
          <a:noFill/>
        </p:spPr>
        <p:txBody>
          <a:bodyPr wrap="square" rtlCol="0">
            <a:spAutoFit/>
          </a:bodyPr>
          <a:lstStyle/>
          <a:p>
            <a:pPr algn="ctr"/>
            <a:r>
              <a:rPr lang="es-ES_tradnl" b="1" dirty="0" err="1" smtClean="0"/>
              <a:t>Emittance</a:t>
            </a:r>
            <a:r>
              <a:rPr lang="es-ES_tradnl" b="1" dirty="0" smtClean="0"/>
              <a:t> panel</a:t>
            </a:r>
            <a:endParaRPr lang="es-ES" b="1" dirty="0"/>
          </a:p>
        </p:txBody>
      </p:sp>
      <p:sp>
        <p:nvSpPr>
          <p:cNvPr id="33" name="32 CuadroTexto"/>
          <p:cNvSpPr txBox="1"/>
          <p:nvPr/>
        </p:nvSpPr>
        <p:spPr>
          <a:xfrm>
            <a:off x="5606876" y="6165304"/>
            <a:ext cx="2086135" cy="276999"/>
          </a:xfrm>
          <a:prstGeom prst="rect">
            <a:avLst/>
          </a:prstGeom>
          <a:noFill/>
        </p:spPr>
        <p:txBody>
          <a:bodyPr wrap="square" rtlCol="0">
            <a:spAutoFit/>
          </a:bodyPr>
          <a:lstStyle/>
          <a:p>
            <a:r>
              <a:rPr lang="en-GB" sz="1200" dirty="0" smtClean="0"/>
              <a:t>Calculation data</a:t>
            </a:r>
            <a:endParaRPr lang="en-GB" sz="1200" dirty="0"/>
          </a:p>
        </p:txBody>
      </p:sp>
      <p:cxnSp>
        <p:nvCxnSpPr>
          <p:cNvPr id="34" name="33 Conector recto de flecha"/>
          <p:cNvCxnSpPr/>
          <p:nvPr/>
        </p:nvCxnSpPr>
        <p:spPr>
          <a:xfrm rot="16200000" flipV="1">
            <a:off x="5894908" y="5877272"/>
            <a:ext cx="504056" cy="7200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0" y="4293096"/>
            <a:ext cx="1584176" cy="461665"/>
          </a:xfrm>
          <a:prstGeom prst="rect">
            <a:avLst/>
          </a:prstGeom>
          <a:noFill/>
        </p:spPr>
        <p:txBody>
          <a:bodyPr wrap="square" rtlCol="0">
            <a:spAutoFit/>
          </a:bodyPr>
          <a:lstStyle/>
          <a:p>
            <a:r>
              <a:rPr lang="en-GB" sz="1200" dirty="0" smtClean="0"/>
              <a:t>Start/stop </a:t>
            </a:r>
            <a:r>
              <a:rPr lang="en-GB" sz="1200" dirty="0" err="1" smtClean="0"/>
              <a:t>emittance</a:t>
            </a:r>
            <a:r>
              <a:rPr lang="en-GB" sz="1200" dirty="0" smtClean="0"/>
              <a:t> procedure</a:t>
            </a:r>
            <a:endParaRPr lang="en-GB" sz="1200" dirty="0"/>
          </a:p>
        </p:txBody>
      </p:sp>
      <p:cxnSp>
        <p:nvCxnSpPr>
          <p:cNvPr id="42" name="41 Conector recto de flecha"/>
          <p:cNvCxnSpPr/>
          <p:nvPr/>
        </p:nvCxnSpPr>
        <p:spPr>
          <a:xfrm>
            <a:off x="1619672" y="4437112"/>
            <a:ext cx="576064"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323528" y="2564904"/>
            <a:ext cx="1584176" cy="276999"/>
          </a:xfrm>
          <a:prstGeom prst="rect">
            <a:avLst/>
          </a:prstGeom>
          <a:noFill/>
        </p:spPr>
        <p:txBody>
          <a:bodyPr wrap="square" rtlCol="0">
            <a:spAutoFit/>
          </a:bodyPr>
          <a:lstStyle/>
          <a:p>
            <a:r>
              <a:rPr lang="en-GB" sz="1200" dirty="0" smtClean="0"/>
              <a:t>Current OTR info</a:t>
            </a:r>
            <a:endParaRPr lang="en-GB" sz="1200" dirty="0"/>
          </a:p>
        </p:txBody>
      </p:sp>
      <p:cxnSp>
        <p:nvCxnSpPr>
          <p:cNvPr id="47" name="46 Conector recto de flecha"/>
          <p:cNvCxnSpPr/>
          <p:nvPr/>
        </p:nvCxnSpPr>
        <p:spPr>
          <a:xfrm>
            <a:off x="1655168" y="2708920"/>
            <a:ext cx="576064"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0" name="49 Conector recto de flecha"/>
          <p:cNvCxnSpPr/>
          <p:nvPr/>
        </p:nvCxnSpPr>
        <p:spPr>
          <a:xfrm rot="16200000" flipH="1">
            <a:off x="1403648" y="2996952"/>
            <a:ext cx="1080120" cy="504056"/>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53" name="52 CuadroTexto"/>
          <p:cNvSpPr txBox="1"/>
          <p:nvPr/>
        </p:nvSpPr>
        <p:spPr>
          <a:xfrm>
            <a:off x="2123728" y="6021288"/>
            <a:ext cx="1800200" cy="288032"/>
          </a:xfrm>
          <a:prstGeom prst="rect">
            <a:avLst/>
          </a:prstGeom>
          <a:noFill/>
        </p:spPr>
        <p:txBody>
          <a:bodyPr wrap="square" rtlCol="0">
            <a:spAutoFit/>
          </a:bodyPr>
          <a:lstStyle/>
          <a:p>
            <a:r>
              <a:rPr lang="en-GB" sz="1200" dirty="0" smtClean="0"/>
              <a:t>Data analysis and plots</a:t>
            </a:r>
            <a:endParaRPr lang="en-GB" sz="1200" dirty="0"/>
          </a:p>
        </p:txBody>
      </p:sp>
      <p:cxnSp>
        <p:nvCxnSpPr>
          <p:cNvPr id="54" name="53 Conector recto de flecha"/>
          <p:cNvCxnSpPr/>
          <p:nvPr/>
        </p:nvCxnSpPr>
        <p:spPr>
          <a:xfrm rot="5400000" flipH="1" flipV="1">
            <a:off x="2735796" y="5769260"/>
            <a:ext cx="504056"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40 CuadroTexto"/>
          <p:cNvSpPr txBox="1"/>
          <p:nvPr/>
        </p:nvSpPr>
        <p:spPr>
          <a:xfrm>
            <a:off x="107504" y="4797152"/>
            <a:ext cx="1584176" cy="461665"/>
          </a:xfrm>
          <a:prstGeom prst="rect">
            <a:avLst/>
          </a:prstGeom>
          <a:noFill/>
        </p:spPr>
        <p:txBody>
          <a:bodyPr wrap="square" rtlCol="0">
            <a:spAutoFit/>
          </a:bodyPr>
          <a:lstStyle/>
          <a:p>
            <a:r>
              <a:rPr lang="en-GB" sz="1200" dirty="0" smtClean="0"/>
              <a:t>Number of OTR to be used</a:t>
            </a:r>
            <a:endParaRPr lang="en-GB" sz="1200" dirty="0"/>
          </a:p>
        </p:txBody>
      </p:sp>
      <p:cxnSp>
        <p:nvCxnSpPr>
          <p:cNvPr id="18" name="17 Conector recto de flecha"/>
          <p:cNvCxnSpPr/>
          <p:nvPr/>
        </p:nvCxnSpPr>
        <p:spPr>
          <a:xfrm>
            <a:off x="1619672" y="4941168"/>
            <a:ext cx="576064" cy="1588"/>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9" name="Marcador de fecha 18"/>
          <p:cNvSpPr>
            <a:spLocks noGrp="1"/>
          </p:cNvSpPr>
          <p:nvPr>
            <p:ph type="dt" sz="half" idx="10"/>
          </p:nvPr>
        </p:nvSpPr>
        <p:spPr/>
        <p:txBody>
          <a:bodyPr/>
          <a:lstStyle/>
          <a:p>
            <a:pPr>
              <a:defRPr/>
            </a:pPr>
            <a:r>
              <a:rPr lang="es-ES_tradnl" smtClean="0"/>
              <a:t>13-14 January</a:t>
            </a:r>
            <a:endParaRPr lang="en-US"/>
          </a:p>
        </p:txBody>
      </p:sp>
      <p:sp>
        <p:nvSpPr>
          <p:cNvPr id="20" name="Marcador de número de diapositiva 19"/>
          <p:cNvSpPr>
            <a:spLocks noGrp="1"/>
          </p:cNvSpPr>
          <p:nvPr>
            <p:ph type="sldNum" sz="quarter" idx="12"/>
          </p:nvPr>
        </p:nvSpPr>
        <p:spPr/>
        <p:txBody>
          <a:bodyPr/>
          <a:lstStyle/>
          <a:p>
            <a:pPr>
              <a:defRPr/>
            </a:pPr>
            <a:fld id="{DCF2CD84-F03C-4589-A642-FE226827291F}" type="slidenum">
              <a:rPr lang="en-US" smtClean="0"/>
              <a:pPr>
                <a:defRPr/>
              </a:pPr>
              <a:t>16</a:t>
            </a:fld>
            <a:endParaRPr lang="en-US"/>
          </a:p>
        </p:txBody>
      </p:sp>
      <p:sp>
        <p:nvSpPr>
          <p:cNvPr id="21" name="Marcador de pie de página 20"/>
          <p:cNvSpPr>
            <a:spLocks noGrp="1"/>
          </p:cNvSpPr>
          <p:nvPr>
            <p:ph type="ftr" sz="quarter" idx="11"/>
          </p:nvPr>
        </p:nvSpPr>
        <p:spPr>
          <a:xfrm>
            <a:off x="3048000" y="65532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52400"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2895600" y="75983"/>
            <a:ext cx="62484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2D </a:t>
            </a:r>
            <a:r>
              <a:rPr lang="en-GB" sz="2000" dirty="0" err="1" smtClean="0">
                <a:solidFill>
                  <a:srgbClr val="008000"/>
                </a:solidFill>
              </a:rPr>
              <a:t>Emittance</a:t>
            </a:r>
            <a:r>
              <a:rPr lang="en-GB" sz="2000" dirty="0" smtClean="0">
                <a:solidFill>
                  <a:srgbClr val="008000"/>
                </a:solidFill>
              </a:rPr>
              <a:t> reconstruction algorithm</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9" name="38 Grupo"/>
          <p:cNvGrpSpPr/>
          <p:nvPr/>
        </p:nvGrpSpPr>
        <p:grpSpPr>
          <a:xfrm>
            <a:off x="107504" y="1059904"/>
            <a:ext cx="6172200" cy="5105400"/>
            <a:chOff x="-36512" y="1059904"/>
            <a:chExt cx="6172200" cy="5105400"/>
          </a:xfrm>
        </p:grpSpPr>
        <p:pic>
          <p:nvPicPr>
            <p:cNvPr id="11" name="Picture 3"/>
            <p:cNvPicPr>
              <a:picLocks noChangeAspect="1" noChangeArrowheads="1"/>
            </p:cNvPicPr>
            <p:nvPr/>
          </p:nvPicPr>
          <p:blipFill>
            <a:blip r:embed="rId3" cstate="print"/>
            <a:srcRect l="7292" t="2778" r="8333" b="4167"/>
            <a:stretch>
              <a:fillRect/>
            </a:stretch>
          </p:blipFill>
          <p:spPr bwMode="auto">
            <a:xfrm>
              <a:off x="-36512" y="1059904"/>
              <a:ext cx="6172200" cy="5105400"/>
            </a:xfrm>
            <a:prstGeom prst="rect">
              <a:avLst/>
            </a:prstGeom>
            <a:noFill/>
            <a:ln w="9525">
              <a:noFill/>
              <a:miter lim="800000"/>
              <a:headEnd/>
              <a:tailEnd/>
            </a:ln>
            <a:effectLst/>
          </p:spPr>
        </p:pic>
        <p:sp>
          <p:nvSpPr>
            <p:cNvPr id="12" name="Text Box 25"/>
            <p:cNvSpPr txBox="1">
              <a:spLocks noChangeArrowheads="1"/>
            </p:cNvSpPr>
            <p:nvPr/>
          </p:nvSpPr>
          <p:spPr bwMode="auto">
            <a:xfrm>
              <a:off x="1146812" y="2439579"/>
              <a:ext cx="367408" cy="246221"/>
            </a:xfrm>
            <a:prstGeom prst="rect">
              <a:avLst/>
            </a:prstGeom>
            <a:noFill/>
            <a:ln w="9525">
              <a:noFill/>
              <a:miter lim="800000"/>
              <a:headEnd/>
              <a:tailEnd/>
            </a:ln>
            <a:effectLst/>
          </p:spPr>
          <p:txBody>
            <a:bodyPr wrap="none">
              <a:spAutoFit/>
            </a:bodyPr>
            <a:lstStyle/>
            <a:p>
              <a:r>
                <a:rPr lang="en-US" sz="1000" b="1" dirty="0" smtClean="0">
                  <a:solidFill>
                    <a:srgbClr val="FF0000"/>
                  </a:solidFill>
                </a:rPr>
                <a:t>20</a:t>
              </a:r>
              <a:r>
                <a:rPr lang="en-US" sz="1000" b="1" dirty="0" smtClean="0">
                  <a:solidFill>
                    <a:srgbClr val="FF0000"/>
                  </a:solidFill>
                  <a:cs typeface="Arial" pitchFamily="34" charset="0"/>
                </a:rPr>
                <a:t>°</a:t>
              </a:r>
              <a:endParaRPr lang="en-US" sz="1000" b="1" dirty="0">
                <a:solidFill>
                  <a:srgbClr val="FF0000"/>
                </a:solidFill>
                <a:cs typeface="Arial" pitchFamily="34" charset="0"/>
              </a:endParaRPr>
            </a:p>
          </p:txBody>
        </p:sp>
        <p:sp>
          <p:nvSpPr>
            <p:cNvPr id="13" name="Text Box 26"/>
            <p:cNvSpPr txBox="1">
              <a:spLocks noChangeArrowheads="1"/>
            </p:cNvSpPr>
            <p:nvPr/>
          </p:nvSpPr>
          <p:spPr bwMode="auto">
            <a:xfrm>
              <a:off x="2061212" y="2439579"/>
              <a:ext cx="367408" cy="246221"/>
            </a:xfrm>
            <a:prstGeom prst="rect">
              <a:avLst/>
            </a:prstGeom>
            <a:noFill/>
            <a:ln w="9525">
              <a:noFill/>
              <a:miter lim="800000"/>
              <a:headEnd/>
              <a:tailEnd/>
            </a:ln>
            <a:effectLst/>
          </p:spPr>
          <p:txBody>
            <a:bodyPr wrap="none">
              <a:spAutoFit/>
            </a:bodyPr>
            <a:lstStyle/>
            <a:p>
              <a:r>
                <a:rPr lang="en-US" sz="1000" b="1" dirty="0">
                  <a:solidFill>
                    <a:srgbClr val="FF0000"/>
                  </a:solidFill>
                </a:rPr>
                <a:t>28</a:t>
              </a:r>
              <a:r>
                <a:rPr lang="en-US" sz="1000" b="1" dirty="0" smtClean="0">
                  <a:solidFill>
                    <a:srgbClr val="FF0000"/>
                  </a:solidFill>
                  <a:cs typeface="Arial" pitchFamily="34" charset="0"/>
                </a:rPr>
                <a:t>°</a:t>
              </a:r>
              <a:endParaRPr lang="en-US" sz="1000" b="1" dirty="0">
                <a:solidFill>
                  <a:srgbClr val="FF0000"/>
                </a:solidFill>
                <a:cs typeface="Arial" pitchFamily="34" charset="0"/>
              </a:endParaRPr>
            </a:p>
          </p:txBody>
        </p:sp>
        <p:sp>
          <p:nvSpPr>
            <p:cNvPr id="14" name="Text Box 27"/>
            <p:cNvSpPr txBox="1">
              <a:spLocks noChangeArrowheads="1"/>
            </p:cNvSpPr>
            <p:nvPr/>
          </p:nvSpPr>
          <p:spPr bwMode="auto">
            <a:xfrm>
              <a:off x="3475484" y="2439579"/>
              <a:ext cx="367408" cy="246221"/>
            </a:xfrm>
            <a:prstGeom prst="rect">
              <a:avLst/>
            </a:prstGeom>
            <a:noFill/>
            <a:ln w="9525">
              <a:noFill/>
              <a:miter lim="800000"/>
              <a:headEnd/>
              <a:tailEnd/>
            </a:ln>
            <a:effectLst/>
          </p:spPr>
          <p:txBody>
            <a:bodyPr wrap="none">
              <a:spAutoFit/>
            </a:bodyPr>
            <a:lstStyle/>
            <a:p>
              <a:r>
                <a:rPr lang="en-US" sz="1000" b="1" dirty="0" smtClean="0">
                  <a:solidFill>
                    <a:srgbClr val="FF0000"/>
                  </a:solidFill>
                </a:rPr>
                <a:t>46</a:t>
              </a:r>
              <a:r>
                <a:rPr lang="en-US" sz="1000" b="1" dirty="0" smtClean="0">
                  <a:solidFill>
                    <a:srgbClr val="FF0000"/>
                  </a:solidFill>
                  <a:cs typeface="Arial" pitchFamily="34" charset="0"/>
                </a:rPr>
                <a:t>°</a:t>
              </a:r>
              <a:endParaRPr lang="en-US" sz="1000" b="1" dirty="0">
                <a:solidFill>
                  <a:srgbClr val="FF0000"/>
                </a:solidFill>
                <a:cs typeface="Arial" pitchFamily="34" charset="0"/>
              </a:endParaRPr>
            </a:p>
          </p:txBody>
        </p:sp>
        <p:sp>
          <p:nvSpPr>
            <p:cNvPr id="15" name="Text Box 34"/>
            <p:cNvSpPr txBox="1">
              <a:spLocks noChangeArrowheads="1"/>
            </p:cNvSpPr>
            <p:nvPr/>
          </p:nvSpPr>
          <p:spPr bwMode="auto">
            <a:xfrm>
              <a:off x="4917370" y="2424190"/>
              <a:ext cx="386644" cy="276999"/>
            </a:xfrm>
            <a:prstGeom prst="rect">
              <a:avLst/>
            </a:prstGeom>
            <a:noFill/>
            <a:ln w="9525">
              <a:noFill/>
              <a:miter lim="800000"/>
              <a:headEnd/>
              <a:tailEnd/>
            </a:ln>
            <a:effectLst/>
          </p:spPr>
          <p:txBody>
            <a:bodyPr wrap="none">
              <a:spAutoFit/>
            </a:bodyPr>
            <a:lstStyle/>
            <a:p>
              <a:r>
                <a:rPr lang="el-GR" sz="1200" dirty="0" smtClean="0">
                  <a:solidFill>
                    <a:srgbClr val="FF0000"/>
                  </a:solidFill>
                  <a:cs typeface="Arial" pitchFamily="34" charset="0"/>
                </a:rPr>
                <a:t>Δψ</a:t>
              </a:r>
              <a:endParaRPr lang="en-US" sz="1200" dirty="0">
                <a:solidFill>
                  <a:srgbClr val="FF0000"/>
                </a:solidFill>
              </a:endParaRPr>
            </a:p>
          </p:txBody>
        </p:sp>
        <p:cxnSp>
          <p:nvCxnSpPr>
            <p:cNvPr id="16" name="Straight Arrow Connector 9"/>
            <p:cNvCxnSpPr/>
            <p:nvPr/>
          </p:nvCxnSpPr>
          <p:spPr>
            <a:xfrm flipH="1" flipV="1">
              <a:off x="4642168" y="2562689"/>
              <a:ext cx="274320" cy="1"/>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7" name="Text Box 16"/>
            <p:cNvSpPr txBox="1">
              <a:spLocks noChangeArrowheads="1"/>
            </p:cNvSpPr>
            <p:nvPr/>
          </p:nvSpPr>
          <p:spPr bwMode="auto">
            <a:xfrm>
              <a:off x="762064" y="1675549"/>
              <a:ext cx="343364" cy="369332"/>
            </a:xfrm>
            <a:prstGeom prst="rect">
              <a:avLst/>
            </a:prstGeom>
            <a:noFill/>
            <a:ln w="9525">
              <a:noFill/>
              <a:miter lim="800000"/>
              <a:headEnd/>
              <a:tailEnd/>
            </a:ln>
            <a:effectLst/>
          </p:spPr>
          <p:txBody>
            <a:bodyPr wrap="none">
              <a:spAutoFit/>
            </a:bodyPr>
            <a:lstStyle/>
            <a:p>
              <a:pPr algn="ctr"/>
              <a:r>
                <a:rPr lang="en-US" sz="900" b="1" dirty="0" smtClean="0"/>
                <a:t>WS</a:t>
              </a:r>
            </a:p>
            <a:p>
              <a:pPr algn="ctr"/>
              <a:r>
                <a:rPr lang="en-US" sz="900" b="1" dirty="0"/>
                <a:t>0</a:t>
              </a:r>
            </a:p>
          </p:txBody>
        </p:sp>
        <p:sp>
          <p:nvSpPr>
            <p:cNvPr id="18" name="Text Box 17"/>
            <p:cNvSpPr txBox="1">
              <a:spLocks noChangeArrowheads="1"/>
            </p:cNvSpPr>
            <p:nvPr/>
          </p:nvSpPr>
          <p:spPr bwMode="auto">
            <a:xfrm>
              <a:off x="1285664" y="1675549"/>
              <a:ext cx="343364" cy="369332"/>
            </a:xfrm>
            <a:prstGeom prst="rect">
              <a:avLst/>
            </a:prstGeom>
            <a:noFill/>
            <a:ln w="9525">
              <a:noFill/>
              <a:miter lim="800000"/>
              <a:headEnd/>
              <a:tailEnd/>
            </a:ln>
            <a:effectLst/>
          </p:spPr>
          <p:txBody>
            <a:bodyPr wrap="none">
              <a:spAutoFit/>
            </a:bodyPr>
            <a:lstStyle/>
            <a:p>
              <a:pPr algn="ctr"/>
              <a:r>
                <a:rPr lang="en-US" sz="900" b="1" dirty="0" smtClean="0"/>
                <a:t>WS</a:t>
              </a:r>
            </a:p>
            <a:p>
              <a:pPr algn="ctr"/>
              <a:r>
                <a:rPr lang="en-US" sz="900" b="1" dirty="0"/>
                <a:t>1</a:t>
              </a:r>
            </a:p>
          </p:txBody>
        </p:sp>
        <p:sp>
          <p:nvSpPr>
            <p:cNvPr id="19" name="Text Box 18"/>
            <p:cNvSpPr txBox="1">
              <a:spLocks noChangeArrowheads="1"/>
            </p:cNvSpPr>
            <p:nvPr/>
          </p:nvSpPr>
          <p:spPr bwMode="auto">
            <a:xfrm>
              <a:off x="2434797" y="1675549"/>
              <a:ext cx="343364" cy="369332"/>
            </a:xfrm>
            <a:prstGeom prst="rect">
              <a:avLst/>
            </a:prstGeom>
            <a:noFill/>
            <a:ln w="9525">
              <a:noFill/>
              <a:miter lim="800000"/>
              <a:headEnd/>
              <a:tailEnd/>
            </a:ln>
            <a:effectLst/>
          </p:spPr>
          <p:txBody>
            <a:bodyPr wrap="none">
              <a:spAutoFit/>
            </a:bodyPr>
            <a:lstStyle/>
            <a:p>
              <a:pPr algn="ctr"/>
              <a:r>
                <a:rPr lang="en-US" sz="900" b="1" dirty="0" smtClean="0"/>
                <a:t>WS</a:t>
              </a:r>
            </a:p>
            <a:p>
              <a:pPr algn="ctr"/>
              <a:r>
                <a:rPr lang="en-US" sz="900" b="1" dirty="0"/>
                <a:t>2</a:t>
              </a:r>
            </a:p>
          </p:txBody>
        </p:sp>
        <p:sp>
          <p:nvSpPr>
            <p:cNvPr id="20" name="Text Box 19"/>
            <p:cNvSpPr txBox="1">
              <a:spLocks noChangeArrowheads="1"/>
            </p:cNvSpPr>
            <p:nvPr/>
          </p:nvSpPr>
          <p:spPr bwMode="auto">
            <a:xfrm>
              <a:off x="4076171" y="1675549"/>
              <a:ext cx="343364" cy="369332"/>
            </a:xfrm>
            <a:prstGeom prst="rect">
              <a:avLst/>
            </a:prstGeom>
            <a:noFill/>
            <a:ln w="9525">
              <a:noFill/>
              <a:miter lim="800000"/>
              <a:headEnd/>
              <a:tailEnd/>
            </a:ln>
            <a:effectLst/>
          </p:spPr>
          <p:txBody>
            <a:bodyPr wrap="none">
              <a:spAutoFit/>
            </a:bodyPr>
            <a:lstStyle/>
            <a:p>
              <a:pPr algn="ctr"/>
              <a:r>
                <a:rPr lang="en-US" sz="900" b="1" dirty="0" smtClean="0"/>
                <a:t>WS</a:t>
              </a:r>
            </a:p>
            <a:p>
              <a:pPr algn="ctr"/>
              <a:r>
                <a:rPr lang="en-US" sz="900" b="1" dirty="0"/>
                <a:t>3</a:t>
              </a:r>
            </a:p>
          </p:txBody>
        </p:sp>
        <p:sp>
          <p:nvSpPr>
            <p:cNvPr id="21" name="Text Box 20"/>
            <p:cNvSpPr txBox="1">
              <a:spLocks noChangeArrowheads="1"/>
            </p:cNvSpPr>
            <p:nvPr/>
          </p:nvSpPr>
          <p:spPr bwMode="auto">
            <a:xfrm>
              <a:off x="5219300" y="1677057"/>
              <a:ext cx="343364" cy="369332"/>
            </a:xfrm>
            <a:prstGeom prst="rect">
              <a:avLst/>
            </a:prstGeom>
            <a:noFill/>
            <a:ln w="9525">
              <a:noFill/>
              <a:miter lim="800000"/>
              <a:headEnd/>
              <a:tailEnd/>
            </a:ln>
            <a:effectLst/>
          </p:spPr>
          <p:txBody>
            <a:bodyPr wrap="none">
              <a:spAutoFit/>
            </a:bodyPr>
            <a:lstStyle/>
            <a:p>
              <a:pPr algn="ctr"/>
              <a:r>
                <a:rPr lang="en-US" sz="900" b="1" dirty="0" smtClean="0"/>
                <a:t>WS</a:t>
              </a:r>
            </a:p>
            <a:p>
              <a:pPr algn="ctr"/>
              <a:r>
                <a:rPr lang="en-US" sz="900" b="1" dirty="0"/>
                <a:t>4</a:t>
              </a:r>
            </a:p>
          </p:txBody>
        </p:sp>
        <p:sp>
          <p:nvSpPr>
            <p:cNvPr id="22" name="Text Box 16"/>
            <p:cNvSpPr txBox="1">
              <a:spLocks noChangeArrowheads="1"/>
            </p:cNvSpPr>
            <p:nvPr/>
          </p:nvSpPr>
          <p:spPr bwMode="auto">
            <a:xfrm>
              <a:off x="893128" y="2060464"/>
              <a:ext cx="386644" cy="369332"/>
            </a:xfrm>
            <a:prstGeom prst="rect">
              <a:avLst/>
            </a:prstGeom>
            <a:noFill/>
            <a:ln w="9525">
              <a:noFill/>
              <a:miter lim="800000"/>
              <a:headEnd/>
              <a:tailEnd/>
            </a:ln>
            <a:effectLst/>
          </p:spPr>
          <p:txBody>
            <a:bodyPr wrap="none">
              <a:spAutoFit/>
            </a:bodyPr>
            <a:lstStyle/>
            <a:p>
              <a:pPr algn="ctr"/>
              <a:r>
                <a:rPr lang="en-US" sz="900" b="1" dirty="0" smtClean="0">
                  <a:solidFill>
                    <a:srgbClr val="FF0000"/>
                  </a:solidFill>
                </a:rPr>
                <a:t>OTR</a:t>
              </a:r>
            </a:p>
            <a:p>
              <a:pPr algn="ctr"/>
              <a:r>
                <a:rPr lang="en-US" sz="900" b="1" dirty="0">
                  <a:solidFill>
                    <a:srgbClr val="FF0000"/>
                  </a:solidFill>
                </a:rPr>
                <a:t>0</a:t>
              </a:r>
            </a:p>
          </p:txBody>
        </p:sp>
        <p:sp>
          <p:nvSpPr>
            <p:cNvPr id="23" name="Text Box 16"/>
            <p:cNvSpPr txBox="1">
              <a:spLocks noChangeArrowheads="1"/>
            </p:cNvSpPr>
            <p:nvPr/>
          </p:nvSpPr>
          <p:spPr bwMode="auto">
            <a:xfrm>
              <a:off x="1400157" y="2060464"/>
              <a:ext cx="386644" cy="369332"/>
            </a:xfrm>
            <a:prstGeom prst="rect">
              <a:avLst/>
            </a:prstGeom>
            <a:noFill/>
            <a:ln w="9525">
              <a:noFill/>
              <a:miter lim="800000"/>
              <a:headEnd/>
              <a:tailEnd/>
            </a:ln>
            <a:effectLst/>
          </p:spPr>
          <p:txBody>
            <a:bodyPr wrap="none">
              <a:spAutoFit/>
            </a:bodyPr>
            <a:lstStyle/>
            <a:p>
              <a:pPr algn="ctr"/>
              <a:r>
                <a:rPr lang="en-US" sz="900" b="1" dirty="0" smtClean="0">
                  <a:solidFill>
                    <a:srgbClr val="FF0000"/>
                  </a:solidFill>
                </a:rPr>
                <a:t>OTR</a:t>
              </a:r>
            </a:p>
            <a:p>
              <a:pPr algn="ctr"/>
              <a:r>
                <a:rPr lang="en-US" sz="900" b="1" dirty="0">
                  <a:solidFill>
                    <a:srgbClr val="FF0000"/>
                  </a:solidFill>
                </a:rPr>
                <a:t>1</a:t>
              </a:r>
            </a:p>
          </p:txBody>
        </p:sp>
        <p:sp>
          <p:nvSpPr>
            <p:cNvPr id="24" name="Text Box 16"/>
            <p:cNvSpPr txBox="1">
              <a:spLocks noChangeArrowheads="1"/>
            </p:cNvSpPr>
            <p:nvPr/>
          </p:nvSpPr>
          <p:spPr bwMode="auto">
            <a:xfrm>
              <a:off x="2723904" y="2060464"/>
              <a:ext cx="386644" cy="369332"/>
            </a:xfrm>
            <a:prstGeom prst="rect">
              <a:avLst/>
            </a:prstGeom>
            <a:noFill/>
            <a:ln w="9525">
              <a:noFill/>
              <a:miter lim="800000"/>
              <a:headEnd/>
              <a:tailEnd/>
            </a:ln>
            <a:effectLst/>
          </p:spPr>
          <p:txBody>
            <a:bodyPr wrap="none">
              <a:spAutoFit/>
            </a:bodyPr>
            <a:lstStyle/>
            <a:p>
              <a:pPr algn="ctr"/>
              <a:r>
                <a:rPr lang="en-US" sz="900" b="1" dirty="0" smtClean="0">
                  <a:solidFill>
                    <a:srgbClr val="FF0000"/>
                  </a:solidFill>
                </a:rPr>
                <a:t>OTR</a:t>
              </a:r>
            </a:p>
            <a:p>
              <a:pPr algn="ctr"/>
              <a:r>
                <a:rPr lang="en-US" sz="900" b="1" dirty="0">
                  <a:solidFill>
                    <a:srgbClr val="FF0000"/>
                  </a:solidFill>
                </a:rPr>
                <a:t>2</a:t>
              </a:r>
            </a:p>
          </p:txBody>
        </p:sp>
        <p:sp>
          <p:nvSpPr>
            <p:cNvPr id="25" name="Text Box 16"/>
            <p:cNvSpPr txBox="1">
              <a:spLocks noChangeArrowheads="1"/>
            </p:cNvSpPr>
            <p:nvPr/>
          </p:nvSpPr>
          <p:spPr bwMode="auto">
            <a:xfrm>
              <a:off x="4225044" y="2060464"/>
              <a:ext cx="386644" cy="369332"/>
            </a:xfrm>
            <a:prstGeom prst="rect">
              <a:avLst/>
            </a:prstGeom>
            <a:noFill/>
            <a:ln w="9525">
              <a:noFill/>
              <a:miter lim="800000"/>
              <a:headEnd/>
              <a:tailEnd/>
            </a:ln>
            <a:effectLst/>
          </p:spPr>
          <p:txBody>
            <a:bodyPr wrap="none">
              <a:spAutoFit/>
            </a:bodyPr>
            <a:lstStyle/>
            <a:p>
              <a:pPr algn="ctr"/>
              <a:r>
                <a:rPr lang="en-US" sz="900" b="1" dirty="0" smtClean="0">
                  <a:solidFill>
                    <a:srgbClr val="FF0000"/>
                  </a:solidFill>
                </a:rPr>
                <a:t>OTR</a:t>
              </a:r>
            </a:p>
            <a:p>
              <a:pPr algn="ctr"/>
              <a:r>
                <a:rPr lang="en-US" sz="900" b="1" dirty="0">
                  <a:solidFill>
                    <a:srgbClr val="FF0000"/>
                  </a:solidFill>
                </a:rPr>
                <a:t>3</a:t>
              </a:r>
            </a:p>
          </p:txBody>
        </p:sp>
        <p:sp>
          <p:nvSpPr>
            <p:cNvPr id="26" name="Text Box 29"/>
            <p:cNvSpPr txBox="1">
              <a:spLocks noChangeArrowheads="1"/>
            </p:cNvSpPr>
            <p:nvPr/>
          </p:nvSpPr>
          <p:spPr bwMode="auto">
            <a:xfrm>
              <a:off x="905706" y="2627094"/>
              <a:ext cx="349776" cy="246221"/>
            </a:xfrm>
            <a:prstGeom prst="rect">
              <a:avLst/>
            </a:prstGeom>
            <a:solidFill>
              <a:schemeClr val="bg1"/>
            </a:solidFill>
            <a:ln w="9525">
              <a:noFill/>
              <a:miter lim="800000"/>
              <a:headEnd/>
              <a:tailEnd/>
            </a:ln>
            <a:effectLst/>
          </p:spPr>
          <p:txBody>
            <a:bodyPr wrap="none">
              <a:spAutoFit/>
            </a:bodyPr>
            <a:lstStyle/>
            <a:p>
              <a:pPr algn="ctr"/>
              <a:r>
                <a:rPr lang="en-US" sz="1000" b="1" dirty="0" smtClean="0">
                  <a:solidFill>
                    <a:srgbClr val="FF0000"/>
                  </a:solidFill>
                </a:rPr>
                <a:t>8.5</a:t>
              </a:r>
              <a:endParaRPr lang="en-US" sz="1000" b="1" dirty="0">
                <a:solidFill>
                  <a:srgbClr val="FF0000"/>
                </a:solidFill>
                <a:cs typeface="Arial" pitchFamily="34" charset="0"/>
              </a:endParaRPr>
            </a:p>
          </p:txBody>
        </p:sp>
        <p:sp>
          <p:nvSpPr>
            <p:cNvPr id="27" name="Text Box 30"/>
            <p:cNvSpPr txBox="1">
              <a:spLocks noChangeArrowheads="1"/>
            </p:cNvSpPr>
            <p:nvPr/>
          </p:nvSpPr>
          <p:spPr bwMode="auto">
            <a:xfrm>
              <a:off x="1409914" y="2627094"/>
              <a:ext cx="349776" cy="246221"/>
            </a:xfrm>
            <a:prstGeom prst="rect">
              <a:avLst/>
            </a:prstGeom>
            <a:solidFill>
              <a:schemeClr val="bg1"/>
            </a:solidFill>
            <a:ln w="9525">
              <a:noFill/>
              <a:miter lim="800000"/>
              <a:headEnd/>
              <a:tailEnd/>
            </a:ln>
            <a:effectLst/>
          </p:spPr>
          <p:txBody>
            <a:bodyPr wrap="none">
              <a:spAutoFit/>
            </a:bodyPr>
            <a:lstStyle/>
            <a:p>
              <a:pPr algn="ctr"/>
              <a:r>
                <a:rPr lang="en-US" sz="1000" b="1" dirty="0" smtClean="0">
                  <a:solidFill>
                    <a:srgbClr val="FF0000"/>
                  </a:solidFill>
                </a:rPr>
                <a:t>7.2</a:t>
              </a:r>
              <a:endParaRPr lang="en-US" sz="1000" b="1" dirty="0">
                <a:solidFill>
                  <a:srgbClr val="FF0000"/>
                </a:solidFill>
                <a:cs typeface="Arial" pitchFamily="34" charset="0"/>
              </a:endParaRPr>
            </a:p>
          </p:txBody>
        </p:sp>
        <p:sp>
          <p:nvSpPr>
            <p:cNvPr id="28" name="Text Box 31"/>
            <p:cNvSpPr txBox="1">
              <a:spLocks noChangeArrowheads="1"/>
            </p:cNvSpPr>
            <p:nvPr/>
          </p:nvSpPr>
          <p:spPr bwMode="auto">
            <a:xfrm>
              <a:off x="2701676" y="2627094"/>
              <a:ext cx="415499" cy="246221"/>
            </a:xfrm>
            <a:prstGeom prst="rect">
              <a:avLst/>
            </a:prstGeom>
            <a:solidFill>
              <a:schemeClr val="bg1"/>
            </a:solidFill>
            <a:ln w="9525">
              <a:noFill/>
              <a:miter lim="800000"/>
              <a:headEnd/>
              <a:tailEnd/>
            </a:ln>
            <a:effectLst/>
          </p:spPr>
          <p:txBody>
            <a:bodyPr wrap="none">
              <a:spAutoFit/>
            </a:bodyPr>
            <a:lstStyle/>
            <a:p>
              <a:pPr algn="ctr"/>
              <a:r>
                <a:rPr lang="en-US" sz="1000" b="1" dirty="0" smtClean="0">
                  <a:solidFill>
                    <a:srgbClr val="FF0000"/>
                  </a:solidFill>
                </a:rPr>
                <a:t>11.4</a:t>
              </a:r>
              <a:endParaRPr lang="en-US" sz="1000" b="1" dirty="0">
                <a:solidFill>
                  <a:srgbClr val="FF0000"/>
                </a:solidFill>
                <a:cs typeface="Arial" pitchFamily="34" charset="0"/>
              </a:endParaRPr>
            </a:p>
          </p:txBody>
        </p:sp>
        <p:sp>
          <p:nvSpPr>
            <p:cNvPr id="29" name="Text Box 32"/>
            <p:cNvSpPr txBox="1">
              <a:spLocks noChangeArrowheads="1"/>
            </p:cNvSpPr>
            <p:nvPr/>
          </p:nvSpPr>
          <p:spPr bwMode="auto">
            <a:xfrm>
              <a:off x="4243259" y="2627094"/>
              <a:ext cx="349776" cy="246221"/>
            </a:xfrm>
            <a:prstGeom prst="rect">
              <a:avLst/>
            </a:prstGeom>
            <a:solidFill>
              <a:schemeClr val="bg1"/>
            </a:solidFill>
            <a:ln w="9525">
              <a:noFill/>
              <a:miter lim="800000"/>
              <a:headEnd/>
              <a:tailEnd/>
            </a:ln>
            <a:effectLst/>
          </p:spPr>
          <p:txBody>
            <a:bodyPr wrap="none">
              <a:spAutoFit/>
            </a:bodyPr>
            <a:lstStyle/>
            <a:p>
              <a:pPr algn="ctr"/>
              <a:r>
                <a:rPr lang="en-US" sz="1000" b="1" dirty="0" smtClean="0">
                  <a:solidFill>
                    <a:srgbClr val="FF0000"/>
                  </a:solidFill>
                </a:rPr>
                <a:t>7.3</a:t>
              </a:r>
              <a:endParaRPr lang="en-US" sz="1000" b="1" dirty="0">
                <a:solidFill>
                  <a:srgbClr val="FF0000"/>
                </a:solidFill>
                <a:cs typeface="Arial" pitchFamily="34" charset="0"/>
              </a:endParaRPr>
            </a:p>
          </p:txBody>
        </p:sp>
        <p:sp>
          <p:nvSpPr>
            <p:cNvPr id="30" name="Text Box 34"/>
            <p:cNvSpPr txBox="1">
              <a:spLocks noChangeArrowheads="1"/>
            </p:cNvSpPr>
            <p:nvPr/>
          </p:nvSpPr>
          <p:spPr bwMode="auto">
            <a:xfrm>
              <a:off x="4917370" y="2611705"/>
              <a:ext cx="603050" cy="276999"/>
            </a:xfrm>
            <a:prstGeom prst="rect">
              <a:avLst/>
            </a:prstGeom>
            <a:noFill/>
            <a:ln w="9525">
              <a:noFill/>
              <a:miter lim="800000"/>
              <a:headEnd/>
              <a:tailEnd/>
            </a:ln>
            <a:effectLst/>
          </p:spPr>
          <p:txBody>
            <a:bodyPr wrap="none">
              <a:spAutoFit/>
            </a:bodyPr>
            <a:lstStyle/>
            <a:p>
              <a:r>
                <a:rPr lang="el-GR" sz="1200" dirty="0">
                  <a:solidFill>
                    <a:srgbClr val="FF0000"/>
                  </a:solidFill>
                  <a:cs typeface="Arial" pitchFamily="34" charset="0"/>
                </a:rPr>
                <a:t>σ</a:t>
              </a:r>
              <a:r>
                <a:rPr lang="en-US" sz="1200" dirty="0">
                  <a:solidFill>
                    <a:srgbClr val="FF0000"/>
                  </a:solidFill>
                </a:rPr>
                <a:t> (</a:t>
              </a:r>
              <a:r>
                <a:rPr lang="el-GR" sz="1200" dirty="0">
                  <a:solidFill>
                    <a:srgbClr val="FF0000"/>
                  </a:solidFill>
                  <a:cs typeface="Arial" pitchFamily="34" charset="0"/>
                </a:rPr>
                <a:t>μ</a:t>
              </a:r>
              <a:r>
                <a:rPr lang="en-US" sz="1200" dirty="0">
                  <a:solidFill>
                    <a:srgbClr val="FF0000"/>
                  </a:solidFill>
                </a:rPr>
                <a:t>m)</a:t>
              </a:r>
            </a:p>
          </p:txBody>
        </p:sp>
        <p:cxnSp>
          <p:nvCxnSpPr>
            <p:cNvPr id="31" name="Straight Arrow Connector 25"/>
            <p:cNvCxnSpPr/>
            <p:nvPr/>
          </p:nvCxnSpPr>
          <p:spPr>
            <a:xfrm flipH="1" flipV="1">
              <a:off x="4642168" y="2741060"/>
              <a:ext cx="274320" cy="1"/>
            </a:xfrm>
            <a:prstGeom prst="straightConnector1">
              <a:avLst/>
            </a:prstGeom>
            <a:ln>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32" name="Text Box 29"/>
            <p:cNvSpPr txBox="1">
              <a:spLocks noChangeArrowheads="1"/>
            </p:cNvSpPr>
            <p:nvPr/>
          </p:nvSpPr>
          <p:spPr bwMode="auto">
            <a:xfrm>
              <a:off x="702124" y="4585583"/>
              <a:ext cx="373820" cy="276999"/>
            </a:xfrm>
            <a:prstGeom prst="rect">
              <a:avLst/>
            </a:prstGeom>
            <a:solidFill>
              <a:schemeClr val="bg1"/>
            </a:solidFill>
            <a:ln w="9525">
              <a:noFill/>
              <a:miter lim="800000"/>
              <a:headEnd/>
              <a:tailEnd/>
            </a:ln>
            <a:effectLst/>
          </p:spPr>
          <p:txBody>
            <a:bodyPr wrap="none">
              <a:spAutoFit/>
            </a:bodyPr>
            <a:lstStyle/>
            <a:p>
              <a:pPr algn="ctr"/>
              <a:r>
                <a:rPr lang="en-US" sz="1200" dirty="0" smtClean="0"/>
                <a:t>R</a:t>
              </a:r>
              <a:r>
                <a:rPr lang="en-US" sz="1200" baseline="30000" dirty="0" smtClean="0"/>
                <a:t>01</a:t>
              </a:r>
              <a:endParaRPr lang="en-US" sz="1200" baseline="30000" dirty="0">
                <a:cs typeface="Arial" pitchFamily="34" charset="0"/>
              </a:endParaRPr>
            </a:p>
          </p:txBody>
        </p:sp>
        <p:cxnSp>
          <p:nvCxnSpPr>
            <p:cNvPr id="34" name="Straight Arrow Connector 33"/>
            <p:cNvCxnSpPr/>
            <p:nvPr/>
          </p:nvCxnSpPr>
          <p:spPr>
            <a:xfrm flipV="1">
              <a:off x="1085088" y="4724082"/>
              <a:ext cx="493776" cy="1"/>
            </a:xfrm>
            <a:prstGeom prst="straightConnector1">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5" name="Text Box 29"/>
            <p:cNvSpPr txBox="1">
              <a:spLocks noChangeArrowheads="1"/>
            </p:cNvSpPr>
            <p:nvPr/>
          </p:nvSpPr>
          <p:spPr bwMode="auto">
            <a:xfrm>
              <a:off x="705692" y="4859605"/>
              <a:ext cx="370614" cy="276999"/>
            </a:xfrm>
            <a:prstGeom prst="rect">
              <a:avLst/>
            </a:prstGeom>
            <a:solidFill>
              <a:schemeClr val="bg1"/>
            </a:solidFill>
            <a:ln w="9525">
              <a:noFill/>
              <a:miter lim="800000"/>
              <a:headEnd/>
              <a:tailEnd/>
            </a:ln>
            <a:effectLst/>
          </p:spPr>
          <p:txBody>
            <a:bodyPr wrap="none">
              <a:spAutoFit/>
            </a:bodyPr>
            <a:lstStyle/>
            <a:p>
              <a:pPr algn="ctr"/>
              <a:r>
                <a:rPr lang="en-US" sz="1200" dirty="0" smtClean="0"/>
                <a:t>R</a:t>
              </a:r>
              <a:r>
                <a:rPr lang="en-US" sz="1200" baseline="30000" dirty="0" smtClean="0"/>
                <a:t>02</a:t>
              </a:r>
              <a:endParaRPr lang="en-US" sz="1200" baseline="30000" dirty="0">
                <a:cs typeface="Arial" pitchFamily="34" charset="0"/>
              </a:endParaRPr>
            </a:p>
          </p:txBody>
        </p:sp>
        <p:cxnSp>
          <p:nvCxnSpPr>
            <p:cNvPr id="36" name="Straight Arrow Connector 35"/>
            <p:cNvCxnSpPr/>
            <p:nvPr/>
          </p:nvCxnSpPr>
          <p:spPr>
            <a:xfrm flipV="1">
              <a:off x="1087052" y="4998104"/>
              <a:ext cx="1819656" cy="1"/>
            </a:xfrm>
            <a:prstGeom prst="straightConnector1">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 Box 29"/>
            <p:cNvSpPr txBox="1">
              <a:spLocks noChangeArrowheads="1"/>
            </p:cNvSpPr>
            <p:nvPr/>
          </p:nvSpPr>
          <p:spPr bwMode="auto">
            <a:xfrm>
              <a:off x="704088" y="5164405"/>
              <a:ext cx="370615" cy="276999"/>
            </a:xfrm>
            <a:prstGeom prst="rect">
              <a:avLst/>
            </a:prstGeom>
            <a:solidFill>
              <a:schemeClr val="bg1"/>
            </a:solidFill>
            <a:ln w="9525">
              <a:noFill/>
              <a:miter lim="800000"/>
              <a:headEnd/>
              <a:tailEnd/>
            </a:ln>
            <a:effectLst/>
          </p:spPr>
          <p:txBody>
            <a:bodyPr wrap="none">
              <a:spAutoFit/>
            </a:bodyPr>
            <a:lstStyle/>
            <a:p>
              <a:pPr algn="ctr"/>
              <a:r>
                <a:rPr lang="en-US" sz="1200" dirty="0" smtClean="0"/>
                <a:t>R</a:t>
              </a:r>
              <a:r>
                <a:rPr lang="en-US" sz="1200" baseline="30000" dirty="0" smtClean="0"/>
                <a:t>03</a:t>
              </a:r>
              <a:endParaRPr lang="en-US" sz="1200" baseline="30000" dirty="0">
                <a:cs typeface="Arial" pitchFamily="34" charset="0"/>
              </a:endParaRPr>
            </a:p>
          </p:txBody>
        </p:sp>
        <p:cxnSp>
          <p:nvCxnSpPr>
            <p:cNvPr id="38" name="Straight Arrow Connector 37"/>
            <p:cNvCxnSpPr/>
            <p:nvPr/>
          </p:nvCxnSpPr>
          <p:spPr>
            <a:xfrm flipV="1">
              <a:off x="1085449" y="5302904"/>
              <a:ext cx="3328416" cy="1"/>
            </a:xfrm>
            <a:prstGeom prst="straightConnector1">
              <a:avLst/>
            </a:prstGeom>
            <a:ln>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graphicFrame>
        <p:nvGraphicFramePr>
          <p:cNvPr id="1026" name="Object 2"/>
          <p:cNvGraphicFramePr>
            <a:graphicFrameLocks noChangeAspect="1"/>
          </p:cNvGraphicFramePr>
          <p:nvPr/>
        </p:nvGraphicFramePr>
        <p:xfrm>
          <a:off x="6400800" y="1828800"/>
          <a:ext cx="2622891" cy="3874368"/>
        </p:xfrm>
        <a:graphic>
          <a:graphicData uri="http://schemas.openxmlformats.org/presentationml/2006/ole">
            <p:oleObj spid="_x0000_s1026" name="Equation" r:id="rId4" imgW="1993680" imgH="2946240" progId="">
              <p:embed/>
            </p:oleObj>
          </a:graphicData>
        </a:graphic>
      </p:graphicFrame>
      <p:sp>
        <p:nvSpPr>
          <p:cNvPr id="40" name="Marcador de fecha 39"/>
          <p:cNvSpPr>
            <a:spLocks noGrp="1"/>
          </p:cNvSpPr>
          <p:nvPr>
            <p:ph type="dt" sz="half" idx="10"/>
          </p:nvPr>
        </p:nvSpPr>
        <p:spPr/>
        <p:txBody>
          <a:bodyPr/>
          <a:lstStyle/>
          <a:p>
            <a:pPr>
              <a:defRPr/>
            </a:pPr>
            <a:r>
              <a:rPr lang="es-ES_tradnl" smtClean="0"/>
              <a:t>13-14 January</a:t>
            </a:r>
            <a:endParaRPr lang="en-US"/>
          </a:p>
        </p:txBody>
      </p:sp>
      <p:sp>
        <p:nvSpPr>
          <p:cNvPr id="41" name="Marcador de número de diapositiva 40"/>
          <p:cNvSpPr>
            <a:spLocks noGrp="1"/>
          </p:cNvSpPr>
          <p:nvPr>
            <p:ph type="sldNum" sz="quarter" idx="12"/>
          </p:nvPr>
        </p:nvSpPr>
        <p:spPr/>
        <p:txBody>
          <a:bodyPr/>
          <a:lstStyle/>
          <a:p>
            <a:pPr>
              <a:defRPr/>
            </a:pPr>
            <a:fld id="{DCF2CD84-F03C-4589-A642-FE226827291F}" type="slidenum">
              <a:rPr lang="en-US" smtClean="0"/>
              <a:pPr>
                <a:defRPr/>
              </a:pPr>
              <a:t>17</a:t>
            </a:fld>
            <a:endParaRPr lang="en-US"/>
          </a:p>
        </p:txBody>
      </p:sp>
      <p:sp>
        <p:nvSpPr>
          <p:cNvPr id="42" name="Marcador de pie de página 41"/>
          <p:cNvSpPr>
            <a:spLocks noGrp="1"/>
          </p:cNvSpPr>
          <p:nvPr>
            <p:ph type="ftr" sz="quarter" idx="11"/>
          </p:nvPr>
        </p:nvSpPr>
        <p:spPr/>
        <p:txBody>
          <a:bodyPr/>
          <a:lstStyle/>
          <a:p>
            <a:pPr>
              <a:defRPr/>
            </a:pPr>
            <a:r>
              <a:rPr lang="es-ES_tradnl" smtClean="0"/>
              <a:t>11th ATF2 Project meeting</a:t>
            </a:r>
            <a:endParaRPr lang="en-US"/>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152400"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2819400" y="130314"/>
            <a:ext cx="60198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err="1" smtClean="0">
                <a:solidFill>
                  <a:srgbClr val="008000"/>
                </a:solidFill>
              </a:rPr>
              <a:t>December</a:t>
            </a:r>
            <a:r>
              <a:rPr lang="es-ES" sz="2000" dirty="0" smtClean="0">
                <a:solidFill>
                  <a:srgbClr val="008000"/>
                </a:solidFill>
              </a:rPr>
              <a:t> 2010: 2D </a:t>
            </a:r>
            <a:r>
              <a:rPr lang="es-ES" sz="2000" dirty="0" err="1" smtClean="0">
                <a:solidFill>
                  <a:srgbClr val="008000"/>
                </a:solidFill>
              </a:rPr>
              <a:t>Emittance</a:t>
            </a:r>
            <a:r>
              <a:rPr lang="es-ES" sz="2000" dirty="0" smtClean="0">
                <a:solidFill>
                  <a:srgbClr val="008000"/>
                </a:solidFill>
              </a:rPr>
              <a:t> </a:t>
            </a:r>
            <a:r>
              <a:rPr lang="es-ES" sz="2000" dirty="0" err="1" smtClean="0">
                <a:solidFill>
                  <a:srgbClr val="008000"/>
                </a:solidFill>
              </a:rPr>
              <a:t>reconstruction</a:t>
            </a:r>
            <a:r>
              <a:rPr lang="es-ES" sz="2000" dirty="0" smtClean="0">
                <a:solidFill>
                  <a:srgbClr val="008000"/>
                </a:solidFill>
              </a:rPr>
              <a:t> </a:t>
            </a:r>
            <a:r>
              <a:rPr lang="es-ES" sz="2000" dirty="0" err="1" smtClean="0">
                <a:solidFill>
                  <a:srgbClr val="008000"/>
                </a:solidFill>
              </a:rPr>
              <a:t>algorithm</a:t>
            </a:r>
            <a:endParaRPr lang="en-GB" sz="2000" dirty="0">
              <a:solidFill>
                <a:srgbClr val="008000"/>
              </a:solidFill>
            </a:endParaRPr>
          </a:p>
        </p:txBody>
      </p:sp>
      <p:cxnSp>
        <p:nvCxnSpPr>
          <p:cNvPr id="7" name="6 Conector recto"/>
          <p:cNvCxnSpPr/>
          <p:nvPr/>
        </p:nvCxnSpPr>
        <p:spPr bwMode="auto">
          <a:xfrm>
            <a:off x="0" y="990600"/>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9" name="Content Placeholder 2"/>
          <p:cNvSpPr txBox="1">
            <a:spLocks/>
          </p:cNvSpPr>
          <p:nvPr/>
        </p:nvSpPr>
        <p:spPr>
          <a:xfrm>
            <a:off x="228600" y="1143000"/>
            <a:ext cx="9144000" cy="5207579"/>
          </a:xfrm>
          <a:prstGeom prst="rect">
            <a:avLst/>
          </a:prstGeom>
        </p:spPr>
        <p:txBody>
          <a:bodyPr wrap="square">
            <a:spAutoFit/>
          </a:bodyPr>
          <a:lstStyle/>
          <a:p>
            <a:pPr marL="174625" lvl="0" indent="-174625" algn="just">
              <a:spcBef>
                <a:spcPct val="20000"/>
              </a:spcBef>
              <a:buFont typeface="Arial" pitchFamily="34" charset="0"/>
              <a:buChar char="•"/>
              <a:defRPr/>
            </a:pPr>
            <a:r>
              <a:rPr lang="en-GB" b="1" dirty="0" smtClean="0">
                <a:latin typeface="Arial" pitchFamily="34" charset="0"/>
                <a:ea typeface="Times New Roman" pitchFamily="18" charset="0"/>
                <a:cs typeface="Arial" pitchFamily="34" charset="0"/>
              </a:rPr>
              <a:t>Measure projected OTR beam sizes </a:t>
            </a:r>
            <a:r>
              <a:rPr lang="el-GR" dirty="0" smtClean="0">
                <a:latin typeface="Arial" pitchFamily="34" charset="0"/>
                <a:ea typeface="Times New Roman" pitchFamily="18" charset="0"/>
                <a:cs typeface="Arial" pitchFamily="34" charset="0"/>
              </a:rPr>
              <a:t>σ</a:t>
            </a:r>
            <a:r>
              <a:rPr lang="en-US" baseline="-25000" dirty="0" smtClean="0">
                <a:latin typeface="Arial" pitchFamily="34" charset="0"/>
                <a:ea typeface="Times New Roman" pitchFamily="18" charset="0"/>
                <a:cs typeface="Arial" pitchFamily="34" charset="0"/>
              </a:rPr>
              <a:t>n</a:t>
            </a:r>
            <a:r>
              <a:rPr lang="en-US" dirty="0" smtClean="0">
                <a:latin typeface="Arial" pitchFamily="34" charset="0"/>
                <a:ea typeface="Times New Roman" pitchFamily="18" charset="0"/>
                <a:cs typeface="Arial" pitchFamily="34" charset="0"/>
              </a:rPr>
              <a:t> and their </a:t>
            </a:r>
            <a:r>
              <a:rPr lang="en-US" b="1" dirty="0" err="1" smtClean="0">
                <a:latin typeface="Arial" pitchFamily="34" charset="0"/>
                <a:ea typeface="Times New Roman" pitchFamily="18" charset="0"/>
                <a:cs typeface="Arial" pitchFamily="34" charset="0"/>
              </a:rPr>
              <a:t>rms</a:t>
            </a:r>
            <a:r>
              <a:rPr lang="en-US" b="1" dirty="0" smtClean="0">
                <a:latin typeface="Arial" pitchFamily="34" charset="0"/>
                <a:ea typeface="Times New Roman" pitchFamily="18" charset="0"/>
                <a:cs typeface="Arial" pitchFamily="34" charset="0"/>
              </a:rPr>
              <a:t> errors </a:t>
            </a:r>
            <a:r>
              <a:rPr lang="el-GR" dirty="0" smtClean="0">
                <a:latin typeface="Arial" pitchFamily="34" charset="0"/>
                <a:ea typeface="Times New Roman" pitchFamily="18" charset="0"/>
                <a:cs typeface="Arial" pitchFamily="34" charset="0"/>
              </a:rPr>
              <a:t>δσ</a:t>
            </a:r>
            <a:r>
              <a:rPr lang="en-US" baseline="-25000" dirty="0" smtClean="0">
                <a:latin typeface="Arial" pitchFamily="34" charset="0"/>
                <a:ea typeface="Times New Roman" pitchFamily="18" charset="0"/>
                <a:cs typeface="Arial" pitchFamily="34" charset="0"/>
              </a:rPr>
              <a:t>n</a:t>
            </a:r>
            <a:r>
              <a:rPr lang="en-US" dirty="0" smtClean="0">
                <a:latin typeface="Arial" pitchFamily="34" charset="0"/>
                <a:ea typeface="Times New Roman" pitchFamily="18" charset="0"/>
                <a:cs typeface="Arial" pitchFamily="34" charset="0"/>
              </a:rPr>
              <a:t> (n=0,1,2,3)</a:t>
            </a:r>
            <a:endParaRPr lang="en-GB" dirty="0" smtClean="0">
              <a:latin typeface="Arial" pitchFamily="34" charset="0"/>
              <a:ea typeface="Times New Roman" pitchFamily="18" charset="0"/>
              <a:cs typeface="Arial" pitchFamily="34" charset="0"/>
            </a:endParaRPr>
          </a:p>
          <a:p>
            <a:pPr marL="339725" lvl="2" indent="-165100" algn="just">
              <a:spcBef>
                <a:spcPct val="20000"/>
              </a:spcBef>
              <a:buFont typeface="Arial" pitchFamily="34" charset="0"/>
              <a:buChar char="–"/>
            </a:pPr>
            <a:r>
              <a:rPr lang="en-GB" sz="1400" dirty="0" smtClean="0">
                <a:latin typeface="Arial" pitchFamily="34" charset="0"/>
                <a:ea typeface="Times New Roman" pitchFamily="18" charset="0"/>
                <a:cs typeface="Arial" pitchFamily="34" charset="0"/>
              </a:rPr>
              <a:t>Gaussian fits to projections</a:t>
            </a:r>
          </a:p>
          <a:p>
            <a:pPr marL="339725" lvl="2" indent="-165100" algn="just">
              <a:spcBef>
                <a:spcPct val="20000"/>
              </a:spcBef>
              <a:buFont typeface="Arial" pitchFamily="34" charset="0"/>
              <a:buChar char="–"/>
            </a:pPr>
            <a:r>
              <a:rPr lang="en-GB" sz="1400" dirty="0" smtClean="0">
                <a:latin typeface="Arial" pitchFamily="34" charset="0"/>
                <a:ea typeface="Times New Roman" pitchFamily="18" charset="0"/>
                <a:cs typeface="Arial" pitchFamily="34" charset="0"/>
              </a:rPr>
              <a:t>statistical </a:t>
            </a:r>
            <a:r>
              <a:rPr lang="en-GB" sz="1400" dirty="0" err="1" smtClean="0">
                <a:latin typeface="Arial" pitchFamily="34" charset="0"/>
                <a:ea typeface="Times New Roman" pitchFamily="18" charset="0"/>
                <a:cs typeface="Arial" pitchFamily="34" charset="0"/>
              </a:rPr>
              <a:t>rms</a:t>
            </a:r>
            <a:r>
              <a:rPr lang="en-GB" sz="1400" dirty="0" smtClean="0">
                <a:latin typeface="Arial" pitchFamily="34" charset="0"/>
                <a:ea typeface="Times New Roman" pitchFamily="18" charset="0"/>
                <a:cs typeface="Arial" pitchFamily="34" charset="0"/>
              </a:rPr>
              <a:t> of measured beam size over N pulses at each OTR</a:t>
            </a:r>
          </a:p>
          <a:p>
            <a:pPr marL="339725" lvl="2" indent="-165100" algn="just">
              <a:spcBef>
                <a:spcPct val="20000"/>
              </a:spcBef>
              <a:buFont typeface="Arial" pitchFamily="34" charset="0"/>
              <a:buChar char="–"/>
            </a:pPr>
            <a:r>
              <a:rPr lang="en-GB" sz="1400" dirty="0" smtClean="0">
                <a:latin typeface="Arial" pitchFamily="34" charset="0"/>
                <a:ea typeface="Times New Roman" pitchFamily="18" charset="0"/>
                <a:cs typeface="Arial" pitchFamily="34" charset="0"/>
              </a:rPr>
              <a:t>correct measured beam sizes for known dispersion (</a:t>
            </a:r>
            <a:r>
              <a:rPr lang="en-GB" sz="1400" dirty="0" err="1" smtClean="0">
                <a:latin typeface="Arial" pitchFamily="34" charset="0"/>
                <a:ea typeface="Times New Roman" pitchFamily="18" charset="0"/>
                <a:cs typeface="Arial" pitchFamily="34" charset="0"/>
              </a:rPr>
              <a:t>quadrature</a:t>
            </a:r>
            <a:r>
              <a:rPr lang="en-GB" sz="1400" dirty="0" smtClean="0">
                <a:latin typeface="Arial" pitchFamily="34" charset="0"/>
                <a:ea typeface="Times New Roman" pitchFamily="18" charset="0"/>
                <a:cs typeface="Arial" pitchFamily="34" charset="0"/>
              </a:rPr>
              <a:t> subtraction)</a:t>
            </a:r>
          </a:p>
          <a:p>
            <a:pPr marL="174625" marR="0" lvl="0" indent="-174625"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dirty="0" smtClean="0">
              <a:latin typeface="Arial" pitchFamily="34" charset="0"/>
              <a:ea typeface="Times New Roman" pitchFamily="18" charset="0"/>
              <a:cs typeface="Arial" pitchFamily="34" charset="0"/>
            </a:endParaRPr>
          </a:p>
          <a:p>
            <a:pPr marL="174625" marR="0" lvl="0" indent="-174625" algn="just" defTabSz="914400" rtl="0" eaLnBrk="1" fontAlgn="auto" latinLnBrk="0" hangingPunct="1">
              <a:lnSpc>
                <a:spcPct val="100000"/>
              </a:lnSpc>
              <a:spcBef>
                <a:spcPct val="20000"/>
              </a:spcBef>
              <a:spcAft>
                <a:spcPts val="0"/>
              </a:spcAft>
              <a:buClrTx/>
              <a:buSzTx/>
              <a:buFont typeface="Arial"/>
              <a:buChar char="•"/>
              <a:tabLst/>
              <a:defRPr/>
            </a:pPr>
            <a:r>
              <a:rPr lang="en-US" b="1" dirty="0" smtClean="0">
                <a:latin typeface="Arial" pitchFamily="34" charset="0"/>
                <a:ea typeface="Times New Roman" pitchFamily="18" charset="0"/>
                <a:cs typeface="Arial" pitchFamily="34" charset="0"/>
              </a:rPr>
              <a:t>Solve 3-parameter linear least-squares problem </a:t>
            </a:r>
            <a:r>
              <a:rPr lang="en-US" dirty="0" smtClean="0">
                <a:latin typeface="Arial" pitchFamily="34" charset="0"/>
                <a:ea typeface="Times New Roman" pitchFamily="18" charset="0"/>
                <a:cs typeface="Arial" pitchFamily="34" charset="0"/>
              </a:rPr>
              <a:t>Ax = b using all data</a:t>
            </a:r>
            <a:endParaRPr lang="en-GB" dirty="0" smtClean="0">
              <a:latin typeface="Arial" pitchFamily="34" charset="0"/>
              <a:ea typeface="Times New Roman" pitchFamily="18" charset="0"/>
              <a:cs typeface="Arial" pitchFamily="34" charset="0"/>
            </a:endParaRPr>
          </a:p>
          <a:p>
            <a:pPr marL="339725" lvl="2" indent="-165100" algn="just">
              <a:spcBef>
                <a:spcPct val="20000"/>
              </a:spcBef>
              <a:buFont typeface="Arial" pitchFamily="34" charset="0"/>
              <a:buChar char="–"/>
              <a:defRPr/>
            </a:pPr>
            <a:r>
              <a:rPr lang="en-GB" sz="1400" dirty="0" smtClean="0">
                <a:latin typeface="Arial" pitchFamily="34" charset="0"/>
                <a:ea typeface="Times New Roman" pitchFamily="18" charset="0"/>
                <a:cs typeface="Arial" pitchFamily="34" charset="0"/>
              </a:rPr>
              <a:t>parameters: </a:t>
            </a:r>
            <a:r>
              <a:rPr lang="el-GR" sz="1400" dirty="0" smtClean="0">
                <a:latin typeface="Arial" pitchFamily="34" charset="0"/>
                <a:ea typeface="Times New Roman" pitchFamily="18" charset="0"/>
                <a:cs typeface="Arial" pitchFamily="34" charset="0"/>
              </a:rPr>
              <a:t>σ</a:t>
            </a:r>
            <a:r>
              <a:rPr lang="en-US" sz="1400" baseline="-25000" dirty="0" smtClean="0">
                <a:latin typeface="Arial" pitchFamily="34" charset="0"/>
                <a:ea typeface="Times New Roman" pitchFamily="18" charset="0"/>
                <a:cs typeface="Arial" pitchFamily="34" charset="0"/>
              </a:rPr>
              <a:t>33</a:t>
            </a:r>
            <a:r>
              <a:rPr lang="en-US" sz="1400" dirty="0" smtClean="0">
                <a:latin typeface="Arial" pitchFamily="34" charset="0"/>
                <a:ea typeface="Times New Roman" pitchFamily="18" charset="0"/>
                <a:cs typeface="Arial" pitchFamily="34" charset="0"/>
              </a:rPr>
              <a:t>, </a:t>
            </a:r>
            <a:r>
              <a:rPr lang="el-GR" sz="1400" dirty="0" smtClean="0">
                <a:latin typeface="Arial" pitchFamily="34" charset="0"/>
                <a:ea typeface="Times New Roman" pitchFamily="18" charset="0"/>
                <a:cs typeface="Arial" pitchFamily="34" charset="0"/>
              </a:rPr>
              <a:t>σ</a:t>
            </a:r>
            <a:r>
              <a:rPr lang="en-US" sz="1400" baseline="-25000" dirty="0" smtClean="0">
                <a:latin typeface="Arial" pitchFamily="34" charset="0"/>
                <a:ea typeface="Times New Roman" pitchFamily="18" charset="0"/>
                <a:cs typeface="Arial" pitchFamily="34" charset="0"/>
              </a:rPr>
              <a:t>43</a:t>
            </a:r>
            <a:r>
              <a:rPr lang="en-US" sz="1400" dirty="0" smtClean="0">
                <a:latin typeface="Arial" pitchFamily="34" charset="0"/>
                <a:ea typeface="Times New Roman" pitchFamily="18" charset="0"/>
                <a:cs typeface="Arial" pitchFamily="34" charset="0"/>
              </a:rPr>
              <a:t>, and </a:t>
            </a:r>
            <a:r>
              <a:rPr lang="el-GR" sz="1400" dirty="0" smtClean="0">
                <a:latin typeface="Arial" pitchFamily="34" charset="0"/>
                <a:ea typeface="Times New Roman" pitchFamily="18" charset="0"/>
                <a:cs typeface="Arial" pitchFamily="34" charset="0"/>
              </a:rPr>
              <a:t>σ</a:t>
            </a:r>
            <a:r>
              <a:rPr lang="en-US" sz="1400" baseline="-25000" dirty="0" smtClean="0">
                <a:latin typeface="Arial" pitchFamily="34" charset="0"/>
                <a:ea typeface="Times New Roman" pitchFamily="18" charset="0"/>
                <a:cs typeface="Arial" pitchFamily="34" charset="0"/>
              </a:rPr>
              <a:t>44</a:t>
            </a:r>
            <a:r>
              <a:rPr lang="en-US" sz="1400" dirty="0" smtClean="0">
                <a:latin typeface="Arial" pitchFamily="34" charset="0"/>
                <a:ea typeface="Times New Roman" pitchFamily="18" charset="0"/>
                <a:cs typeface="Arial" pitchFamily="34" charset="0"/>
              </a:rPr>
              <a:t> at OTR0 (first one)</a:t>
            </a:r>
          </a:p>
          <a:p>
            <a:pPr marL="339725" lvl="2" indent="-165100" algn="just">
              <a:spcBef>
                <a:spcPct val="20000"/>
              </a:spcBef>
              <a:buFont typeface="Arial" pitchFamily="34" charset="0"/>
              <a:buChar char="–"/>
              <a:defRPr/>
            </a:pPr>
            <a:r>
              <a:rPr lang="en-GB" sz="1400" dirty="0">
                <a:latin typeface="Arial" pitchFamily="34" charset="0"/>
                <a:ea typeface="Times New Roman" pitchFamily="18" charset="0"/>
                <a:cs typeface="Arial" pitchFamily="34" charset="0"/>
              </a:rPr>
              <a:t>use </a:t>
            </a:r>
            <a:r>
              <a:rPr lang="en-GB" sz="1400" dirty="0" err="1">
                <a:latin typeface="Arial" pitchFamily="34" charset="0"/>
                <a:ea typeface="Times New Roman" pitchFamily="18" charset="0"/>
                <a:cs typeface="Arial" pitchFamily="34" charset="0"/>
              </a:rPr>
              <a:t>rms</a:t>
            </a:r>
            <a:r>
              <a:rPr lang="en-GB" sz="1400" dirty="0">
                <a:latin typeface="Arial" pitchFamily="34" charset="0"/>
                <a:ea typeface="Times New Roman" pitchFamily="18" charset="0"/>
                <a:cs typeface="Arial" pitchFamily="34" charset="0"/>
              </a:rPr>
              <a:t> errors and </a:t>
            </a:r>
            <a:r>
              <a:rPr lang="en-GB" sz="1400" dirty="0" smtClean="0">
                <a:latin typeface="Arial" pitchFamily="34" charset="0"/>
                <a:ea typeface="Times New Roman" pitchFamily="18" charset="0"/>
                <a:cs typeface="Arial" pitchFamily="34" charset="0"/>
              </a:rPr>
              <a:t>A matrix to compute </a:t>
            </a:r>
            <a:r>
              <a:rPr lang="en-GB" sz="1400" dirty="0">
                <a:latin typeface="Arial" pitchFamily="34" charset="0"/>
                <a:ea typeface="Times New Roman" pitchFamily="18" charset="0"/>
                <a:cs typeface="Arial" pitchFamily="34" charset="0"/>
              </a:rPr>
              <a:t>covariance matrix (T</a:t>
            </a:r>
            <a:r>
              <a:rPr lang="en-GB" sz="1400" dirty="0" smtClean="0">
                <a:latin typeface="Arial" pitchFamily="34" charset="0"/>
                <a:ea typeface="Times New Roman" pitchFamily="18" charset="0"/>
                <a:cs typeface="Arial" pitchFamily="34" charset="0"/>
              </a:rPr>
              <a:t>)</a:t>
            </a:r>
          </a:p>
          <a:p>
            <a:pPr marL="174625" indent="-174625" algn="just">
              <a:spcBef>
                <a:spcPct val="20000"/>
              </a:spcBef>
              <a:buFont typeface="Arial" pitchFamily="34" charset="0"/>
              <a:buChar char="•"/>
              <a:defRPr/>
            </a:pPr>
            <a:endParaRPr lang="en-GB" dirty="0" smtClean="0">
              <a:latin typeface="Arial" pitchFamily="34" charset="0"/>
              <a:ea typeface="Times New Roman" pitchFamily="18" charset="0"/>
              <a:cs typeface="Arial" pitchFamily="34" charset="0"/>
            </a:endParaRPr>
          </a:p>
          <a:p>
            <a:pPr marL="174625" indent="-174625" algn="just">
              <a:spcBef>
                <a:spcPct val="20000"/>
              </a:spcBef>
              <a:buFont typeface="Arial" pitchFamily="34" charset="0"/>
              <a:buChar char="•"/>
              <a:defRPr/>
            </a:pPr>
            <a:r>
              <a:rPr lang="en-GB" b="1" dirty="0" smtClean="0">
                <a:latin typeface="Arial" pitchFamily="34" charset="0"/>
                <a:ea typeface="Times New Roman" pitchFamily="18" charset="0"/>
                <a:cs typeface="Arial" pitchFamily="34" charset="0"/>
              </a:rPr>
              <a:t>Compute </a:t>
            </a:r>
            <a:r>
              <a:rPr lang="en-GB" b="1" dirty="0" err="1" smtClean="0">
                <a:latin typeface="Arial" pitchFamily="34" charset="0"/>
                <a:ea typeface="Times New Roman" pitchFamily="18" charset="0"/>
                <a:cs typeface="Arial" pitchFamily="34" charset="0"/>
              </a:rPr>
              <a:t>Emittance</a:t>
            </a:r>
            <a:r>
              <a:rPr lang="en-GB" b="1" dirty="0" smtClean="0">
                <a:latin typeface="Arial" pitchFamily="34" charset="0"/>
                <a:ea typeface="Times New Roman" pitchFamily="18" charset="0"/>
                <a:cs typeface="Arial" pitchFamily="34" charset="0"/>
              </a:rPr>
              <a:t>, </a:t>
            </a:r>
            <a:r>
              <a:rPr lang="en-GB" b="1" dirty="0" err="1" smtClean="0">
                <a:latin typeface="Arial" pitchFamily="34" charset="0"/>
                <a:ea typeface="Times New Roman" pitchFamily="18" charset="0"/>
                <a:cs typeface="Arial" pitchFamily="34" charset="0"/>
              </a:rPr>
              <a:t>Twiss</a:t>
            </a:r>
            <a:r>
              <a:rPr lang="en-GB" b="1" dirty="0" smtClean="0">
                <a:latin typeface="Arial" pitchFamily="34" charset="0"/>
                <a:ea typeface="Times New Roman" pitchFamily="18" charset="0"/>
                <a:cs typeface="Arial" pitchFamily="34" charset="0"/>
              </a:rPr>
              <a:t>, BMAG, etc</a:t>
            </a:r>
            <a:r>
              <a:rPr lang="en-GB" dirty="0" smtClean="0">
                <a:latin typeface="Arial" pitchFamily="34" charset="0"/>
                <a:ea typeface="Times New Roman" pitchFamily="18" charset="0"/>
                <a:cs typeface="Arial" pitchFamily="34" charset="0"/>
              </a:rPr>
              <a:t>. from </a:t>
            </a:r>
            <a:r>
              <a:rPr lang="en-US" dirty="0" smtClean="0">
                <a:latin typeface="Arial" pitchFamily="34" charset="0"/>
                <a:ea typeface="Times New Roman" pitchFamily="18" charset="0"/>
                <a:cs typeface="Arial" pitchFamily="34" charset="0"/>
              </a:rPr>
              <a:t>fitted parameters</a:t>
            </a:r>
            <a:endParaRPr lang="en-GB" dirty="0" smtClean="0">
              <a:latin typeface="Arial" pitchFamily="34" charset="0"/>
              <a:ea typeface="Times New Roman" pitchFamily="18" charset="0"/>
              <a:cs typeface="Arial" pitchFamily="34" charset="0"/>
            </a:endParaRPr>
          </a:p>
          <a:p>
            <a:pPr marL="339725" lvl="2" indent="-165100" algn="just">
              <a:spcBef>
                <a:spcPct val="20000"/>
              </a:spcBef>
              <a:buFont typeface="Arial" pitchFamily="34" charset="0"/>
              <a:buChar char="–"/>
              <a:defRPr/>
            </a:pPr>
            <a:r>
              <a:rPr lang="en-GB" sz="1400" dirty="0" smtClean="0">
                <a:latin typeface="Arial" pitchFamily="34" charset="0"/>
                <a:ea typeface="Times New Roman" pitchFamily="18" charset="0"/>
                <a:cs typeface="Arial" pitchFamily="34" charset="0"/>
              </a:rPr>
              <a:t>use </a:t>
            </a:r>
            <a:r>
              <a:rPr lang="en-GB" sz="1400" dirty="0" smtClean="0">
                <a:latin typeface="Arial" pitchFamily="34" charset="0"/>
                <a:ea typeface="Times New Roman" pitchFamily="18" charset="0"/>
                <a:cs typeface="Arial" pitchFamily="34" charset="0"/>
                <a:sym typeface="Symbol"/>
              </a:rPr>
              <a:t></a:t>
            </a:r>
            <a:r>
              <a:rPr lang="en-GB" sz="1400" dirty="0" smtClean="0">
                <a:latin typeface="Arial" pitchFamily="34" charset="0"/>
                <a:ea typeface="Times New Roman" pitchFamily="18" charset="0"/>
                <a:cs typeface="Arial" pitchFamily="34" charset="0"/>
              </a:rPr>
              <a:t>f and covariance matrix to estimate errors</a:t>
            </a:r>
          </a:p>
          <a:p>
            <a:pPr marL="174625" indent="-174625" algn="just">
              <a:spcBef>
                <a:spcPct val="20000"/>
              </a:spcBef>
              <a:buFont typeface="Arial" pitchFamily="34" charset="0"/>
              <a:buChar char="•"/>
              <a:defRPr/>
            </a:pPr>
            <a:endParaRPr lang="en-GB" dirty="0" smtClean="0">
              <a:latin typeface="Arial" pitchFamily="34" charset="0"/>
              <a:ea typeface="Times New Roman" pitchFamily="18" charset="0"/>
              <a:cs typeface="Arial" pitchFamily="34" charset="0"/>
            </a:endParaRPr>
          </a:p>
          <a:p>
            <a:pPr marL="174625" indent="-174625" algn="just">
              <a:spcBef>
                <a:spcPct val="20000"/>
              </a:spcBef>
              <a:buFont typeface="Arial" pitchFamily="34" charset="0"/>
              <a:buChar char="•"/>
              <a:defRPr/>
            </a:pPr>
            <a:r>
              <a:rPr lang="en-GB" b="1" dirty="0" smtClean="0">
                <a:latin typeface="Arial" pitchFamily="34" charset="0"/>
                <a:ea typeface="Times New Roman" pitchFamily="18" charset="0"/>
                <a:cs typeface="Arial" pitchFamily="34" charset="0"/>
              </a:rPr>
              <a:t>Implemented in Flight Simulator</a:t>
            </a:r>
          </a:p>
          <a:p>
            <a:pPr marL="339725" lvl="2" indent="-165100" algn="just">
              <a:spcBef>
                <a:spcPct val="20000"/>
              </a:spcBef>
              <a:buFont typeface="Arial" pitchFamily="34" charset="0"/>
              <a:buChar char="–"/>
              <a:defRPr/>
            </a:pPr>
            <a:r>
              <a:rPr lang="en-GB" sz="1400" dirty="0" smtClean="0">
                <a:latin typeface="Arial" pitchFamily="34" charset="0"/>
                <a:ea typeface="Times New Roman" pitchFamily="18" charset="0"/>
                <a:cs typeface="Arial" pitchFamily="34" charset="0"/>
              </a:rPr>
              <a:t>R-matrices from extant EXT model</a:t>
            </a:r>
          </a:p>
          <a:p>
            <a:pPr marL="339725" lvl="2" indent="-165100" algn="just">
              <a:spcBef>
                <a:spcPct val="20000"/>
              </a:spcBef>
              <a:buFont typeface="Arial" pitchFamily="34" charset="0"/>
              <a:buChar char="–"/>
              <a:defRPr/>
            </a:pPr>
            <a:r>
              <a:rPr lang="en-GB" sz="1400" dirty="0" smtClean="0">
                <a:latin typeface="Arial" pitchFamily="34" charset="0"/>
                <a:ea typeface="Times New Roman" pitchFamily="18" charset="0"/>
                <a:cs typeface="Arial" pitchFamily="34" charset="0"/>
              </a:rPr>
              <a:t>propagated dispersion values at OTRs from </a:t>
            </a:r>
            <a:r>
              <a:rPr lang="en-GB" sz="1400" dirty="0" err="1" smtClean="0">
                <a:latin typeface="Arial" pitchFamily="34" charset="0"/>
                <a:ea typeface="Times New Roman" pitchFamily="18" charset="0"/>
                <a:cs typeface="Arial" pitchFamily="34" charset="0"/>
              </a:rPr>
              <a:t>extDispersion</a:t>
            </a:r>
            <a:r>
              <a:rPr lang="en-GB" sz="1400" dirty="0" smtClean="0">
                <a:latin typeface="Arial" pitchFamily="34" charset="0"/>
                <a:ea typeface="Times New Roman" pitchFamily="18" charset="0"/>
                <a:cs typeface="Arial" pitchFamily="34" charset="0"/>
              </a:rPr>
              <a:t> package</a:t>
            </a:r>
          </a:p>
          <a:p>
            <a:pPr marL="339725" lvl="2" indent="-165100" algn="just">
              <a:spcBef>
                <a:spcPct val="20000"/>
              </a:spcBef>
              <a:buFont typeface="Arial" pitchFamily="34" charset="0"/>
              <a:buChar char="–"/>
              <a:defRPr/>
            </a:pPr>
            <a:r>
              <a:rPr lang="el-GR" sz="1400" dirty="0" smtClean="0">
                <a:latin typeface="Arial" pitchFamily="34" charset="0"/>
                <a:ea typeface="Times New Roman" pitchFamily="18" charset="0"/>
                <a:cs typeface="Arial" pitchFamily="34" charset="0"/>
              </a:rPr>
              <a:t>σ</a:t>
            </a:r>
            <a:r>
              <a:rPr lang="en-US" sz="1400" baseline="-25000" dirty="0">
                <a:latin typeface="Arial" pitchFamily="34" charset="0"/>
                <a:ea typeface="Times New Roman" pitchFamily="18" charset="0"/>
                <a:cs typeface="Arial" pitchFamily="34" charset="0"/>
              </a:rPr>
              <a:t>n</a:t>
            </a:r>
            <a:r>
              <a:rPr lang="en-US" sz="1400" dirty="0">
                <a:latin typeface="Arial" pitchFamily="34" charset="0"/>
                <a:ea typeface="Times New Roman" pitchFamily="18" charset="0"/>
                <a:cs typeface="Arial" pitchFamily="34" charset="0"/>
              </a:rPr>
              <a:t> </a:t>
            </a:r>
            <a:r>
              <a:rPr lang="en-US" sz="1400" dirty="0" smtClean="0">
                <a:latin typeface="Arial" pitchFamily="34" charset="0"/>
                <a:ea typeface="Times New Roman" pitchFamily="18" charset="0"/>
                <a:cs typeface="Arial" pitchFamily="34" charset="0"/>
              </a:rPr>
              <a:t>and </a:t>
            </a:r>
            <a:r>
              <a:rPr lang="el-GR" sz="1400" dirty="0">
                <a:latin typeface="Arial" pitchFamily="34" charset="0"/>
                <a:ea typeface="Times New Roman" pitchFamily="18" charset="0"/>
                <a:cs typeface="Arial" pitchFamily="34" charset="0"/>
              </a:rPr>
              <a:t>δσ</a:t>
            </a:r>
            <a:r>
              <a:rPr lang="en-US" sz="1400" baseline="-25000" dirty="0" smtClean="0">
                <a:latin typeface="Arial" pitchFamily="34" charset="0"/>
                <a:ea typeface="Times New Roman" pitchFamily="18" charset="0"/>
                <a:cs typeface="Arial" pitchFamily="34" charset="0"/>
              </a:rPr>
              <a:t>n</a:t>
            </a:r>
            <a:r>
              <a:rPr lang="en-US" sz="1400" dirty="0" smtClean="0">
                <a:latin typeface="Arial" pitchFamily="34" charset="0"/>
                <a:ea typeface="Times New Roman" pitchFamily="18" charset="0"/>
                <a:cs typeface="Arial" pitchFamily="34" charset="0"/>
              </a:rPr>
              <a:t> at OTRs from OTR </a:t>
            </a:r>
            <a:r>
              <a:rPr lang="en-US" sz="1400" dirty="0" err="1" smtClean="0">
                <a:latin typeface="Arial" pitchFamily="34" charset="0"/>
                <a:ea typeface="Times New Roman" pitchFamily="18" charset="0"/>
                <a:cs typeface="Arial" pitchFamily="34" charset="0"/>
              </a:rPr>
              <a:t>emittance</a:t>
            </a:r>
            <a:r>
              <a:rPr lang="en-US" sz="1400" dirty="0" smtClean="0">
                <a:latin typeface="Arial" pitchFamily="34" charset="0"/>
                <a:ea typeface="Times New Roman" pitchFamily="18" charset="0"/>
                <a:cs typeface="Arial" pitchFamily="34" charset="0"/>
              </a:rPr>
              <a:t> measurement package via EPICS (x and y simultaneously)</a:t>
            </a:r>
          </a:p>
          <a:p>
            <a:pPr marL="339725" lvl="2" indent="-165100" algn="just">
              <a:spcBef>
                <a:spcPct val="20000"/>
              </a:spcBef>
              <a:buFont typeface="Arial" pitchFamily="34" charset="0"/>
              <a:buChar char="–"/>
              <a:defRPr/>
            </a:pPr>
            <a:r>
              <a:rPr lang="en-US" sz="1400" dirty="0" err="1" smtClean="0">
                <a:latin typeface="Arial" pitchFamily="34" charset="0"/>
                <a:ea typeface="Times New Roman" pitchFamily="18" charset="0"/>
                <a:cs typeface="Arial" pitchFamily="34" charset="0"/>
              </a:rPr>
              <a:t>emittance</a:t>
            </a:r>
            <a:r>
              <a:rPr lang="en-US" sz="1400" dirty="0" smtClean="0">
                <a:latin typeface="Arial" pitchFamily="34" charset="0"/>
                <a:ea typeface="Times New Roman" pitchFamily="18" charset="0"/>
                <a:cs typeface="Arial" pitchFamily="34" charset="0"/>
              </a:rPr>
              <a:t>, </a:t>
            </a:r>
            <a:r>
              <a:rPr lang="en-US" sz="1400" dirty="0" err="1" smtClean="0">
                <a:latin typeface="Arial" pitchFamily="34" charset="0"/>
                <a:ea typeface="Times New Roman" pitchFamily="18" charset="0"/>
                <a:cs typeface="Arial" pitchFamily="34" charset="0"/>
              </a:rPr>
              <a:t>Twiss</a:t>
            </a:r>
            <a:r>
              <a:rPr lang="en-US" sz="1400" dirty="0" smtClean="0">
                <a:latin typeface="Arial" pitchFamily="34" charset="0"/>
                <a:ea typeface="Times New Roman" pitchFamily="18" charset="0"/>
                <a:cs typeface="Arial" pitchFamily="34" charset="0"/>
              </a:rPr>
              <a:t>, BMAG, etc. computed and displayed (coupling not included)</a:t>
            </a:r>
          </a:p>
          <a:p>
            <a:pPr marL="339725" lvl="2" indent="-165100" algn="just">
              <a:spcBef>
                <a:spcPct val="20000"/>
              </a:spcBef>
              <a:buFont typeface="Arial" pitchFamily="34" charset="0"/>
              <a:buChar char="–"/>
              <a:defRPr/>
            </a:pPr>
            <a:r>
              <a:rPr lang="en-US" sz="1400" dirty="0" smtClean="0">
                <a:latin typeface="Arial" pitchFamily="34" charset="0"/>
                <a:ea typeface="Times New Roman" pitchFamily="18" charset="0"/>
                <a:cs typeface="Arial" pitchFamily="34" charset="0"/>
              </a:rPr>
              <a:t>graphics for measured/fitted/projected beam sizes and </a:t>
            </a:r>
            <a:r>
              <a:rPr lang="en-US" sz="1400" dirty="0" err="1" smtClean="0">
                <a:latin typeface="Arial" pitchFamily="34" charset="0"/>
                <a:ea typeface="Times New Roman" pitchFamily="18" charset="0"/>
                <a:cs typeface="Arial" pitchFamily="34" charset="0"/>
              </a:rPr>
              <a:t>Twiss</a:t>
            </a:r>
            <a:r>
              <a:rPr lang="en-US" sz="1400" dirty="0" smtClean="0">
                <a:latin typeface="Arial" pitchFamily="34" charset="0"/>
                <a:ea typeface="Times New Roman" pitchFamily="18" charset="0"/>
                <a:cs typeface="Arial" pitchFamily="34" charset="0"/>
              </a:rPr>
              <a:t> parameters</a:t>
            </a:r>
            <a:endParaRPr lang="en-GB" sz="1400" dirty="0">
              <a:latin typeface="Arial" pitchFamily="34" charset="0"/>
              <a:ea typeface="Times New Roman" pitchFamily="18" charset="0"/>
              <a:cs typeface="Arial" pitchFamily="34" charset="0"/>
            </a:endParaRPr>
          </a:p>
        </p:txBody>
      </p:sp>
      <p:sp>
        <p:nvSpPr>
          <p:cNvPr id="9" name="Marcador de número de diapositiva 8"/>
          <p:cNvSpPr>
            <a:spLocks noGrp="1"/>
          </p:cNvSpPr>
          <p:nvPr>
            <p:ph type="sldNum" sz="quarter" idx="12"/>
          </p:nvPr>
        </p:nvSpPr>
        <p:spPr/>
        <p:txBody>
          <a:bodyPr/>
          <a:lstStyle/>
          <a:p>
            <a:pPr>
              <a:defRPr/>
            </a:pPr>
            <a:fld id="{DCF2CD84-F03C-4589-A642-FE226827291F}" type="slidenum">
              <a:rPr lang="en-US" smtClean="0"/>
              <a:pPr>
                <a:defRPr/>
              </a:pPr>
              <a:t>18</a:t>
            </a:fld>
            <a:endParaRPr lang="en-US"/>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err="1" smtClean="0">
                <a:solidFill>
                  <a:srgbClr val="008000"/>
                </a:solidFill>
              </a:rPr>
              <a:t>December</a:t>
            </a:r>
            <a:r>
              <a:rPr lang="es-ES" sz="2000" dirty="0" smtClean="0">
                <a:solidFill>
                  <a:srgbClr val="008000"/>
                </a:solidFill>
              </a:rPr>
              <a:t> 2010: </a:t>
            </a:r>
            <a:r>
              <a:rPr lang="es-ES" sz="2000" dirty="0" err="1" smtClean="0">
                <a:solidFill>
                  <a:srgbClr val="008000"/>
                </a:solidFill>
              </a:rPr>
              <a:t>Stability</a:t>
            </a:r>
            <a:r>
              <a:rPr lang="es-ES" sz="2000" dirty="0" smtClean="0">
                <a:solidFill>
                  <a:srgbClr val="008000"/>
                </a:solidFill>
              </a:rPr>
              <a:t> </a:t>
            </a:r>
            <a:r>
              <a:rPr lang="es-ES" sz="2000" dirty="0" err="1" smtClean="0">
                <a:solidFill>
                  <a:srgbClr val="008000"/>
                </a:solidFill>
              </a:rPr>
              <a:t>Measurement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9" name="Picture 3"/>
          <p:cNvPicPr>
            <a:picLocks noChangeAspect="1"/>
          </p:cNvPicPr>
          <p:nvPr/>
        </p:nvPicPr>
        <p:blipFill>
          <a:blip r:embed="rId3" cstate="print"/>
          <a:stretch>
            <a:fillRect/>
          </a:stretch>
        </p:blipFill>
        <p:spPr>
          <a:xfrm>
            <a:off x="1143000" y="838200"/>
            <a:ext cx="7086600" cy="5562600"/>
          </a:xfrm>
          <a:prstGeom prst="rect">
            <a:avLst/>
          </a:prstGeom>
        </p:spPr>
      </p:pic>
      <p:sp>
        <p:nvSpPr>
          <p:cNvPr id="8" name="Marcador de fecha 7"/>
          <p:cNvSpPr>
            <a:spLocks noGrp="1"/>
          </p:cNvSpPr>
          <p:nvPr>
            <p:ph type="dt" sz="half" idx="10"/>
          </p:nvPr>
        </p:nvSpPr>
        <p:spPr/>
        <p:txBody>
          <a:bodyPr/>
          <a:lstStyle/>
          <a:p>
            <a:pPr>
              <a:defRPr/>
            </a:pPr>
            <a:r>
              <a:rPr lang="es-ES_tradnl" smtClean="0"/>
              <a:t>13-14 January</a:t>
            </a:r>
            <a:endParaRPr lang="en-US"/>
          </a:p>
        </p:txBody>
      </p:sp>
      <p:sp>
        <p:nvSpPr>
          <p:cNvPr id="9" name="Marcador de número de diapositiva 8"/>
          <p:cNvSpPr>
            <a:spLocks noGrp="1"/>
          </p:cNvSpPr>
          <p:nvPr>
            <p:ph type="sldNum" sz="quarter" idx="12"/>
          </p:nvPr>
        </p:nvSpPr>
        <p:spPr/>
        <p:txBody>
          <a:bodyPr/>
          <a:lstStyle/>
          <a:p>
            <a:pPr>
              <a:defRPr/>
            </a:pPr>
            <a:fld id="{DCF2CD84-F03C-4589-A642-FE226827291F}" type="slidenum">
              <a:rPr lang="en-US" smtClean="0"/>
              <a:pPr>
                <a:defRPr/>
              </a:pPr>
              <a:t>19</a:t>
            </a:fld>
            <a:endParaRPr lang="en-US"/>
          </a:p>
        </p:txBody>
      </p:sp>
      <p:sp>
        <p:nvSpPr>
          <p:cNvPr id="10" name="Marcador de pie de página 9"/>
          <p:cNvSpPr>
            <a:spLocks noGrp="1"/>
          </p:cNvSpPr>
          <p:nvPr>
            <p:ph type="ftr" sz="quarter" idx="11"/>
          </p:nvPr>
        </p:nvSpPr>
        <p:spPr/>
        <p:txBody>
          <a:bodyPr/>
          <a:lstStyle/>
          <a:p>
            <a:pPr>
              <a:defRPr/>
            </a:pPr>
            <a:r>
              <a:rPr lang="es-ES_tradnl" smtClean="0"/>
              <a:t>11th ATF2 Project meeting</a:t>
            </a:r>
            <a:endParaRPr lang="en-US"/>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3" name="Rectangle 4"/>
          <p:cNvSpPr>
            <a:spLocks noChangeArrowheads="1"/>
          </p:cNvSpPr>
          <p:nvPr/>
        </p:nvSpPr>
        <p:spPr bwMode="auto">
          <a:xfrm>
            <a:off x="3429000" y="2819400"/>
            <a:ext cx="5486400" cy="3657600"/>
          </a:xfrm>
          <a:prstGeom prst="rect">
            <a:avLst/>
          </a:prstGeom>
          <a:noFill/>
          <a:ln w="9525">
            <a:noFill/>
            <a:round/>
            <a:headEnd/>
            <a:tailEnd/>
          </a:ln>
        </p:spPr>
        <p:txBody>
          <a:bodyPr lIns="90000" tIns="46800" rIns="90000" bIns="468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smtClean="0">
              <a:solidFill>
                <a:srgbClr val="000000"/>
              </a:solidFill>
            </a:endParaRPr>
          </a:p>
          <a:p>
            <a:pPr marL="455613" lvl="1" indent="0" algn="just">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The multi-OTR system </a:t>
            </a:r>
            <a:r>
              <a:rPr lang="en-US" dirty="0">
                <a:solidFill>
                  <a:srgbClr val="000000"/>
                </a:solidFill>
              </a:rPr>
              <a:t>of </a:t>
            </a:r>
            <a:r>
              <a:rPr lang="en-US" b="1" dirty="0">
                <a:solidFill>
                  <a:srgbClr val="000000"/>
                </a:solidFill>
              </a:rPr>
              <a:t>4 OTR monitor</a:t>
            </a:r>
            <a:r>
              <a:rPr lang="en-US" dirty="0">
                <a:solidFill>
                  <a:srgbClr val="000000"/>
                </a:solidFill>
              </a:rPr>
              <a:t> </a:t>
            </a:r>
            <a:r>
              <a:rPr lang="en-US" dirty="0" smtClean="0">
                <a:solidFill>
                  <a:srgbClr val="000000"/>
                </a:solidFill>
              </a:rPr>
              <a:t>installed in </a:t>
            </a:r>
            <a:r>
              <a:rPr lang="en-US" dirty="0">
                <a:solidFill>
                  <a:srgbClr val="000000"/>
                </a:solidFill>
              </a:rPr>
              <a:t>the zero-dispersion part of EXT </a:t>
            </a:r>
            <a:r>
              <a:rPr lang="en-US" dirty="0" smtClean="0">
                <a:solidFill>
                  <a:srgbClr val="000000"/>
                </a:solidFill>
              </a:rPr>
              <a:t>line</a:t>
            </a:r>
          </a:p>
          <a:p>
            <a:pPr marL="455613" lvl="1" indent="0" algn="just">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00"/>
                </a:solidFill>
              </a:rPr>
              <a:t> Fast </a:t>
            </a:r>
            <a:r>
              <a:rPr lang="en-US" b="1" dirty="0" err="1">
                <a:solidFill>
                  <a:srgbClr val="000000"/>
                </a:solidFill>
              </a:rPr>
              <a:t>emittance</a:t>
            </a:r>
            <a:r>
              <a:rPr lang="en-US" b="1" dirty="0">
                <a:solidFill>
                  <a:srgbClr val="000000"/>
                </a:solidFill>
              </a:rPr>
              <a:t> measurements</a:t>
            </a:r>
            <a:r>
              <a:rPr lang="en-US" dirty="0">
                <a:solidFill>
                  <a:srgbClr val="000000"/>
                </a:solidFill>
              </a:rPr>
              <a:t> with high </a:t>
            </a:r>
            <a:r>
              <a:rPr lang="en-US" dirty="0" smtClean="0">
                <a:solidFill>
                  <a:srgbClr val="000000"/>
                </a:solidFill>
              </a:rPr>
              <a:t>statistics</a:t>
            </a:r>
          </a:p>
          <a:p>
            <a:pPr marL="455613" lvl="1" indent="0" algn="just">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Design </a:t>
            </a:r>
            <a:r>
              <a:rPr lang="en-US" dirty="0">
                <a:solidFill>
                  <a:srgbClr val="000000"/>
                </a:solidFill>
              </a:rPr>
              <a:t>based on existing OTR1X with improved features and</a:t>
            </a:r>
            <a:r>
              <a:rPr lang="en-US" dirty="0" smtClean="0">
                <a:solidFill>
                  <a:srgbClr val="000000"/>
                </a:solidFill>
              </a:rPr>
              <a:t> we will get </a:t>
            </a:r>
            <a:r>
              <a:rPr lang="en-US" b="1" dirty="0" smtClean="0">
                <a:solidFill>
                  <a:srgbClr val="000000"/>
                </a:solidFill>
              </a:rPr>
              <a:t>2um resolution</a:t>
            </a:r>
          </a:p>
          <a:p>
            <a:pPr marL="455613" lvl="1" indent="0" algn="just">
              <a:buFont typeface="Arial"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00"/>
                </a:solidFill>
              </a:rPr>
              <a:t> Installed </a:t>
            </a:r>
            <a:r>
              <a:rPr lang="en-US" b="1" dirty="0">
                <a:solidFill>
                  <a:srgbClr val="000000"/>
                </a:solidFill>
              </a:rPr>
              <a:t>near WS</a:t>
            </a:r>
            <a:r>
              <a:rPr lang="en-US" dirty="0">
                <a:solidFill>
                  <a:srgbClr val="000000"/>
                </a:solidFill>
              </a:rPr>
              <a:t> for comparison and confirmation of OTR as a beam </a:t>
            </a:r>
            <a:r>
              <a:rPr lang="en-US" dirty="0" err="1">
                <a:solidFill>
                  <a:srgbClr val="000000"/>
                </a:solidFill>
              </a:rPr>
              <a:t>emittance</a:t>
            </a:r>
            <a:r>
              <a:rPr lang="en-US" dirty="0">
                <a:solidFill>
                  <a:srgbClr val="000000"/>
                </a:solidFill>
              </a:rPr>
              <a:t> diagnostic device</a:t>
            </a:r>
          </a:p>
        </p:txBody>
      </p:sp>
      <p:pic>
        <p:nvPicPr>
          <p:cNvPr id="2054" name="Picture 5"/>
          <p:cNvPicPr>
            <a:picLocks noChangeAspect="1" noChangeArrowheads="1"/>
          </p:cNvPicPr>
          <p:nvPr/>
        </p:nvPicPr>
        <p:blipFill>
          <a:blip r:embed="rId3" cstate="print"/>
          <a:srcRect/>
          <a:stretch>
            <a:fillRect/>
          </a:stretch>
        </p:blipFill>
        <p:spPr bwMode="auto">
          <a:xfrm>
            <a:off x="0" y="684213"/>
            <a:ext cx="9144000" cy="2211387"/>
          </a:xfrm>
          <a:prstGeom prst="rect">
            <a:avLst/>
          </a:prstGeom>
          <a:noFill/>
          <a:ln w="54720">
            <a:noFill/>
            <a:round/>
            <a:headEnd/>
            <a:tailEnd/>
          </a:ln>
        </p:spPr>
      </p:pic>
      <p:sp>
        <p:nvSpPr>
          <p:cNvPr id="2055" name="Oval 6"/>
          <p:cNvSpPr>
            <a:spLocks noChangeArrowheads="1"/>
          </p:cNvSpPr>
          <p:nvPr/>
        </p:nvSpPr>
        <p:spPr bwMode="auto">
          <a:xfrm>
            <a:off x="4643438" y="1752600"/>
            <a:ext cx="685800" cy="381000"/>
          </a:xfrm>
          <a:prstGeom prst="ellipse">
            <a:avLst/>
          </a:prstGeom>
          <a:noFill/>
          <a:ln w="54720">
            <a:solidFill>
              <a:srgbClr val="B84747"/>
            </a:solidFill>
            <a:round/>
            <a:headEnd/>
            <a:tailEnd/>
          </a:ln>
        </p:spPr>
        <p:txBody>
          <a:bodyPr wrap="none" anchor="ctr"/>
          <a:lstStyle/>
          <a:p>
            <a:endParaRPr lang="es-ES"/>
          </a:p>
        </p:txBody>
      </p:sp>
      <p:pic>
        <p:nvPicPr>
          <p:cNvPr id="2056" name="Picture 7"/>
          <p:cNvPicPr>
            <a:picLocks noChangeAspect="1" noChangeArrowheads="1"/>
          </p:cNvPicPr>
          <p:nvPr/>
        </p:nvPicPr>
        <p:blipFill>
          <a:blip r:embed="rId4" cstate="print"/>
          <a:srcRect/>
          <a:stretch>
            <a:fillRect/>
          </a:stretch>
        </p:blipFill>
        <p:spPr bwMode="auto">
          <a:xfrm>
            <a:off x="1168400" y="4546600"/>
            <a:ext cx="2489200" cy="1795463"/>
          </a:xfrm>
          <a:prstGeom prst="rect">
            <a:avLst/>
          </a:prstGeom>
          <a:noFill/>
          <a:ln w="54720">
            <a:noFill/>
            <a:round/>
            <a:headEnd/>
            <a:tailEnd/>
          </a:ln>
        </p:spPr>
      </p:pic>
      <p:sp>
        <p:nvSpPr>
          <p:cNvPr id="2057" name="Rectangle 8"/>
          <p:cNvSpPr>
            <a:spLocks noChangeArrowheads="1"/>
          </p:cNvSpPr>
          <p:nvPr/>
        </p:nvSpPr>
        <p:spPr bwMode="auto">
          <a:xfrm>
            <a:off x="2660650" y="5468938"/>
            <a:ext cx="815975" cy="550862"/>
          </a:xfrm>
          <a:prstGeom prst="rect">
            <a:avLst/>
          </a:prstGeom>
          <a:noFill/>
          <a:ln w="54720">
            <a:noFill/>
            <a:round/>
            <a:headEnd/>
            <a:tailEnd/>
          </a:ln>
        </p:spPr>
        <p:txBody>
          <a:bodyPr wrap="none" lIns="90000" tIns="46800" rIns="90000" bIns="46800">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000">
                <a:solidFill>
                  <a:srgbClr val="000000"/>
                </a:solidFill>
              </a:rPr>
              <a:t>OTR0</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000">
                <a:solidFill>
                  <a:srgbClr val="000000"/>
                </a:solidFill>
                <a:latin typeface="Symbol" pitchFamily="16" charset="2"/>
              </a:rPr>
              <a:t></a:t>
            </a:r>
            <a:r>
              <a:rPr lang="es-ES" sz="1000">
                <a:solidFill>
                  <a:srgbClr val="000000"/>
                </a:solidFill>
              </a:rPr>
              <a:t>x: 118 um</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000">
                <a:solidFill>
                  <a:srgbClr val="000000"/>
                </a:solidFill>
                <a:latin typeface="Symbol" pitchFamily="16" charset="2"/>
              </a:rPr>
              <a:t></a:t>
            </a:r>
            <a:r>
              <a:rPr lang="es-ES" sz="1000">
                <a:solidFill>
                  <a:srgbClr val="000000"/>
                </a:solidFill>
              </a:rPr>
              <a:t>y:  9 um</a:t>
            </a:r>
          </a:p>
        </p:txBody>
      </p:sp>
      <p:pic>
        <p:nvPicPr>
          <p:cNvPr id="2058" name="Picture 9"/>
          <p:cNvPicPr>
            <a:picLocks noChangeAspect="1" noChangeArrowheads="1"/>
          </p:cNvPicPr>
          <p:nvPr/>
        </p:nvPicPr>
        <p:blipFill>
          <a:blip r:embed="rId5" cstate="print"/>
          <a:srcRect/>
          <a:stretch>
            <a:fillRect/>
          </a:stretch>
        </p:blipFill>
        <p:spPr bwMode="auto">
          <a:xfrm>
            <a:off x="115888" y="3417888"/>
            <a:ext cx="2133600" cy="1600200"/>
          </a:xfrm>
          <a:prstGeom prst="rect">
            <a:avLst/>
          </a:prstGeom>
          <a:noFill/>
          <a:ln w="54720">
            <a:noFill/>
            <a:round/>
            <a:headEnd/>
            <a:tailEnd/>
          </a:ln>
        </p:spPr>
      </p:pic>
      <p:sp>
        <p:nvSpPr>
          <p:cNvPr id="12"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3" name="Rectangle 5"/>
          <p:cNvSpPr>
            <a:spLocks noChangeArrowheads="1"/>
          </p:cNvSpPr>
          <p:nvPr/>
        </p:nvSpPr>
        <p:spPr bwMode="auto">
          <a:xfrm>
            <a:off x="3124200" y="22860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Overview</a:t>
            </a:r>
            <a:endParaRPr lang="en-GB" sz="2000" dirty="0">
              <a:solidFill>
                <a:srgbClr val="008000"/>
              </a:solidFill>
            </a:endParaRPr>
          </a:p>
        </p:txBody>
      </p:sp>
      <p:cxnSp>
        <p:nvCxnSpPr>
          <p:cNvPr id="11" name="10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 name="Marcador de fecha 13"/>
          <p:cNvSpPr>
            <a:spLocks noGrp="1"/>
          </p:cNvSpPr>
          <p:nvPr>
            <p:ph type="dt" sz="half" idx="10"/>
          </p:nvPr>
        </p:nvSpPr>
        <p:spPr/>
        <p:txBody>
          <a:bodyPr/>
          <a:lstStyle/>
          <a:p>
            <a:pPr>
              <a:defRPr/>
            </a:pPr>
            <a:r>
              <a:rPr lang="es-ES_tradnl" smtClean="0"/>
              <a:t>13-14 January</a:t>
            </a:r>
            <a:endParaRPr lang="en-US"/>
          </a:p>
        </p:txBody>
      </p:sp>
      <p:sp>
        <p:nvSpPr>
          <p:cNvPr id="15" name="Marcador de número de diapositiva 14"/>
          <p:cNvSpPr>
            <a:spLocks noGrp="1"/>
          </p:cNvSpPr>
          <p:nvPr>
            <p:ph type="sldNum" sz="quarter" idx="12"/>
          </p:nvPr>
        </p:nvSpPr>
        <p:spPr/>
        <p:txBody>
          <a:bodyPr/>
          <a:lstStyle/>
          <a:p>
            <a:pPr>
              <a:defRPr/>
            </a:pPr>
            <a:fld id="{F3144BD0-4113-4E3B-8861-67A81BDB89B6}" type="slidenum">
              <a:rPr lang="en-US" smtClean="0"/>
              <a:pPr>
                <a:defRPr/>
              </a:pPr>
              <a:t>2</a:t>
            </a:fld>
            <a:endParaRPr lang="en-US"/>
          </a:p>
        </p:txBody>
      </p:sp>
      <p:sp>
        <p:nvSpPr>
          <p:cNvPr id="16" name="Marcador de pie de página 15"/>
          <p:cNvSpPr>
            <a:spLocks noGrp="1"/>
          </p:cNvSpPr>
          <p:nvPr>
            <p:ph type="ftr" sz="quarter" idx="11"/>
          </p:nvPr>
        </p:nvSpPr>
        <p:spPr>
          <a:xfrm>
            <a:off x="31242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December 2010: Coupling Correction</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8" name="Picture 3"/>
          <p:cNvPicPr>
            <a:picLocks noChangeAspect="1"/>
          </p:cNvPicPr>
          <p:nvPr/>
        </p:nvPicPr>
        <p:blipFill>
          <a:blip r:embed="rId3" cstate="print"/>
          <a:stretch>
            <a:fillRect/>
          </a:stretch>
        </p:blipFill>
        <p:spPr>
          <a:xfrm>
            <a:off x="5076056" y="850808"/>
            <a:ext cx="3967933" cy="3492592"/>
          </a:xfrm>
          <a:prstGeom prst="rect">
            <a:avLst/>
          </a:prstGeom>
        </p:spPr>
      </p:pic>
      <p:grpSp>
        <p:nvGrpSpPr>
          <p:cNvPr id="13" name="12 Grupo"/>
          <p:cNvGrpSpPr/>
          <p:nvPr/>
        </p:nvGrpSpPr>
        <p:grpSpPr>
          <a:xfrm>
            <a:off x="49636" y="868109"/>
            <a:ext cx="5026420" cy="3929043"/>
            <a:chOff x="1547664" y="1628800"/>
            <a:chExt cx="6408216" cy="5009163"/>
          </a:xfrm>
        </p:grpSpPr>
        <p:pic>
          <p:nvPicPr>
            <p:cNvPr id="9" name="Picture 3"/>
            <p:cNvPicPr>
              <a:picLocks noChangeAspect="1"/>
            </p:cNvPicPr>
            <p:nvPr/>
          </p:nvPicPr>
          <p:blipFill>
            <a:blip r:embed="rId4" cstate="print"/>
            <a:stretch>
              <a:fillRect/>
            </a:stretch>
          </p:blipFill>
          <p:spPr>
            <a:xfrm>
              <a:off x="1547664" y="1628800"/>
              <a:ext cx="3206951" cy="2507691"/>
            </a:xfrm>
            <a:prstGeom prst="rect">
              <a:avLst/>
            </a:prstGeom>
          </p:spPr>
        </p:pic>
        <p:pic>
          <p:nvPicPr>
            <p:cNvPr id="10" name="Picture 4"/>
            <p:cNvPicPr>
              <a:picLocks noChangeAspect="1"/>
            </p:cNvPicPr>
            <p:nvPr/>
          </p:nvPicPr>
          <p:blipFill>
            <a:blip r:embed="rId5" cstate="print"/>
            <a:stretch>
              <a:fillRect/>
            </a:stretch>
          </p:blipFill>
          <p:spPr>
            <a:xfrm>
              <a:off x="4716016" y="1628800"/>
              <a:ext cx="3239864" cy="2507691"/>
            </a:xfrm>
            <a:prstGeom prst="rect">
              <a:avLst/>
            </a:prstGeom>
          </p:spPr>
        </p:pic>
        <p:pic>
          <p:nvPicPr>
            <p:cNvPr id="11" name="Picture 5"/>
            <p:cNvPicPr>
              <a:picLocks noChangeAspect="1"/>
            </p:cNvPicPr>
            <p:nvPr/>
          </p:nvPicPr>
          <p:blipFill>
            <a:blip r:embed="rId6" cstate="print"/>
            <a:stretch>
              <a:fillRect/>
            </a:stretch>
          </p:blipFill>
          <p:spPr>
            <a:xfrm>
              <a:off x="1547664" y="4117070"/>
              <a:ext cx="3206951" cy="2480282"/>
            </a:xfrm>
            <a:prstGeom prst="rect">
              <a:avLst/>
            </a:prstGeom>
          </p:spPr>
        </p:pic>
        <p:pic>
          <p:nvPicPr>
            <p:cNvPr id="12" name="Picture 6"/>
            <p:cNvPicPr>
              <a:picLocks noChangeAspect="1"/>
            </p:cNvPicPr>
            <p:nvPr/>
          </p:nvPicPr>
          <p:blipFill>
            <a:blip r:embed="rId7" cstate="print"/>
            <a:stretch>
              <a:fillRect/>
            </a:stretch>
          </p:blipFill>
          <p:spPr>
            <a:xfrm>
              <a:off x="4703986" y="4129681"/>
              <a:ext cx="3239864" cy="2508282"/>
            </a:xfrm>
            <a:prstGeom prst="rect">
              <a:avLst/>
            </a:prstGeom>
          </p:spPr>
        </p:pic>
      </p:grpSp>
      <p:sp>
        <p:nvSpPr>
          <p:cNvPr id="15" name="14 Flecha abajo"/>
          <p:cNvSpPr/>
          <p:nvPr/>
        </p:nvSpPr>
        <p:spPr bwMode="auto">
          <a:xfrm>
            <a:off x="7236296" y="1268760"/>
            <a:ext cx="144016" cy="208823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endParaRPr>
          </a:p>
        </p:txBody>
      </p:sp>
      <p:sp>
        <p:nvSpPr>
          <p:cNvPr id="16" name="Rectangle 7"/>
          <p:cNvSpPr>
            <a:spLocks noChangeArrowheads="1"/>
          </p:cNvSpPr>
          <p:nvPr/>
        </p:nvSpPr>
        <p:spPr bwMode="auto">
          <a:xfrm>
            <a:off x="457200" y="5111025"/>
            <a:ext cx="8001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Coupling correction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in the EXT achieved by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scanning each of the 4 EXT skew quads</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lang="en-GB" baseline="0" dirty="0" smtClean="0">
                <a:latin typeface="Arial" pitchFamily="34" charset="0"/>
                <a:ea typeface="Times New Roman" pitchFamily="18" charset="0"/>
                <a:cs typeface="Arial" pitchFamily="34" charset="0"/>
              </a:rPr>
              <a:t>For</a:t>
            </a:r>
            <a:r>
              <a:rPr lang="en-GB" dirty="0" smtClean="0">
                <a:latin typeface="Arial" pitchFamily="34" charset="0"/>
                <a:ea typeface="Times New Roman" pitchFamily="18" charset="0"/>
                <a:cs typeface="Arial" pitchFamily="34" charset="0"/>
              </a:rPr>
              <a:t> each scan the quantity </a:t>
            </a:r>
            <a:r>
              <a:rPr lang="en-GB" b="1" dirty="0" smtClean="0">
                <a:latin typeface="Arial" pitchFamily="34" charset="0"/>
                <a:ea typeface="Times New Roman" pitchFamily="18" charset="0"/>
                <a:cs typeface="Arial" pitchFamily="34" charset="0"/>
              </a:rPr>
              <a:t>(vertical normalised </a:t>
            </a:r>
            <a:r>
              <a:rPr lang="en-GB" b="1" dirty="0" err="1" smtClean="0">
                <a:latin typeface="Arial" pitchFamily="34" charset="0"/>
                <a:ea typeface="Times New Roman" pitchFamily="18" charset="0"/>
                <a:cs typeface="Arial" pitchFamily="34" charset="0"/>
              </a:rPr>
              <a:t>emittance</a:t>
            </a:r>
            <a:r>
              <a:rPr lang="en-GB" b="1" dirty="0" smtClean="0">
                <a:latin typeface="Arial" pitchFamily="34" charset="0"/>
                <a:ea typeface="Times New Roman" pitchFamily="18" charset="0"/>
                <a:cs typeface="Arial" pitchFamily="34" charset="0"/>
              </a:rPr>
              <a:t>)*BMAGY</a:t>
            </a:r>
            <a:r>
              <a:rPr lang="en-GB" dirty="0" smtClean="0">
                <a:latin typeface="Arial" pitchFamily="34" charset="0"/>
                <a:ea typeface="Times New Roman" pitchFamily="18" charset="0"/>
                <a:cs typeface="Arial" pitchFamily="34" charset="0"/>
              </a:rPr>
              <a:t> is plotted and taken the optimal from a parabolic fit.</a:t>
            </a:r>
            <a:endParaRPr kumimoji="0" lang="en-GB"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14" name="Marcador de fecha 13"/>
          <p:cNvSpPr>
            <a:spLocks noGrp="1"/>
          </p:cNvSpPr>
          <p:nvPr>
            <p:ph type="dt" sz="half" idx="10"/>
          </p:nvPr>
        </p:nvSpPr>
        <p:spPr/>
        <p:txBody>
          <a:bodyPr/>
          <a:lstStyle/>
          <a:p>
            <a:pPr>
              <a:defRPr/>
            </a:pPr>
            <a:r>
              <a:rPr lang="es-ES_tradnl" dirty="0" smtClean="0"/>
              <a:t>13-14 </a:t>
            </a:r>
            <a:r>
              <a:rPr lang="es-ES_tradnl" dirty="0" err="1" smtClean="0"/>
              <a:t>January</a:t>
            </a:r>
            <a:endParaRPr lang="en-US" dirty="0"/>
          </a:p>
        </p:txBody>
      </p:sp>
      <p:sp>
        <p:nvSpPr>
          <p:cNvPr id="17" name="Marcador de número de diapositiva 16"/>
          <p:cNvSpPr>
            <a:spLocks noGrp="1"/>
          </p:cNvSpPr>
          <p:nvPr>
            <p:ph type="sldNum" sz="quarter" idx="12"/>
          </p:nvPr>
        </p:nvSpPr>
        <p:spPr/>
        <p:txBody>
          <a:bodyPr/>
          <a:lstStyle/>
          <a:p>
            <a:pPr>
              <a:defRPr/>
            </a:pPr>
            <a:fld id="{DCF2CD84-F03C-4589-A642-FE226827291F}" type="slidenum">
              <a:rPr lang="en-US" smtClean="0"/>
              <a:pPr>
                <a:defRPr/>
              </a:pPr>
              <a:t>20</a:t>
            </a:fld>
            <a:endParaRPr lang="en-US"/>
          </a:p>
        </p:txBody>
      </p:sp>
      <p:sp>
        <p:nvSpPr>
          <p:cNvPr id="18" name="Marcador de pie de página 17"/>
          <p:cNvSpPr>
            <a:spLocks noGrp="1"/>
          </p:cNvSpPr>
          <p:nvPr>
            <p:ph type="ftr" sz="quarter" idx="11"/>
          </p:nvPr>
        </p:nvSpPr>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smtClean="0">
                <a:solidFill>
                  <a:srgbClr val="008000"/>
                </a:solidFill>
              </a:rPr>
              <a:t>To do list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7"/>
          <p:cNvSpPr>
            <a:spLocks noChangeArrowheads="1"/>
          </p:cNvSpPr>
          <p:nvPr/>
        </p:nvSpPr>
        <p:spPr bwMode="auto">
          <a:xfrm>
            <a:off x="304800" y="1308585"/>
            <a:ext cx="8534400" cy="4801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Arial"/>
              <a:buChar char="•"/>
              <a:tabLst/>
            </a:pP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Get the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Beam finder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working.</a:t>
            </a:r>
          </a:p>
          <a:p>
            <a:pPr marL="0" marR="0" lvl="0" indent="0" algn="just" defTabSz="914400" rtl="0" eaLnBrk="0" fontAlgn="base" latinLnBrk="0" hangingPunct="0">
              <a:lnSpc>
                <a:spcPct val="100000"/>
              </a:lnSpc>
              <a:spcBef>
                <a:spcPct val="0"/>
              </a:spcBef>
              <a:spcAft>
                <a:spcPct val="0"/>
              </a:spcAft>
              <a:buClrTx/>
              <a:buSzTx/>
              <a:tabLst/>
            </a:pPr>
            <a:r>
              <a:rPr lang="en-GB" dirty="0" smtClean="0">
                <a:latin typeface="Arial" pitchFamily="34" charset="0"/>
                <a:ea typeface="Times New Roman" pitchFamily="18" charset="0"/>
                <a:cs typeface="Arial" pitchFamily="34" charset="0"/>
              </a:rPr>
              <a:t>	-Work required on Flight Simulator online orbit fitting</a:t>
            </a:r>
          </a:p>
          <a:p>
            <a:pPr marL="0" marR="0" lvl="0" indent="0" algn="just" defTabSz="914400" rtl="0" eaLnBrk="0" fontAlgn="base" latinLnBrk="0" hangingPunct="0">
              <a:lnSpc>
                <a:spcPct val="100000"/>
              </a:lnSpc>
              <a:spcBef>
                <a:spcPct val="0"/>
              </a:spcBef>
              <a:spcAft>
                <a:spcPct val="0"/>
              </a:spcAft>
              <a:buClrTx/>
              <a:buSzTx/>
              <a:tabLst/>
            </a:pP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-Work required on OTR software implementation</a:t>
            </a:r>
            <a:endPar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a:buChar char="•"/>
              <a:tabLst/>
            </a:pPr>
            <a:r>
              <a:rPr lang="en-GB" dirty="0" smtClean="0">
                <a:latin typeface="Arial" pitchFamily="34" charset="0"/>
                <a:ea typeface="Times New Roman" pitchFamily="18" charset="0"/>
                <a:cs typeface="Arial" pitchFamily="34" charset="0"/>
              </a:rPr>
              <a:t>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Finish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test calibration and roll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for OTR1-</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3X (no roll means all </a:t>
            </a:r>
            <a:r>
              <a:rPr kumimoji="0" lang="en-GB" i="0" u="none" strike="noStrike" cap="none" normalizeH="0" dirty="0" err="1" smtClean="0">
                <a:ln>
                  <a:noFill/>
                </a:ln>
                <a:solidFill>
                  <a:schemeClr val="tx1"/>
                </a:solidFill>
                <a:effectLst/>
                <a:latin typeface="Arial" pitchFamily="34" charset="0"/>
                <a:ea typeface="Times New Roman" pitchFamily="18" charset="0"/>
                <a:cs typeface="Arial" pitchFamily="34" charset="0"/>
              </a:rPr>
              <a:t>OTRs</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in </a:t>
            </a:r>
            <a:r>
              <a:rPr lang="en-GB" dirty="0" smtClean="0">
                <a:latin typeface="Arial" pitchFamily="34" charset="0"/>
                <a:ea typeface="Times New Roman" pitchFamily="18" charset="0"/>
                <a:cs typeface="Arial" pitchFamily="34" charset="0"/>
              </a:rPr>
              <a:t>t</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he same coordinate frame and can use ellipse fit </a:t>
            </a:r>
            <a:r>
              <a:rPr lang="en-GB" dirty="0" smtClean="0">
                <a:latin typeface="Arial" pitchFamily="34" charset="0"/>
                <a:ea typeface="Times New Roman" pitchFamily="18" charset="0"/>
                <a:cs typeface="Arial" pitchFamily="34" charset="0"/>
              </a:rPr>
              <a:t>tilt with other measurements for the 4D </a:t>
            </a:r>
            <a:r>
              <a:rPr lang="en-GB" dirty="0" err="1" smtClean="0">
                <a:latin typeface="Arial" pitchFamily="34" charset="0"/>
                <a:ea typeface="Times New Roman" pitchFamily="18" charset="0"/>
                <a:cs typeface="Arial" pitchFamily="34" charset="0"/>
              </a:rPr>
              <a:t>emittance</a:t>
            </a:r>
            <a:r>
              <a:rPr lang="en-GB" dirty="0" smtClean="0">
                <a:latin typeface="Arial" pitchFamily="34" charset="0"/>
                <a:ea typeface="Times New Roman" pitchFamily="18" charset="0"/>
                <a:cs typeface="Arial" pitchFamily="34" charset="0"/>
              </a:rPr>
              <a:t> measurement</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 typeface="Arial"/>
              <a:buChar char="•"/>
              <a:tabLst/>
            </a:pPr>
            <a:endPar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lvl="0" algn="just" eaLnBrk="0" hangingPunct="0">
              <a:buFont typeface="Arial"/>
              <a:buChar char="•"/>
            </a:pPr>
            <a:r>
              <a:rPr lang="en-GB" b="1" dirty="0" smtClean="0">
                <a:latin typeface="Arial" pitchFamily="34" charset="0"/>
                <a:ea typeface="Times New Roman" pitchFamily="18" charset="0"/>
                <a:cs typeface="Arial" pitchFamily="34" charset="0"/>
              </a:rPr>
              <a:t>4D intrinsic </a:t>
            </a:r>
            <a:r>
              <a:rPr lang="en-GB" b="1" dirty="0" err="1" smtClean="0">
                <a:latin typeface="Arial" pitchFamily="34" charset="0"/>
                <a:ea typeface="Times New Roman" pitchFamily="18" charset="0"/>
                <a:cs typeface="Arial" pitchFamily="34" charset="0"/>
              </a:rPr>
              <a:t>emittance</a:t>
            </a:r>
            <a:r>
              <a:rPr lang="en-GB" dirty="0" smtClean="0">
                <a:latin typeface="Arial" pitchFamily="34" charset="0"/>
                <a:ea typeface="Times New Roman" pitchFamily="18" charset="0"/>
                <a:cs typeface="Arial" pitchFamily="34" charset="0"/>
              </a:rPr>
              <a:t> calculation.</a:t>
            </a:r>
          </a:p>
          <a:p>
            <a:pPr lvl="0" algn="just" eaLnBrk="0" hangingPunct="0"/>
            <a:r>
              <a:rPr lang="en-GB" dirty="0" smtClean="0">
                <a:latin typeface="Arial" pitchFamily="34" charset="0"/>
                <a:ea typeface="Times New Roman" pitchFamily="18" charset="0"/>
                <a:cs typeface="Arial" pitchFamily="34" charset="0"/>
              </a:rPr>
              <a:t>	-Algorithm development, flight simulator calculation and OTR software</a:t>
            </a:r>
          </a:p>
          <a:p>
            <a:pPr lvl="0" algn="just" eaLnBrk="0" hangingPunct="0"/>
            <a:r>
              <a:rPr lang="en-GB" dirty="0" smtClean="0">
                <a:latin typeface="Arial" pitchFamily="34" charset="0"/>
                <a:ea typeface="Times New Roman" pitchFamily="18" charset="0"/>
                <a:cs typeface="Arial" pitchFamily="34" charset="0"/>
              </a:rPr>
              <a:t>               implementation.</a:t>
            </a:r>
            <a:endParaRPr lang="en-GB" dirty="0" smtClean="0">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lang="en-GB" dirty="0" smtClean="0">
              <a:latin typeface="Arial" pitchFamily="34" charset="0"/>
              <a:ea typeface="Times New Roman" pitchFamily="18" charset="0"/>
              <a:cs typeface="Arial" pitchFamily="34" charset="0"/>
            </a:endParaRPr>
          </a:p>
          <a:p>
            <a:pPr lvl="0" algn="just" eaLnBrk="0" hangingPunct="0">
              <a:buFont typeface="Arial"/>
              <a:buChar char="•"/>
            </a:pPr>
            <a:r>
              <a:rPr lang="en-GB" dirty="0" smtClean="0">
                <a:latin typeface="Arial" pitchFamily="34" charset="0"/>
                <a:ea typeface="Times New Roman" pitchFamily="18" charset="0"/>
                <a:cs typeface="Arial" pitchFamily="34" charset="0"/>
              </a:rPr>
              <a:t>  Install a </a:t>
            </a:r>
            <a:r>
              <a:rPr lang="en-GB" b="1" dirty="0" smtClean="0">
                <a:latin typeface="Arial" pitchFamily="34" charset="0"/>
                <a:ea typeface="Times New Roman" pitchFamily="18" charset="0"/>
                <a:cs typeface="Arial" pitchFamily="34" charset="0"/>
              </a:rPr>
              <a:t>LAN controllable power strip in-tunnel </a:t>
            </a:r>
            <a:r>
              <a:rPr lang="en-GB" dirty="0" smtClean="0">
                <a:latin typeface="Arial" pitchFamily="34" charset="0"/>
                <a:ea typeface="Times New Roman" pitchFamily="18" charset="0"/>
                <a:cs typeface="Arial" pitchFamily="34" charset="0"/>
              </a:rPr>
              <a:t>and build in power cycle controls into the OTR software (CCD cameras can be put into a mode of operation unresponsive to the OTR software and needs to be reset by power cycling the cameras being the power supplies in-tunnel)</a:t>
            </a:r>
            <a:endParaRPr lang="en-GB" dirty="0" smtClean="0">
              <a:latin typeface="Arial" pitchFamily="34" charset="0"/>
              <a:ea typeface="Times New Roman" pitchFamily="18" charset="0"/>
              <a:cs typeface="Arial" pitchFamily="34" charset="0"/>
            </a:endParaRPr>
          </a:p>
          <a:p>
            <a:pPr lvl="0" algn="just" eaLnBrk="0" hangingPunct="0"/>
            <a:endParaRPr lang="en-GB" dirty="0" smtClean="0">
              <a:latin typeface="Arial" pitchFamily="34" charset="0"/>
              <a:ea typeface="Times New Roman" pitchFamily="18" charset="0"/>
              <a:cs typeface="Arial" pitchFamily="34" charset="0"/>
            </a:endParaRPr>
          </a:p>
        </p:txBody>
      </p:sp>
      <p:sp>
        <p:nvSpPr>
          <p:cNvPr id="9" name="Marcador de número de diapositiva 8"/>
          <p:cNvSpPr>
            <a:spLocks noGrp="1"/>
          </p:cNvSpPr>
          <p:nvPr>
            <p:ph type="sldNum" sz="quarter" idx="12"/>
          </p:nvPr>
        </p:nvSpPr>
        <p:spPr/>
        <p:txBody>
          <a:bodyPr/>
          <a:lstStyle/>
          <a:p>
            <a:pPr>
              <a:defRPr/>
            </a:pPr>
            <a:fld id="{DCF2CD84-F03C-4589-A642-FE226827291F}" type="slidenum">
              <a:rPr lang="en-US" smtClean="0"/>
              <a:pPr>
                <a:defRPr/>
              </a:pPr>
              <a:t>21</a:t>
            </a:fld>
            <a:endParaRPr lang="en-US"/>
          </a:p>
        </p:txBody>
      </p:sp>
      <p:sp>
        <p:nvSpPr>
          <p:cNvPr id="8" name="Marcador de pie de página 17"/>
          <p:cNvSpPr>
            <a:spLocks noGrp="1"/>
          </p:cNvSpPr>
          <p:nvPr>
            <p:ph type="ftr" sz="quarter" idx="11"/>
          </p:nvPr>
        </p:nvSpPr>
        <p:spPr>
          <a:xfrm>
            <a:off x="3124200" y="6248400"/>
            <a:ext cx="2895600" cy="457200"/>
          </a:xfrm>
        </p:spPr>
        <p:txBody>
          <a:bodyPr/>
          <a:lstStyle/>
          <a:p>
            <a:pPr>
              <a:defRPr/>
            </a:pPr>
            <a:r>
              <a:rPr lang="es-ES_tradnl" dirty="0" smtClean="0"/>
              <a:t>11th ATF2 Project meeting</a:t>
            </a:r>
            <a:endParaRPr lang="en-US" dirty="0"/>
          </a:p>
        </p:txBody>
      </p:sp>
      <p:sp>
        <p:nvSpPr>
          <p:cNvPr id="10" name="Marcador de fecha 13"/>
          <p:cNvSpPr>
            <a:spLocks noGrp="1"/>
          </p:cNvSpPr>
          <p:nvPr>
            <p:ph type="dt" sz="half" idx="10"/>
          </p:nvPr>
        </p:nvSpPr>
        <p:spPr>
          <a:xfrm>
            <a:off x="685800" y="6248400"/>
            <a:ext cx="1905000" cy="457200"/>
          </a:xfrm>
        </p:spPr>
        <p:txBody>
          <a:bodyPr/>
          <a:lstStyle/>
          <a:p>
            <a:pPr>
              <a:defRPr/>
            </a:pPr>
            <a:r>
              <a:rPr lang="es-ES_tradnl" dirty="0" smtClean="0"/>
              <a:t>13-14 </a:t>
            </a:r>
            <a:r>
              <a:rPr lang="es-ES_tradnl" dirty="0" err="1" smtClean="0"/>
              <a:t>January</a:t>
            </a:r>
            <a:endParaRPr lang="en-US"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7"/>
          <p:cNvSpPr txBox="1">
            <a:spLocks noChangeArrowheads="1"/>
          </p:cNvSpPr>
          <p:nvPr/>
        </p:nvSpPr>
        <p:spPr bwMode="auto">
          <a:xfrm>
            <a:off x="6659563" y="714375"/>
            <a:ext cx="1889125" cy="457200"/>
          </a:xfrm>
          <a:prstGeom prst="rect">
            <a:avLst/>
          </a:prstGeom>
          <a:noFill/>
          <a:ln w="9525">
            <a:noFill/>
            <a:miter lim="800000"/>
            <a:headEnd/>
            <a:tailEnd/>
          </a:ln>
        </p:spPr>
        <p:txBody>
          <a:bodyPr>
            <a:spAutoFit/>
          </a:bodyPr>
          <a:lstStyle/>
          <a:p>
            <a:pPr marL="187325" indent="-187325" algn="just" eaLnBrk="0" hangingPunct="0">
              <a:spcAft>
                <a:spcPts val="900"/>
              </a:spcAft>
              <a:buClr>
                <a:srgbClr val="FFFF00"/>
              </a:buClr>
              <a:buFont typeface="Wingdings" charset="2"/>
              <a:buNone/>
            </a:pPr>
            <a:r>
              <a:rPr lang="es-ES_tradnl" sz="1200">
                <a:solidFill>
                  <a:schemeClr val="bg1"/>
                </a:solidFill>
              </a:rPr>
              <a:t>New design of the OTR for  ATF-ATF2</a:t>
            </a:r>
          </a:p>
        </p:txBody>
      </p:sp>
      <p:sp>
        <p:nvSpPr>
          <p:cNvPr id="5"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6" name="Rectangle 5"/>
          <p:cNvSpPr>
            <a:spLocks noChangeArrowheads="1"/>
          </p:cNvSpPr>
          <p:nvPr/>
        </p:nvSpPr>
        <p:spPr bwMode="auto">
          <a:xfrm>
            <a:off x="3347864"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s-ES" sz="2000" dirty="0" smtClean="0">
                <a:solidFill>
                  <a:srgbClr val="008000"/>
                </a:solidFill>
              </a:rPr>
              <a:t>To do list</a:t>
            </a:r>
            <a:endParaRPr lang="en-GB" sz="2000" dirty="0">
              <a:solidFill>
                <a:srgbClr val="008000"/>
              </a:solidFill>
            </a:endParaRPr>
          </a:p>
        </p:txBody>
      </p:sp>
      <p:cxnSp>
        <p:nvCxnSpPr>
          <p:cNvPr id="7" name="6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7"/>
          <p:cNvSpPr>
            <a:spLocks noChangeArrowheads="1"/>
          </p:cNvSpPr>
          <p:nvPr/>
        </p:nvSpPr>
        <p:spPr bwMode="auto">
          <a:xfrm>
            <a:off x="304800" y="1169313"/>
            <a:ext cx="8534400" cy="2862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tabLst/>
            </a:pPr>
            <a:endPar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a:buChar char="•"/>
              <a:tabLst/>
            </a:pP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 Provide the capability of doing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automated scans from the </a:t>
            </a:r>
            <a:r>
              <a:rPr kumimoji="0" lang="en-GB" b="1" i="0" u="none" strike="noStrike" cap="none" normalizeH="0" dirty="0" err="1" smtClean="0">
                <a:ln>
                  <a:noFill/>
                </a:ln>
                <a:solidFill>
                  <a:schemeClr val="tx1"/>
                </a:solidFill>
                <a:effectLst/>
                <a:latin typeface="Arial" pitchFamily="34" charset="0"/>
                <a:ea typeface="Times New Roman" pitchFamily="18" charset="0"/>
                <a:cs typeface="Arial" pitchFamily="34" charset="0"/>
              </a:rPr>
              <a:t>emittance</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 GUI </a:t>
            </a:r>
            <a:endPar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pP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e.g. Automate the scan QK*X and plot versus emit*BMAG to search the minimum)</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 typeface="Arial"/>
              <a:buChar char="•"/>
              <a:tabLst/>
            </a:pPr>
            <a:endParaRPr lang="en-GB" dirty="0" smtClean="0">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a:buChar char="•"/>
              <a:tabLst/>
            </a:pPr>
            <a:r>
              <a:rPr lang="en-GB" dirty="0" smtClean="0">
                <a:latin typeface="Arial" pitchFamily="34" charset="0"/>
                <a:ea typeface="Times New Roman" pitchFamily="18" charset="0"/>
                <a:cs typeface="Arial" pitchFamily="34" charset="0"/>
              </a:rPr>
              <a:t> Install </a:t>
            </a:r>
            <a:r>
              <a:rPr lang="en-GB" b="1" dirty="0" smtClean="0">
                <a:latin typeface="Arial" pitchFamily="34" charset="0"/>
                <a:ea typeface="Times New Roman" pitchFamily="18" charset="0"/>
                <a:cs typeface="Arial" pitchFamily="34" charset="0"/>
              </a:rPr>
              <a:t>switchable de-magnifier lens </a:t>
            </a:r>
            <a:r>
              <a:rPr lang="en-GB" dirty="0" smtClean="0">
                <a:latin typeface="Arial" pitchFamily="34" charset="0"/>
                <a:ea typeface="Times New Roman" pitchFamily="18"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 typeface="Arial"/>
              <a:buChar char="•"/>
              <a:tabLst/>
            </a:pPr>
            <a:endPar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a:buChar char="•"/>
              <a:tabLst/>
            </a:pPr>
            <a:r>
              <a:rPr lang="en-GB" dirty="0" smtClean="0">
                <a:latin typeface="Arial" pitchFamily="34" charset="0"/>
                <a:ea typeface="Times New Roman" pitchFamily="18" charset="0"/>
                <a:cs typeface="Arial" pitchFamily="34" charset="0"/>
              </a:rPr>
              <a:t>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Documentation </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(user’s guide started</a:t>
            </a:r>
            <a:r>
              <a:rPr kumimoji="0" lang="en-GB" i="0" u="none" strike="noStrike" cap="none" normalizeH="0" dirty="0" smtClean="0">
                <a:ln>
                  <a:noFill/>
                </a:ln>
                <a:solidFill>
                  <a:schemeClr val="tx1"/>
                </a:solidFill>
                <a:effectLst/>
                <a:latin typeface="Arial" pitchFamily="34" charset="0"/>
                <a:ea typeface="Times New Roman" pitchFamily="18" charset="0"/>
                <a:cs typeface="Arial" pitchFamily="34" charset="0"/>
              </a:rPr>
              <a:t>)</a:t>
            </a:r>
          </a:p>
          <a:p>
            <a:pPr marL="0" marR="0" lvl="0" indent="0" algn="just" defTabSz="914400" rtl="0" eaLnBrk="0" fontAlgn="base" latinLnBrk="0" hangingPunct="0">
              <a:lnSpc>
                <a:spcPct val="100000"/>
              </a:lnSpc>
              <a:spcBef>
                <a:spcPct val="0"/>
              </a:spcBef>
              <a:spcAft>
                <a:spcPct val="0"/>
              </a:spcAft>
              <a:buClrTx/>
              <a:buSzTx/>
              <a:buFont typeface="Arial"/>
              <a:buChar char="•"/>
              <a:tabLst/>
            </a:pPr>
            <a:endParaRPr lang="en-GB" dirty="0" smtClean="0">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a:buChar char="•"/>
              <a:tabLst/>
            </a:pPr>
            <a:r>
              <a:rPr lang="en-GB" dirty="0" smtClean="0">
                <a:latin typeface="Arial" pitchFamily="34" charset="0"/>
                <a:ea typeface="Times New Roman" pitchFamily="18" charset="0"/>
                <a:cs typeface="Arial" pitchFamily="34" charset="0"/>
              </a:rPr>
              <a:t> Systematic </a:t>
            </a:r>
            <a:r>
              <a:rPr lang="en-GB" b="1" dirty="0" smtClean="0">
                <a:latin typeface="Arial" pitchFamily="34" charset="0"/>
                <a:ea typeface="Times New Roman" pitchFamily="18" charset="0"/>
                <a:cs typeface="Arial" pitchFamily="34" charset="0"/>
              </a:rPr>
              <a:t>M</a:t>
            </a:r>
            <a:r>
              <a:rPr lang="en-GB" b="1" dirty="0" smtClean="0">
                <a:latin typeface="Arial" pitchFamily="34" charset="0"/>
                <a:ea typeface="Times New Roman" pitchFamily="18" charset="0"/>
                <a:cs typeface="Arial" pitchFamily="34" charset="0"/>
              </a:rPr>
              <a:t>easurement campaign during 2011</a:t>
            </a:r>
            <a:endPar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endParaRPr>
          </a:p>
        </p:txBody>
      </p:sp>
      <p:sp>
        <p:nvSpPr>
          <p:cNvPr id="9" name="Marcador de número de diapositiva 8"/>
          <p:cNvSpPr>
            <a:spLocks noGrp="1"/>
          </p:cNvSpPr>
          <p:nvPr>
            <p:ph type="sldNum" sz="quarter" idx="12"/>
          </p:nvPr>
        </p:nvSpPr>
        <p:spPr/>
        <p:txBody>
          <a:bodyPr/>
          <a:lstStyle/>
          <a:p>
            <a:pPr>
              <a:defRPr/>
            </a:pPr>
            <a:fld id="{DCF2CD84-F03C-4589-A642-FE226827291F}" type="slidenum">
              <a:rPr lang="en-US" smtClean="0"/>
              <a:pPr>
                <a:defRPr/>
              </a:pPr>
              <a:t>22</a:t>
            </a:fld>
            <a:endParaRPr lang="en-US"/>
          </a:p>
        </p:txBody>
      </p:sp>
      <p:sp>
        <p:nvSpPr>
          <p:cNvPr id="8" name="Marcador de pie de página 17"/>
          <p:cNvSpPr>
            <a:spLocks noGrp="1"/>
          </p:cNvSpPr>
          <p:nvPr>
            <p:ph type="ftr" sz="quarter" idx="11"/>
          </p:nvPr>
        </p:nvSpPr>
        <p:spPr>
          <a:xfrm>
            <a:off x="3124200" y="6248400"/>
            <a:ext cx="2895600" cy="457200"/>
          </a:xfrm>
        </p:spPr>
        <p:txBody>
          <a:bodyPr/>
          <a:lstStyle/>
          <a:p>
            <a:pPr>
              <a:defRPr/>
            </a:pPr>
            <a:r>
              <a:rPr lang="es-ES_tradnl" dirty="0" smtClean="0"/>
              <a:t>11th ATF2 Project meeting</a:t>
            </a:r>
            <a:endParaRPr lang="en-US" dirty="0"/>
          </a:p>
        </p:txBody>
      </p:sp>
      <p:sp>
        <p:nvSpPr>
          <p:cNvPr id="10" name="Marcador de fecha 13"/>
          <p:cNvSpPr>
            <a:spLocks noGrp="1"/>
          </p:cNvSpPr>
          <p:nvPr>
            <p:ph type="dt" sz="half" idx="10"/>
          </p:nvPr>
        </p:nvSpPr>
        <p:spPr>
          <a:xfrm>
            <a:off x="685800" y="6248400"/>
            <a:ext cx="1905000" cy="457200"/>
          </a:xfrm>
        </p:spPr>
        <p:txBody>
          <a:bodyPr/>
          <a:lstStyle/>
          <a:p>
            <a:pPr>
              <a:defRPr/>
            </a:pPr>
            <a:r>
              <a:rPr lang="es-ES_tradnl" dirty="0" smtClean="0"/>
              <a:t>13-14 </a:t>
            </a:r>
            <a:r>
              <a:rPr lang="es-ES_tradnl" dirty="0" err="1" smtClean="0"/>
              <a:t>January</a:t>
            </a:r>
            <a:endParaRPr lang="en-US" dirty="0"/>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Marcador de fecha 6"/>
          <p:cNvSpPr>
            <a:spLocks noGrp="1"/>
          </p:cNvSpPr>
          <p:nvPr>
            <p:ph type="dt" sz="half" idx="10"/>
          </p:nvPr>
        </p:nvSpPr>
        <p:spPr/>
        <p:txBody>
          <a:bodyPr/>
          <a:lstStyle/>
          <a:p>
            <a:pPr>
              <a:defRPr/>
            </a:pPr>
            <a:r>
              <a:rPr lang="es-ES_tradnl" smtClean="0"/>
              <a:t>II CPAN</a:t>
            </a:r>
            <a:endParaRPr lang="en-US"/>
          </a:p>
        </p:txBody>
      </p:sp>
      <p:sp>
        <p:nvSpPr>
          <p:cNvPr id="10" name="Marcador de número de diapositiva 9"/>
          <p:cNvSpPr>
            <a:spLocks noGrp="1"/>
          </p:cNvSpPr>
          <p:nvPr>
            <p:ph type="sldNum" sz="quarter" idx="12"/>
          </p:nvPr>
        </p:nvSpPr>
        <p:spPr/>
        <p:txBody>
          <a:bodyPr/>
          <a:lstStyle/>
          <a:p>
            <a:pPr>
              <a:defRPr/>
            </a:pPr>
            <a:fld id="{30CEAA51-DF4F-43AA-9DEA-0C62786B9FE3}" type="slidenum">
              <a:rPr lang="en-US" smtClean="0"/>
              <a:pPr>
                <a:defRPr/>
              </a:pPr>
              <a:t>23</a:t>
            </a:fld>
            <a:endParaRPr lang="en-US"/>
          </a:p>
        </p:txBody>
      </p:sp>
      <p:pic>
        <p:nvPicPr>
          <p:cNvPr id="11" name="Imagen 10" descr="SANY0060.JPG"/>
          <p:cNvPicPr>
            <a:picLocks noChangeAspect="1"/>
          </p:cNvPicPr>
          <p:nvPr/>
        </p:nvPicPr>
        <p:blipFill>
          <a:blip r:embed="rId3"/>
          <a:stretch>
            <a:fillRect/>
          </a:stretch>
        </p:blipFill>
        <p:spPr>
          <a:xfrm>
            <a:off x="0" y="0"/>
            <a:ext cx="4572000" cy="3429000"/>
          </a:xfrm>
          <a:prstGeom prst="rect">
            <a:avLst/>
          </a:prstGeom>
        </p:spPr>
      </p:pic>
      <p:pic>
        <p:nvPicPr>
          <p:cNvPr id="12" name="Imagen 11"/>
          <p:cNvPicPr>
            <a:picLocks noChangeAspect="1"/>
          </p:cNvPicPr>
          <p:nvPr/>
        </p:nvPicPr>
        <p:blipFill>
          <a:blip r:embed="rId4"/>
          <a:stretch>
            <a:fillRect/>
          </a:stretch>
        </p:blipFill>
        <p:spPr>
          <a:xfrm>
            <a:off x="-685800" y="2438400"/>
            <a:ext cx="5638800" cy="4229100"/>
          </a:xfrm>
          <a:prstGeom prst="rect">
            <a:avLst/>
          </a:prstGeom>
        </p:spPr>
      </p:pic>
      <p:pic>
        <p:nvPicPr>
          <p:cNvPr id="14" name="Imagen 13"/>
          <p:cNvPicPr>
            <a:picLocks noChangeAspect="1"/>
          </p:cNvPicPr>
          <p:nvPr/>
        </p:nvPicPr>
        <p:blipFill>
          <a:blip r:embed="rId5"/>
          <a:stretch>
            <a:fillRect/>
          </a:stretch>
        </p:blipFill>
        <p:spPr>
          <a:xfrm>
            <a:off x="4876800" y="3314700"/>
            <a:ext cx="4724400" cy="3543300"/>
          </a:xfrm>
          <a:prstGeom prst="rect">
            <a:avLst/>
          </a:prstGeom>
        </p:spPr>
      </p:pic>
      <p:pic>
        <p:nvPicPr>
          <p:cNvPr id="15" name="Imagen 14"/>
          <p:cNvPicPr>
            <a:picLocks noChangeAspect="1"/>
          </p:cNvPicPr>
          <p:nvPr/>
        </p:nvPicPr>
        <p:blipFill>
          <a:blip r:embed="rId6"/>
          <a:stretch>
            <a:fillRect/>
          </a:stretch>
        </p:blipFill>
        <p:spPr>
          <a:xfrm>
            <a:off x="4800600" y="76200"/>
            <a:ext cx="4267200" cy="3200400"/>
          </a:xfrm>
          <a:prstGeom prst="rect">
            <a:avLst/>
          </a:prstGeom>
        </p:spPr>
      </p:pic>
      <p:sp>
        <p:nvSpPr>
          <p:cNvPr id="786434" name="Rectangle 2"/>
          <p:cNvSpPr>
            <a:spLocks noGrp="1" noChangeArrowheads="1"/>
          </p:cNvSpPr>
          <p:nvPr>
            <p:ph type="title"/>
          </p:nvPr>
        </p:nvSpPr>
        <p:spPr>
          <a:xfrm rot="19334154">
            <a:off x="93888" y="2060977"/>
            <a:ext cx="7162800" cy="1263376"/>
          </a:xfrm>
          <a:solidFill>
            <a:schemeClr val="bg1">
              <a:lumMod val="95000"/>
            </a:schemeClr>
          </a:solidFill>
        </p:spPr>
        <p:txBody>
          <a:bodyPr/>
          <a:lstStyle/>
          <a:p>
            <a:pPr eaLnBrk="1" hangingPunct="1">
              <a:defRPr/>
            </a:pPr>
            <a:r>
              <a:rPr lang="en-US" sz="4000" dirty="0" smtClean="0">
                <a:solidFill>
                  <a:srgbClr val="FF0000"/>
                </a:solidFill>
                <a:effectLst>
                  <a:outerShdw blurRad="38100" dist="38100" dir="2700000" algn="tl">
                    <a:srgbClr val="C0C0C0"/>
                  </a:outerShdw>
                </a:effectLst>
                <a:latin typeface="Arial" charset="0"/>
              </a:rPr>
              <a:t>Thanks for your attention</a:t>
            </a:r>
            <a:r>
              <a:rPr lang="en-US" sz="3200" dirty="0" smtClean="0">
                <a:solidFill>
                  <a:schemeClr val="accent6">
                    <a:lumMod val="60000"/>
                    <a:lumOff val="40000"/>
                  </a:schemeClr>
                </a:solidFill>
                <a:effectLst>
                  <a:outerShdw blurRad="38100" dist="38100" dir="2700000" algn="tl">
                    <a:srgbClr val="C0C0C0"/>
                  </a:outerShdw>
                </a:effectLst>
                <a:latin typeface="Arial" charset="0"/>
              </a:rPr>
              <a:t> </a:t>
            </a:r>
            <a:endParaRPr lang="en-US" sz="4000" dirty="0" smtClean="0">
              <a:solidFill>
                <a:srgbClr val="FF0000"/>
              </a:solidFill>
              <a:effectLst>
                <a:outerShdw blurRad="38100" dist="38100" dir="2700000" algn="tl">
                  <a:srgbClr val="C0C0C0"/>
                </a:outerShdw>
              </a:effectLst>
              <a:latin typeface="Arial" charset="0"/>
              <a:ea typeface="+mj-ea"/>
              <a:cs typeface="+mj-cs"/>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786434"/>
                                        </p:tgtEl>
                                        <p:attrNameLst>
                                          <p:attrName>style.visibility</p:attrName>
                                        </p:attrNameLst>
                                      </p:cBhvr>
                                      <p:to>
                                        <p:strVal val="visible"/>
                                      </p:to>
                                    </p:set>
                                    <p:anim calcmode="lin" valueType="num">
                                      <p:cBhvr additive="base">
                                        <p:cTn id="7" dur="3000" fill="hold"/>
                                        <p:tgtEl>
                                          <p:spTgt spid="786434"/>
                                        </p:tgtEl>
                                        <p:attrNameLst>
                                          <p:attrName>ppt_x</p:attrName>
                                        </p:attrNameLst>
                                      </p:cBhvr>
                                      <p:tavLst>
                                        <p:tav tm="0">
                                          <p:val>
                                            <p:strVal val="#ppt_x"/>
                                          </p:val>
                                        </p:tav>
                                        <p:tav tm="100000">
                                          <p:val>
                                            <p:strVal val="#ppt_x"/>
                                          </p:val>
                                        </p:tav>
                                      </p:tavLst>
                                    </p:anim>
                                    <p:anim calcmode="lin" valueType="num">
                                      <p:cBhvr additive="base">
                                        <p:cTn id="8" dur="3000" fill="hold"/>
                                        <p:tgtEl>
                                          <p:spTgt spid="78643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34"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Line 2"/>
          <p:cNvSpPr>
            <a:spLocks noChangeShapeType="1"/>
          </p:cNvSpPr>
          <p:nvPr/>
        </p:nvSpPr>
        <p:spPr bwMode="auto">
          <a:xfrm>
            <a:off x="0" y="684212"/>
            <a:ext cx="9144000" cy="1588"/>
          </a:xfrm>
          <a:prstGeom prst="line">
            <a:avLst/>
          </a:prstGeom>
          <a:noFill/>
          <a:ln w="9360">
            <a:solidFill>
              <a:srgbClr val="000000"/>
            </a:solidFill>
            <a:miter lim="800000"/>
            <a:headEnd/>
            <a:tailEnd/>
          </a:ln>
        </p:spPr>
        <p:txBody>
          <a:bodyPr/>
          <a:lstStyle/>
          <a:p>
            <a:endParaRPr lang="es-ES"/>
          </a:p>
        </p:txBody>
      </p:sp>
      <p:pic>
        <p:nvPicPr>
          <p:cNvPr id="18437" name="Imagen 7" descr="23022010451.jpg"/>
          <p:cNvPicPr>
            <a:picLocks noChangeAspect="1"/>
          </p:cNvPicPr>
          <p:nvPr/>
        </p:nvPicPr>
        <p:blipFill>
          <a:blip r:embed="rId3" cstate="print"/>
          <a:srcRect/>
          <a:stretch>
            <a:fillRect/>
          </a:stretch>
        </p:blipFill>
        <p:spPr bwMode="auto">
          <a:xfrm>
            <a:off x="4343400" y="838200"/>
            <a:ext cx="4172272" cy="3129204"/>
          </a:xfrm>
          <a:prstGeom prst="rect">
            <a:avLst/>
          </a:prstGeom>
          <a:noFill/>
          <a:ln w="9525">
            <a:noFill/>
            <a:miter lim="800000"/>
            <a:headEnd/>
            <a:tailEnd/>
          </a:ln>
        </p:spPr>
      </p:pic>
      <p:sp>
        <p:nvSpPr>
          <p:cNvPr id="18440" name="Rectángulo 9"/>
          <p:cNvSpPr>
            <a:spLocks noChangeArrowheads="1"/>
          </p:cNvSpPr>
          <p:nvPr/>
        </p:nvSpPr>
        <p:spPr bwMode="auto">
          <a:xfrm>
            <a:off x="228600" y="3496270"/>
            <a:ext cx="3810000" cy="923330"/>
          </a:xfrm>
          <a:prstGeom prst="rect">
            <a:avLst/>
          </a:prstGeom>
          <a:noFill/>
          <a:ln w="9525">
            <a:noFill/>
            <a:miter lim="800000"/>
            <a:headEnd/>
            <a:tailEnd/>
          </a:ln>
        </p:spPr>
        <p:txBody>
          <a:bodyPr wrap="square">
            <a:spAutoFit/>
          </a:bodyPr>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a:solidFill>
                  <a:srgbClr val="000000"/>
                </a:solidFill>
              </a:rPr>
              <a:t>Assembling</a:t>
            </a:r>
            <a:r>
              <a:rPr lang="en-US" dirty="0">
                <a:solidFill>
                  <a:srgbClr val="000000"/>
                </a:solidFill>
              </a:rPr>
              <a:t> and </a:t>
            </a:r>
            <a:r>
              <a:rPr lang="en-US" b="1" dirty="0">
                <a:solidFill>
                  <a:srgbClr val="000000"/>
                </a:solidFill>
              </a:rPr>
              <a:t>first tests </a:t>
            </a:r>
            <a:r>
              <a:rPr lang="en-US" dirty="0" smtClean="0">
                <a:solidFill>
                  <a:srgbClr val="000000"/>
                </a:solidFill>
              </a:rPr>
              <a:t>at SLAC and </a:t>
            </a:r>
            <a:r>
              <a:rPr lang="en-US" dirty="0">
                <a:solidFill>
                  <a:srgbClr val="000000"/>
                </a:solidFill>
              </a:rPr>
              <a:t>IFIC labs after fabrication</a:t>
            </a:r>
          </a:p>
        </p:txBody>
      </p:sp>
      <p:sp>
        <p:nvSpPr>
          <p:cNvPr id="10"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1" name="Rectangle 5"/>
          <p:cNvSpPr>
            <a:spLocks noChangeArrowheads="1"/>
          </p:cNvSpPr>
          <p:nvPr/>
        </p:nvSpPr>
        <p:spPr bwMode="auto">
          <a:xfrm>
            <a:off x="3124200"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February 2010: H/W </a:t>
            </a:r>
            <a:r>
              <a:rPr lang="en-GB" sz="2000" dirty="0" smtClean="0">
                <a:solidFill>
                  <a:srgbClr val="008000"/>
                </a:solidFill>
              </a:rPr>
              <a:t>Tests</a:t>
            </a:r>
            <a:endParaRPr lang="en-GB" sz="2000" dirty="0">
              <a:solidFill>
                <a:srgbClr val="008000"/>
              </a:solidFill>
            </a:endParaRPr>
          </a:p>
        </p:txBody>
      </p:sp>
      <p:sp>
        <p:nvSpPr>
          <p:cNvPr id="12" name="Text Box 6"/>
          <p:cNvSpPr txBox="1">
            <a:spLocks noChangeArrowheads="1"/>
          </p:cNvSpPr>
          <p:nvPr/>
        </p:nvSpPr>
        <p:spPr bwMode="auto">
          <a:xfrm>
            <a:off x="228600" y="5105400"/>
            <a:ext cx="3121968" cy="914400"/>
          </a:xfrm>
          <a:prstGeom prst="rect">
            <a:avLst/>
          </a:prstGeom>
          <a:noFill/>
          <a:ln w="54720">
            <a:noFill/>
            <a:round/>
            <a:headEnd/>
            <a:tailEnd/>
          </a:ln>
        </p:spPr>
        <p:txBody>
          <a:bodyPr lIns="90000" tIns="45000" rIns="90000" bIns="45000"/>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dirty="0" smtClean="0">
                <a:solidFill>
                  <a:srgbClr val="000000"/>
                </a:solidFill>
              </a:rPr>
              <a:t>Vacuum </a:t>
            </a:r>
            <a:r>
              <a:rPr lang="en-US" b="1" dirty="0">
                <a:solidFill>
                  <a:srgbClr val="000000"/>
                </a:solidFill>
              </a:rPr>
              <a:t>test </a:t>
            </a:r>
            <a:r>
              <a:rPr lang="en-US" dirty="0">
                <a:solidFill>
                  <a:srgbClr val="000000"/>
                </a:solidFill>
              </a:rPr>
              <a:t>made at SLAC</a:t>
            </a:r>
          </a:p>
        </p:txBody>
      </p:sp>
      <p:pic>
        <p:nvPicPr>
          <p:cNvPr id="13" name="Imagen 8" descr="vacuum wih OTR.jpg"/>
          <p:cNvPicPr>
            <a:picLocks noChangeAspect="1"/>
          </p:cNvPicPr>
          <p:nvPr/>
        </p:nvPicPr>
        <p:blipFill>
          <a:blip r:embed="rId4" cstate="print"/>
          <a:srcRect/>
          <a:stretch>
            <a:fillRect/>
          </a:stretch>
        </p:blipFill>
        <p:spPr bwMode="auto">
          <a:xfrm>
            <a:off x="6228184" y="4151783"/>
            <a:ext cx="2784313" cy="1944217"/>
          </a:xfrm>
          <a:prstGeom prst="rect">
            <a:avLst/>
          </a:prstGeom>
          <a:noFill/>
          <a:ln w="9525">
            <a:noFill/>
            <a:miter lim="800000"/>
            <a:headEnd/>
            <a:tailEnd/>
          </a:ln>
        </p:spPr>
      </p:pic>
      <p:sp>
        <p:nvSpPr>
          <p:cNvPr id="14" name="Text Box 6"/>
          <p:cNvSpPr txBox="1">
            <a:spLocks noChangeArrowheads="1"/>
          </p:cNvSpPr>
          <p:nvPr/>
        </p:nvSpPr>
        <p:spPr bwMode="auto">
          <a:xfrm>
            <a:off x="7127304" y="6096000"/>
            <a:ext cx="1189112" cy="457200"/>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solidFill>
                  <a:srgbClr val="000000"/>
                </a:solidFill>
              </a:rPr>
              <a:t>with OTR</a:t>
            </a:r>
          </a:p>
        </p:txBody>
      </p:sp>
      <p:pic>
        <p:nvPicPr>
          <p:cNvPr id="15" name="Imagen 9" descr="vacuum without OTR.jpg"/>
          <p:cNvPicPr>
            <a:picLocks noChangeAspect="1"/>
          </p:cNvPicPr>
          <p:nvPr/>
        </p:nvPicPr>
        <p:blipFill>
          <a:blip r:embed="rId5" cstate="print"/>
          <a:srcRect/>
          <a:stretch>
            <a:fillRect/>
          </a:stretch>
        </p:blipFill>
        <p:spPr bwMode="auto">
          <a:xfrm>
            <a:off x="3505200" y="4191000"/>
            <a:ext cx="2614307" cy="1960730"/>
          </a:xfrm>
          <a:prstGeom prst="rect">
            <a:avLst/>
          </a:prstGeom>
          <a:noFill/>
          <a:ln w="9525">
            <a:noFill/>
            <a:miter lim="800000"/>
            <a:headEnd/>
            <a:tailEnd/>
          </a:ln>
        </p:spPr>
      </p:pic>
      <p:sp>
        <p:nvSpPr>
          <p:cNvPr id="16" name="Text Box 6"/>
          <p:cNvSpPr txBox="1">
            <a:spLocks noChangeArrowheads="1"/>
          </p:cNvSpPr>
          <p:nvPr/>
        </p:nvSpPr>
        <p:spPr bwMode="auto">
          <a:xfrm>
            <a:off x="4191000" y="6096000"/>
            <a:ext cx="1981200" cy="457200"/>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without OTR</a:t>
            </a:r>
            <a:endParaRPr lang="en-US" dirty="0">
              <a:solidFill>
                <a:srgbClr val="000000"/>
              </a:solidFill>
            </a:endParaRPr>
          </a:p>
        </p:txBody>
      </p:sp>
      <p:sp>
        <p:nvSpPr>
          <p:cNvPr id="17" name="Marcador de fecha 16"/>
          <p:cNvSpPr>
            <a:spLocks noGrp="1"/>
          </p:cNvSpPr>
          <p:nvPr>
            <p:ph type="dt" sz="half" idx="10"/>
          </p:nvPr>
        </p:nvSpPr>
        <p:spPr/>
        <p:txBody>
          <a:bodyPr/>
          <a:lstStyle/>
          <a:p>
            <a:pPr>
              <a:defRPr/>
            </a:pPr>
            <a:r>
              <a:rPr lang="es-ES_tradnl" smtClean="0"/>
              <a:t>13-14 January</a:t>
            </a:r>
            <a:endParaRPr lang="en-US"/>
          </a:p>
        </p:txBody>
      </p:sp>
      <p:sp>
        <p:nvSpPr>
          <p:cNvPr id="18" name="Marcador de número de diapositiva 17"/>
          <p:cNvSpPr>
            <a:spLocks noGrp="1"/>
          </p:cNvSpPr>
          <p:nvPr>
            <p:ph type="sldNum" sz="quarter" idx="12"/>
          </p:nvPr>
        </p:nvSpPr>
        <p:spPr/>
        <p:txBody>
          <a:bodyPr/>
          <a:lstStyle/>
          <a:p>
            <a:pPr>
              <a:defRPr/>
            </a:pPr>
            <a:fld id="{F3144BD0-4113-4E3B-8861-67A81BDB89B6}" type="slidenum">
              <a:rPr lang="en-US" smtClean="0"/>
              <a:pPr>
                <a:defRPr/>
              </a:pPr>
              <a:t>3</a:t>
            </a:fld>
            <a:endParaRPr lang="en-US" dirty="0"/>
          </a:p>
        </p:txBody>
      </p:sp>
      <p:sp>
        <p:nvSpPr>
          <p:cNvPr id="19" name="Marcador de pie de página 18"/>
          <p:cNvSpPr>
            <a:spLocks noGrp="1"/>
          </p:cNvSpPr>
          <p:nvPr>
            <p:ph type="ftr" sz="quarter" idx="11"/>
          </p:nvPr>
        </p:nvSpPr>
        <p:spPr>
          <a:xfrm>
            <a:off x="3124200" y="6477000"/>
            <a:ext cx="2895600" cy="457200"/>
          </a:xfrm>
        </p:spPr>
        <p:txBody>
          <a:bodyPr/>
          <a:lstStyle/>
          <a:p>
            <a:pPr>
              <a:defRPr/>
            </a:pPr>
            <a:r>
              <a:rPr lang="es-ES_tradnl" dirty="0" smtClean="0"/>
              <a:t>11th ATF2 Project meeting</a:t>
            </a:r>
            <a:endParaRPr lang="en-US" dirty="0"/>
          </a:p>
        </p:txBody>
      </p:sp>
      <p:pic>
        <p:nvPicPr>
          <p:cNvPr id="20" name="Imagen 19" descr="horslide+vert mover1.jpg"/>
          <p:cNvPicPr>
            <a:picLocks noChangeAspect="1"/>
          </p:cNvPicPr>
          <p:nvPr/>
        </p:nvPicPr>
        <p:blipFill>
          <a:blip r:embed="rId6"/>
          <a:stretch>
            <a:fillRect/>
          </a:stretch>
        </p:blipFill>
        <p:spPr>
          <a:xfrm>
            <a:off x="228600" y="762000"/>
            <a:ext cx="3856074" cy="259080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101" name="Picture 4"/>
          <p:cNvPicPr>
            <a:picLocks noChangeAspect="1" noChangeArrowheads="1"/>
          </p:cNvPicPr>
          <p:nvPr/>
        </p:nvPicPr>
        <p:blipFill>
          <a:blip r:embed="rId3" cstate="print"/>
          <a:srcRect/>
          <a:stretch>
            <a:fillRect/>
          </a:stretch>
        </p:blipFill>
        <p:spPr bwMode="auto">
          <a:xfrm>
            <a:off x="3524250" y="1295400"/>
            <a:ext cx="3200400" cy="2400300"/>
          </a:xfrm>
          <a:prstGeom prst="rect">
            <a:avLst/>
          </a:prstGeom>
          <a:noFill/>
          <a:ln w="54720">
            <a:noFill/>
            <a:round/>
            <a:headEnd/>
            <a:tailEnd/>
          </a:ln>
        </p:spPr>
      </p:pic>
      <p:pic>
        <p:nvPicPr>
          <p:cNvPr id="4102" name="Picture 5"/>
          <p:cNvPicPr>
            <a:picLocks noChangeAspect="1" noChangeArrowheads="1"/>
          </p:cNvPicPr>
          <p:nvPr/>
        </p:nvPicPr>
        <p:blipFill>
          <a:blip r:embed="rId4" cstate="print"/>
          <a:srcRect/>
          <a:stretch>
            <a:fillRect/>
          </a:stretch>
        </p:blipFill>
        <p:spPr bwMode="auto">
          <a:xfrm>
            <a:off x="225425" y="1219200"/>
            <a:ext cx="3203575" cy="2401888"/>
          </a:xfrm>
          <a:prstGeom prst="rect">
            <a:avLst/>
          </a:prstGeom>
          <a:noFill/>
          <a:ln w="54720">
            <a:noFill/>
            <a:round/>
            <a:headEnd/>
            <a:tailEnd/>
          </a:ln>
        </p:spPr>
      </p:pic>
      <p:sp>
        <p:nvSpPr>
          <p:cNvPr id="4103" name="Text Box 6"/>
          <p:cNvSpPr txBox="1">
            <a:spLocks noChangeArrowheads="1"/>
          </p:cNvSpPr>
          <p:nvPr/>
        </p:nvSpPr>
        <p:spPr bwMode="auto">
          <a:xfrm>
            <a:off x="6858000" y="1600200"/>
            <a:ext cx="1973263" cy="1757362"/>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solidFill>
                <a:srgbClr val="000000"/>
              </a:solidFill>
            </a:endParaRPr>
          </a:p>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April: All </a:t>
            </a:r>
            <a:r>
              <a:rPr lang="en-US" b="1" dirty="0">
                <a:solidFill>
                  <a:srgbClr val="000000"/>
                </a:solidFill>
              </a:rPr>
              <a:t>4 OTRs were assembled </a:t>
            </a:r>
            <a:r>
              <a:rPr lang="en-US" dirty="0">
                <a:solidFill>
                  <a:srgbClr val="000000"/>
                </a:solidFill>
              </a:rPr>
              <a:t>at ATF clean room</a:t>
            </a:r>
          </a:p>
        </p:txBody>
      </p:sp>
      <p:pic>
        <p:nvPicPr>
          <p:cNvPr id="4104" name="Picture 7"/>
          <p:cNvPicPr>
            <a:picLocks noChangeAspect="1" noChangeArrowheads="1"/>
          </p:cNvPicPr>
          <p:nvPr/>
        </p:nvPicPr>
        <p:blipFill>
          <a:blip r:embed="rId5" cstate="print"/>
          <a:srcRect/>
          <a:stretch>
            <a:fillRect/>
          </a:stretch>
        </p:blipFill>
        <p:spPr bwMode="auto">
          <a:xfrm>
            <a:off x="1371600" y="3998168"/>
            <a:ext cx="3657600" cy="2743200"/>
          </a:xfrm>
          <a:prstGeom prst="rect">
            <a:avLst/>
          </a:prstGeom>
          <a:noFill/>
          <a:ln w="54720">
            <a:noFill/>
            <a:round/>
            <a:headEnd/>
            <a:tailEnd/>
          </a:ln>
        </p:spPr>
      </p:pic>
      <p:sp>
        <p:nvSpPr>
          <p:cNvPr id="4105" name="Text Box 8"/>
          <p:cNvSpPr txBox="1">
            <a:spLocks noChangeArrowheads="1"/>
          </p:cNvSpPr>
          <p:nvPr/>
        </p:nvSpPr>
        <p:spPr bwMode="auto">
          <a:xfrm>
            <a:off x="5791200" y="4038600"/>
            <a:ext cx="2667000" cy="1295400"/>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a:t>
            </a:r>
            <a:endParaRPr lang="en-US" dirty="0">
              <a:solidFill>
                <a:srgbClr val="000000"/>
              </a:solidFill>
            </a:endParaRPr>
          </a:p>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May: All </a:t>
            </a:r>
            <a:r>
              <a:rPr lang="en-US" b="1" dirty="0">
                <a:solidFill>
                  <a:srgbClr val="000000"/>
                </a:solidFill>
              </a:rPr>
              <a:t>4 OTRs installed </a:t>
            </a:r>
            <a:r>
              <a:rPr lang="en-US" dirty="0">
                <a:solidFill>
                  <a:srgbClr val="000000"/>
                </a:solidFill>
              </a:rPr>
              <a:t>in the EXT line</a:t>
            </a:r>
          </a:p>
        </p:txBody>
      </p:sp>
      <p:sp>
        <p:nvSpPr>
          <p:cNvPr id="11"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2" name="Rectangle 5"/>
          <p:cNvSpPr>
            <a:spLocks noChangeArrowheads="1"/>
          </p:cNvSpPr>
          <p:nvPr/>
        </p:nvSpPr>
        <p:spPr bwMode="auto">
          <a:xfrm>
            <a:off x="3049216" y="22860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April / May 2010: H/W Installation</a:t>
            </a:r>
            <a:endParaRPr lang="en-GB" sz="2000" dirty="0">
              <a:solidFill>
                <a:srgbClr val="008000"/>
              </a:solidFill>
            </a:endParaRPr>
          </a:p>
        </p:txBody>
      </p:sp>
      <p:cxnSp>
        <p:nvCxnSpPr>
          <p:cNvPr id="9" name="8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Marcador de fecha 9"/>
          <p:cNvSpPr>
            <a:spLocks noGrp="1"/>
          </p:cNvSpPr>
          <p:nvPr>
            <p:ph type="dt" sz="half" idx="10"/>
          </p:nvPr>
        </p:nvSpPr>
        <p:spPr>
          <a:xfrm>
            <a:off x="76200" y="6400800"/>
            <a:ext cx="1905000" cy="457200"/>
          </a:xfrm>
        </p:spPr>
        <p:txBody>
          <a:bodyPr/>
          <a:lstStyle/>
          <a:p>
            <a:pPr>
              <a:defRPr/>
            </a:pPr>
            <a:r>
              <a:rPr lang="es-ES_tradnl" dirty="0" smtClean="0"/>
              <a:t>13-14 </a:t>
            </a:r>
            <a:r>
              <a:rPr lang="es-ES_tradnl" dirty="0" err="1" smtClean="0"/>
              <a:t>January</a:t>
            </a:r>
            <a:endParaRPr lang="en-US" dirty="0"/>
          </a:p>
        </p:txBody>
      </p:sp>
      <p:sp>
        <p:nvSpPr>
          <p:cNvPr id="13" name="Marcador de número de diapositiva 12"/>
          <p:cNvSpPr>
            <a:spLocks noGrp="1"/>
          </p:cNvSpPr>
          <p:nvPr>
            <p:ph type="sldNum" sz="quarter" idx="12"/>
          </p:nvPr>
        </p:nvSpPr>
        <p:spPr/>
        <p:txBody>
          <a:bodyPr/>
          <a:lstStyle/>
          <a:p>
            <a:pPr>
              <a:defRPr/>
            </a:pPr>
            <a:fld id="{F3144BD0-4113-4E3B-8861-67A81BDB89B6}" type="slidenum">
              <a:rPr lang="en-US" smtClean="0"/>
              <a:pPr>
                <a:defRPr/>
              </a:pPr>
              <a:t>4</a:t>
            </a:fld>
            <a:endParaRPr lang="en-US"/>
          </a:p>
        </p:txBody>
      </p:sp>
      <p:sp>
        <p:nvSpPr>
          <p:cNvPr id="14" name="Marcador de pie de página 13"/>
          <p:cNvSpPr>
            <a:spLocks noGrp="1"/>
          </p:cNvSpPr>
          <p:nvPr>
            <p:ph type="ftr" sz="quarter" idx="11"/>
          </p:nvPr>
        </p:nvSpPr>
        <p:spPr>
          <a:xfrm>
            <a:off x="5029200" y="62484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395288"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2" name="Rectangle 5"/>
          <p:cNvSpPr>
            <a:spLocks noChangeArrowheads="1"/>
          </p:cNvSpPr>
          <p:nvPr/>
        </p:nvSpPr>
        <p:spPr bwMode="auto">
          <a:xfrm>
            <a:off x="3124200" y="229870"/>
            <a:ext cx="525658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June 2010: First Measurements</a:t>
            </a:r>
            <a:endParaRPr lang="en-GB" sz="2000" dirty="0">
              <a:solidFill>
                <a:srgbClr val="008000"/>
              </a:solidFill>
            </a:endParaRPr>
          </a:p>
        </p:txBody>
      </p:sp>
      <p:cxnSp>
        <p:nvCxnSpPr>
          <p:cNvPr id="9" name="8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2" name="Picture 2"/>
          <p:cNvPicPr>
            <a:picLocks noChangeAspect="1" noChangeArrowheads="1"/>
          </p:cNvPicPr>
          <p:nvPr/>
        </p:nvPicPr>
        <p:blipFill>
          <a:blip r:embed="rId3" cstate="print"/>
          <a:srcRect/>
          <a:stretch>
            <a:fillRect/>
          </a:stretch>
        </p:blipFill>
        <p:spPr bwMode="auto">
          <a:xfrm>
            <a:off x="2627784" y="908720"/>
            <a:ext cx="2261010" cy="2786751"/>
          </a:xfrm>
          <a:prstGeom prst="rect">
            <a:avLst/>
          </a:prstGeom>
          <a:noFill/>
          <a:ln w="9525">
            <a:noFill/>
            <a:miter lim="800000"/>
            <a:headEnd/>
            <a:tailEnd/>
          </a:ln>
        </p:spPr>
      </p:pic>
      <p:pic>
        <p:nvPicPr>
          <p:cNvPr id="23" name="Picture 3"/>
          <p:cNvPicPr>
            <a:picLocks noChangeAspect="1" noChangeArrowheads="1"/>
          </p:cNvPicPr>
          <p:nvPr/>
        </p:nvPicPr>
        <p:blipFill>
          <a:blip r:embed="rId4" cstate="print"/>
          <a:srcRect/>
          <a:stretch>
            <a:fillRect/>
          </a:stretch>
        </p:blipFill>
        <p:spPr bwMode="auto">
          <a:xfrm>
            <a:off x="107504" y="908720"/>
            <a:ext cx="2616612" cy="2901280"/>
          </a:xfrm>
          <a:prstGeom prst="rect">
            <a:avLst/>
          </a:prstGeom>
          <a:noFill/>
          <a:ln w="9525">
            <a:noFill/>
            <a:miter lim="800000"/>
            <a:headEnd/>
            <a:tailEnd/>
          </a:ln>
        </p:spPr>
      </p:pic>
      <p:sp>
        <p:nvSpPr>
          <p:cNvPr id="24" name="Text Box 4"/>
          <p:cNvSpPr txBox="1">
            <a:spLocks noChangeArrowheads="1"/>
          </p:cNvSpPr>
          <p:nvPr/>
        </p:nvSpPr>
        <p:spPr bwMode="auto">
          <a:xfrm>
            <a:off x="5088632" y="1447800"/>
            <a:ext cx="3826768" cy="4572000"/>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smtClean="0">
              <a:solidFill>
                <a:srgbClr val="000000"/>
              </a:solidFill>
            </a:endParaRPr>
          </a:p>
          <a:p>
            <a:pPr algn="just">
              <a:buFont typeface="Arial"/>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Exercise </a:t>
            </a:r>
            <a:r>
              <a:rPr lang="en-US" dirty="0">
                <a:solidFill>
                  <a:srgbClr val="000000"/>
                </a:solidFill>
              </a:rPr>
              <a:t>and </a:t>
            </a:r>
            <a:r>
              <a:rPr lang="en-US" b="1" dirty="0">
                <a:solidFill>
                  <a:srgbClr val="000000"/>
                </a:solidFill>
              </a:rPr>
              <a:t>calibration</a:t>
            </a:r>
            <a:r>
              <a:rPr lang="en-US" dirty="0">
                <a:solidFill>
                  <a:srgbClr val="000000"/>
                </a:solidFill>
              </a:rPr>
              <a:t> of vertical and horizontal </a:t>
            </a:r>
            <a:r>
              <a:rPr lang="en-US" b="1" dirty="0">
                <a:solidFill>
                  <a:srgbClr val="000000"/>
                </a:solidFill>
              </a:rPr>
              <a:t>movers</a:t>
            </a:r>
            <a:r>
              <a:rPr lang="en-US" dirty="0">
                <a:solidFill>
                  <a:srgbClr val="000000"/>
                </a:solidFill>
              </a:rPr>
              <a:t> and read-back </a:t>
            </a:r>
            <a:r>
              <a:rPr lang="en-US" b="1" dirty="0" smtClean="0">
                <a:solidFill>
                  <a:srgbClr val="000000"/>
                </a:solidFill>
              </a:rPr>
              <a:t>potentiometers</a:t>
            </a:r>
          </a:p>
          <a:p>
            <a:pPr algn="just">
              <a:buFont typeface="Arial"/>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smtClean="0">
              <a:solidFill>
                <a:srgbClr val="000000"/>
              </a:solidFill>
            </a:endParaRPr>
          </a:p>
          <a:p>
            <a:pPr algn="just">
              <a:buFont typeface="Arial"/>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Tests </a:t>
            </a:r>
            <a:r>
              <a:rPr lang="en-US" dirty="0">
                <a:solidFill>
                  <a:srgbClr val="000000"/>
                </a:solidFill>
              </a:rPr>
              <a:t>of 4 OTRs during beam time: beam seen but 3 </a:t>
            </a:r>
            <a:r>
              <a:rPr lang="en-US" b="1" dirty="0">
                <a:solidFill>
                  <a:srgbClr val="000000"/>
                </a:solidFill>
              </a:rPr>
              <a:t>targets </a:t>
            </a:r>
            <a:r>
              <a:rPr lang="en-US" dirty="0">
                <a:solidFill>
                  <a:srgbClr val="000000"/>
                </a:solidFill>
              </a:rPr>
              <a:t>(nitrocellulose coated aluminum</a:t>
            </a:r>
            <a:r>
              <a:rPr lang="en-US" dirty="0" smtClean="0">
                <a:solidFill>
                  <a:srgbClr val="000000"/>
                </a:solidFill>
              </a:rPr>
              <a:t>)</a:t>
            </a:r>
          </a:p>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a:t>
            </a:r>
            <a:r>
              <a:rPr lang="en-US" b="1" dirty="0">
                <a:solidFill>
                  <a:srgbClr val="000000"/>
                </a:solidFill>
              </a:rPr>
              <a:t>were damaged </a:t>
            </a:r>
            <a:r>
              <a:rPr lang="en-US" dirty="0">
                <a:solidFill>
                  <a:srgbClr val="000000"/>
                </a:solidFill>
              </a:rPr>
              <a:t>(4x10</a:t>
            </a:r>
            <a:r>
              <a:rPr lang="en-US" baseline="30000" dirty="0">
                <a:solidFill>
                  <a:srgbClr val="000000"/>
                </a:solidFill>
              </a:rPr>
              <a:t>9 </a:t>
            </a:r>
            <a:r>
              <a:rPr lang="en-US" dirty="0">
                <a:solidFill>
                  <a:srgbClr val="000000"/>
                </a:solidFill>
              </a:rPr>
              <a:t>e</a:t>
            </a:r>
            <a:r>
              <a:rPr lang="en-US" baseline="30000" dirty="0">
                <a:solidFill>
                  <a:srgbClr val="000000"/>
                </a:solidFill>
              </a:rPr>
              <a:t>-</a:t>
            </a:r>
            <a:r>
              <a:rPr lang="en-US" dirty="0">
                <a:solidFill>
                  <a:srgbClr val="000000"/>
                </a:solidFill>
              </a:rPr>
              <a:t> per </a:t>
            </a:r>
            <a:r>
              <a:rPr lang="en-US" dirty="0" smtClean="0">
                <a:solidFill>
                  <a:srgbClr val="000000"/>
                </a:solidFill>
              </a:rPr>
              <a:t>pulse)</a:t>
            </a:r>
          </a:p>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smtClean="0">
              <a:solidFill>
                <a:srgbClr val="000000"/>
              </a:solidFill>
            </a:endParaRPr>
          </a:p>
          <a:p>
            <a:pPr algn="just">
              <a:buFont typeface="Arial"/>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 CCD </a:t>
            </a:r>
            <a:r>
              <a:rPr lang="en-US" b="1" dirty="0" smtClean="0">
                <a:solidFill>
                  <a:srgbClr val="000000"/>
                </a:solidFill>
              </a:rPr>
              <a:t>Cameras</a:t>
            </a:r>
            <a:r>
              <a:rPr lang="en-US" dirty="0" smtClean="0">
                <a:solidFill>
                  <a:srgbClr val="000000"/>
                </a:solidFill>
              </a:rPr>
              <a:t> </a:t>
            </a:r>
            <a:r>
              <a:rPr lang="en-US" dirty="0">
                <a:solidFill>
                  <a:srgbClr val="000000"/>
                </a:solidFill>
              </a:rPr>
              <a:t>suffer from </a:t>
            </a:r>
            <a:r>
              <a:rPr lang="en-US" b="1" dirty="0">
                <a:solidFill>
                  <a:srgbClr val="000000"/>
                </a:solidFill>
              </a:rPr>
              <a:t>radiation</a:t>
            </a:r>
            <a:r>
              <a:rPr lang="en-US" dirty="0">
                <a:solidFill>
                  <a:srgbClr val="000000"/>
                </a:solidFill>
              </a:rPr>
              <a:t>, some pixel are dead.</a:t>
            </a: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solidFill>
                <a:srgbClr val="000000"/>
              </a:solidFill>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dirty="0">
              <a:solidFill>
                <a:srgbClr val="000000"/>
              </a:solidFill>
            </a:endParaRPr>
          </a:p>
        </p:txBody>
      </p:sp>
      <p:pic>
        <p:nvPicPr>
          <p:cNvPr id="25" name="Picture 6" descr="DSCN1837.JPG"/>
          <p:cNvPicPr>
            <a:picLocks noChangeAspect="1"/>
          </p:cNvPicPr>
          <p:nvPr/>
        </p:nvPicPr>
        <p:blipFill>
          <a:blip r:embed="rId5" cstate="print"/>
          <a:srcRect/>
          <a:stretch>
            <a:fillRect/>
          </a:stretch>
        </p:blipFill>
        <p:spPr bwMode="auto">
          <a:xfrm>
            <a:off x="533400" y="4343400"/>
            <a:ext cx="2762191" cy="2071925"/>
          </a:xfrm>
          <a:prstGeom prst="rect">
            <a:avLst/>
          </a:prstGeom>
          <a:noFill/>
          <a:ln w="9525">
            <a:noFill/>
            <a:miter lim="800000"/>
            <a:headEnd/>
            <a:tailEnd/>
          </a:ln>
        </p:spPr>
      </p:pic>
      <p:sp>
        <p:nvSpPr>
          <p:cNvPr id="30" name="29 Flecha doblada"/>
          <p:cNvSpPr/>
          <p:nvPr/>
        </p:nvSpPr>
        <p:spPr bwMode="auto">
          <a:xfrm rot="16200000">
            <a:off x="4283968" y="3717033"/>
            <a:ext cx="504056" cy="504056"/>
          </a:xfrm>
          <a:prstGeom prst="bentArrow">
            <a:avLst>
              <a:gd name="adj1" fmla="val 11076"/>
              <a:gd name="adj2" fmla="val 13165"/>
              <a:gd name="adj3" fmla="val 27784"/>
              <a:gd name="adj4" fmla="val 29826"/>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charset="0"/>
            </a:endParaRPr>
          </a:p>
        </p:txBody>
      </p:sp>
      <p:sp>
        <p:nvSpPr>
          <p:cNvPr id="31" name="Text Box 6"/>
          <p:cNvSpPr txBox="1">
            <a:spLocks noChangeArrowheads="1"/>
          </p:cNvSpPr>
          <p:nvPr/>
        </p:nvSpPr>
        <p:spPr bwMode="auto">
          <a:xfrm>
            <a:off x="3505200" y="5715000"/>
            <a:ext cx="2088231" cy="344586"/>
          </a:xfrm>
          <a:prstGeom prst="rect">
            <a:avLst/>
          </a:prstGeom>
          <a:noFill/>
          <a:ln w="54720">
            <a:noFill/>
            <a:round/>
            <a:headEnd/>
            <a:tailEnd/>
          </a:ln>
        </p:spPr>
        <p:txBody>
          <a:bodyPr lIns="90000" tIns="45000" rIns="90000" bIns="45000"/>
          <a:lstStyle/>
          <a:p>
            <a:pPr algn="just">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solidFill>
                  <a:srgbClr val="000000"/>
                </a:solidFill>
              </a:rPr>
              <a:t>Damaged target</a:t>
            </a:r>
            <a:endParaRPr lang="en-US" dirty="0">
              <a:solidFill>
                <a:srgbClr val="000000"/>
              </a:solidFill>
            </a:endParaRPr>
          </a:p>
        </p:txBody>
      </p:sp>
      <p:sp>
        <p:nvSpPr>
          <p:cNvPr id="13" name="Marcador de fecha 12"/>
          <p:cNvSpPr>
            <a:spLocks noGrp="1"/>
          </p:cNvSpPr>
          <p:nvPr>
            <p:ph type="dt" sz="half" idx="10"/>
          </p:nvPr>
        </p:nvSpPr>
        <p:spPr>
          <a:xfrm>
            <a:off x="457200" y="6553200"/>
            <a:ext cx="1905000" cy="457200"/>
          </a:xfrm>
        </p:spPr>
        <p:txBody>
          <a:bodyPr/>
          <a:lstStyle/>
          <a:p>
            <a:pPr>
              <a:defRPr/>
            </a:pPr>
            <a:r>
              <a:rPr lang="es-ES_tradnl" dirty="0" smtClean="0"/>
              <a:t>13-14 </a:t>
            </a:r>
            <a:r>
              <a:rPr lang="es-ES_tradnl" dirty="0" err="1" smtClean="0"/>
              <a:t>January</a:t>
            </a:r>
            <a:endParaRPr lang="en-US" dirty="0"/>
          </a:p>
        </p:txBody>
      </p:sp>
      <p:sp>
        <p:nvSpPr>
          <p:cNvPr id="14" name="Marcador de número de diapositiva 13"/>
          <p:cNvSpPr>
            <a:spLocks noGrp="1"/>
          </p:cNvSpPr>
          <p:nvPr>
            <p:ph type="sldNum" sz="quarter" idx="12"/>
          </p:nvPr>
        </p:nvSpPr>
        <p:spPr/>
        <p:txBody>
          <a:bodyPr/>
          <a:lstStyle/>
          <a:p>
            <a:pPr>
              <a:defRPr/>
            </a:pPr>
            <a:fld id="{F3144BD0-4113-4E3B-8861-67A81BDB89B6}" type="slidenum">
              <a:rPr lang="en-US" smtClean="0"/>
              <a:pPr>
                <a:defRPr/>
              </a:pPr>
              <a:t>5</a:t>
            </a:fld>
            <a:endParaRPr lang="en-US"/>
          </a:p>
        </p:txBody>
      </p:sp>
      <p:sp>
        <p:nvSpPr>
          <p:cNvPr id="15" name="Marcador de pie de página 14"/>
          <p:cNvSpPr>
            <a:spLocks noGrp="1"/>
          </p:cNvSpPr>
          <p:nvPr>
            <p:ph type="ftr" sz="quarter" idx="11"/>
          </p:nvPr>
        </p:nvSpPr>
        <p:spPr>
          <a:xfrm>
            <a:off x="35052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ext Box 2"/>
          <p:cNvSpPr txBox="1">
            <a:spLocks noChangeArrowheads="1"/>
          </p:cNvSpPr>
          <p:nvPr/>
        </p:nvSpPr>
        <p:spPr bwMode="auto">
          <a:xfrm>
            <a:off x="76200"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1" name="Rectangle 5"/>
          <p:cNvSpPr>
            <a:spLocks noChangeArrowheads="1"/>
          </p:cNvSpPr>
          <p:nvPr/>
        </p:nvSpPr>
        <p:spPr bwMode="auto">
          <a:xfrm>
            <a:off x="2819400" y="74712"/>
            <a:ext cx="579613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November 2010: Installation of</a:t>
            </a:r>
            <a:r>
              <a:rPr lang="en-GB" sz="2000" dirty="0" smtClean="0">
                <a:solidFill>
                  <a:srgbClr val="008000"/>
                </a:solidFill>
              </a:rPr>
              <a:t> </a:t>
            </a:r>
            <a:r>
              <a:rPr lang="en-GB" sz="2000" dirty="0" smtClean="0">
                <a:solidFill>
                  <a:srgbClr val="008000"/>
                </a:solidFill>
              </a:rPr>
              <a:t>cameras protection</a:t>
            </a:r>
            <a:endParaRPr lang="en-GB" sz="2000" dirty="0">
              <a:solidFill>
                <a:srgbClr val="008000"/>
              </a:solidFill>
            </a:endParaRPr>
          </a:p>
        </p:txBody>
      </p:sp>
      <p:cxnSp>
        <p:nvCxnSpPr>
          <p:cNvPr id="9" name="8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Marcador de fecha 11"/>
          <p:cNvSpPr>
            <a:spLocks noGrp="1"/>
          </p:cNvSpPr>
          <p:nvPr>
            <p:ph type="dt" sz="half" idx="10"/>
          </p:nvPr>
        </p:nvSpPr>
        <p:spPr/>
        <p:txBody>
          <a:bodyPr/>
          <a:lstStyle/>
          <a:p>
            <a:pPr>
              <a:defRPr/>
            </a:pPr>
            <a:r>
              <a:rPr lang="es-ES_tradnl" smtClean="0"/>
              <a:t>13-14 January</a:t>
            </a:r>
            <a:endParaRPr lang="en-US"/>
          </a:p>
        </p:txBody>
      </p:sp>
      <p:sp>
        <p:nvSpPr>
          <p:cNvPr id="13" name="Marcador de número de diapositiva 12"/>
          <p:cNvSpPr>
            <a:spLocks noGrp="1"/>
          </p:cNvSpPr>
          <p:nvPr>
            <p:ph type="sldNum" sz="quarter" idx="12"/>
          </p:nvPr>
        </p:nvSpPr>
        <p:spPr/>
        <p:txBody>
          <a:bodyPr/>
          <a:lstStyle/>
          <a:p>
            <a:pPr>
              <a:defRPr/>
            </a:pPr>
            <a:fld id="{DCF2CD84-F03C-4589-A642-FE226827291F}" type="slidenum">
              <a:rPr lang="en-US" smtClean="0"/>
              <a:pPr>
                <a:defRPr/>
              </a:pPr>
              <a:t>6</a:t>
            </a:fld>
            <a:endParaRPr lang="en-US" dirty="0"/>
          </a:p>
        </p:txBody>
      </p:sp>
      <p:sp>
        <p:nvSpPr>
          <p:cNvPr id="14" name="Marcador de pie de página 13"/>
          <p:cNvSpPr>
            <a:spLocks noGrp="1"/>
          </p:cNvSpPr>
          <p:nvPr>
            <p:ph type="ftr" sz="quarter" idx="11"/>
          </p:nvPr>
        </p:nvSpPr>
        <p:spPr/>
        <p:txBody>
          <a:bodyPr/>
          <a:lstStyle/>
          <a:p>
            <a:pPr>
              <a:defRPr/>
            </a:pPr>
            <a:r>
              <a:rPr lang="es-ES_tradnl" dirty="0" smtClean="0"/>
              <a:t>11th ATF2 Project meeting</a:t>
            </a:r>
            <a:endParaRPr lang="en-US" dirty="0"/>
          </a:p>
        </p:txBody>
      </p:sp>
      <p:pic>
        <p:nvPicPr>
          <p:cNvPr id="16" name="Imagen 15" descr="camera insolation support2.JPG"/>
          <p:cNvPicPr>
            <a:picLocks noChangeAspect="1"/>
          </p:cNvPicPr>
          <p:nvPr/>
        </p:nvPicPr>
        <p:blipFill>
          <a:blip r:embed="rId3"/>
          <a:stretch>
            <a:fillRect/>
          </a:stretch>
        </p:blipFill>
        <p:spPr>
          <a:xfrm>
            <a:off x="0" y="1219200"/>
            <a:ext cx="5472031" cy="3469585"/>
          </a:xfrm>
          <a:prstGeom prst="rect">
            <a:avLst/>
          </a:prstGeom>
        </p:spPr>
      </p:pic>
      <p:sp>
        <p:nvSpPr>
          <p:cNvPr id="8" name="Text Box 23"/>
          <p:cNvSpPr txBox="1">
            <a:spLocks noChangeArrowheads="1"/>
          </p:cNvSpPr>
          <p:nvPr/>
        </p:nvSpPr>
        <p:spPr bwMode="auto">
          <a:xfrm>
            <a:off x="76200" y="5029200"/>
            <a:ext cx="3352800" cy="923330"/>
          </a:xfrm>
          <a:prstGeom prst="rect">
            <a:avLst/>
          </a:prstGeom>
          <a:noFill/>
          <a:ln w="9525">
            <a:noFill/>
            <a:miter lim="800000"/>
            <a:headEnd/>
            <a:tailEnd/>
          </a:ln>
        </p:spPr>
        <p:txBody>
          <a:bodyPr wrap="square">
            <a:spAutoFit/>
          </a:bodyPr>
          <a:lstStyle/>
          <a:p>
            <a:pPr algn="just"/>
            <a:r>
              <a:rPr lang="en-US" b="1" dirty="0" smtClean="0"/>
              <a:t>Lead blocks</a:t>
            </a:r>
            <a:r>
              <a:rPr lang="en-US" dirty="0" smtClean="0"/>
              <a:t> has been added to protect cameras from the radiation</a:t>
            </a:r>
            <a:endParaRPr lang="en-US" b="1" dirty="0"/>
          </a:p>
        </p:txBody>
      </p:sp>
      <p:pic>
        <p:nvPicPr>
          <p:cNvPr id="17" name="Imagen 16" descr="SANY0046.JPG"/>
          <p:cNvPicPr>
            <a:picLocks noChangeAspect="1"/>
          </p:cNvPicPr>
          <p:nvPr/>
        </p:nvPicPr>
        <p:blipFill>
          <a:blip r:embed="rId4"/>
          <a:stretch>
            <a:fillRect/>
          </a:stretch>
        </p:blipFill>
        <p:spPr>
          <a:xfrm>
            <a:off x="3581400" y="2209800"/>
            <a:ext cx="5257800" cy="3943350"/>
          </a:xfrm>
          <a:prstGeom prst="rect">
            <a:avLst/>
          </a:prstGeom>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2" descr="IMG_0534"/>
          <p:cNvPicPr>
            <a:picLocks noChangeAspect="1" noChangeArrowheads="1"/>
          </p:cNvPicPr>
          <p:nvPr/>
        </p:nvPicPr>
        <p:blipFill>
          <a:blip r:embed="rId3" cstate="print"/>
          <a:srcRect l="6432" t="34019" b="17815"/>
          <a:stretch>
            <a:fillRect/>
          </a:stretch>
        </p:blipFill>
        <p:spPr bwMode="auto">
          <a:xfrm>
            <a:off x="4355976" y="990600"/>
            <a:ext cx="4080922" cy="1581454"/>
          </a:xfrm>
          <a:prstGeom prst="rect">
            <a:avLst/>
          </a:prstGeom>
          <a:noFill/>
          <a:ln w="9525">
            <a:noFill/>
            <a:miter lim="800000"/>
            <a:headEnd/>
            <a:tailEnd/>
          </a:ln>
        </p:spPr>
      </p:pic>
      <p:pic>
        <p:nvPicPr>
          <p:cNvPr id="23556" name="Picture 4" descr="SANY0055"/>
          <p:cNvPicPr>
            <a:picLocks noChangeAspect="1" noChangeArrowheads="1"/>
          </p:cNvPicPr>
          <p:nvPr/>
        </p:nvPicPr>
        <p:blipFill>
          <a:blip r:embed="rId4" cstate="print"/>
          <a:srcRect l="16980" r="15274"/>
          <a:stretch>
            <a:fillRect/>
          </a:stretch>
        </p:blipFill>
        <p:spPr bwMode="auto">
          <a:xfrm>
            <a:off x="395536" y="1207057"/>
            <a:ext cx="3391272" cy="3662103"/>
          </a:xfrm>
          <a:prstGeom prst="rect">
            <a:avLst/>
          </a:prstGeom>
          <a:noFill/>
          <a:ln w="9525">
            <a:noFill/>
            <a:miter lim="800000"/>
            <a:headEnd/>
            <a:tailEnd/>
          </a:ln>
        </p:spPr>
      </p:pic>
      <p:sp>
        <p:nvSpPr>
          <p:cNvPr id="23557" name="Rectangle 5"/>
          <p:cNvSpPr>
            <a:spLocks noChangeArrowheads="1"/>
          </p:cNvSpPr>
          <p:nvPr/>
        </p:nvSpPr>
        <p:spPr bwMode="auto">
          <a:xfrm>
            <a:off x="4355976" y="2667000"/>
            <a:ext cx="4032448"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BNC </a:t>
            </a:r>
            <a:r>
              <a:rPr kumimoji="0" lang="en-GB"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feedthrough</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copper connector, ceramic tube with bulb, SS tube (ceramic tube holder), bellow and flange with port.  </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2"/>
          <p:cNvSpPr txBox="1">
            <a:spLocks noChangeArrowheads="1"/>
          </p:cNvSpPr>
          <p:nvPr/>
        </p:nvSpPr>
        <p:spPr bwMode="auto">
          <a:xfrm>
            <a:off x="76200"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sp>
        <p:nvSpPr>
          <p:cNvPr id="11" name="Rectangle 5"/>
          <p:cNvSpPr>
            <a:spLocks noChangeArrowheads="1"/>
          </p:cNvSpPr>
          <p:nvPr/>
        </p:nvSpPr>
        <p:spPr bwMode="auto">
          <a:xfrm>
            <a:off x="2819400" y="228600"/>
            <a:ext cx="579613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November 2010: Installation of calibration setup</a:t>
            </a:r>
            <a:endParaRPr lang="en-GB" sz="2000" dirty="0">
              <a:solidFill>
                <a:srgbClr val="008000"/>
              </a:solidFill>
            </a:endParaRPr>
          </a:p>
        </p:txBody>
      </p:sp>
      <p:pic>
        <p:nvPicPr>
          <p:cNvPr id="1026" name="Picture 2" descr="IMG_0561"/>
          <p:cNvPicPr>
            <a:picLocks noChangeAspect="1" noChangeArrowheads="1"/>
          </p:cNvPicPr>
          <p:nvPr/>
        </p:nvPicPr>
        <p:blipFill>
          <a:blip r:embed="rId5" cstate="print"/>
          <a:srcRect t="21535" r="4523" b="27721"/>
          <a:stretch>
            <a:fillRect/>
          </a:stretch>
        </p:blipFill>
        <p:spPr bwMode="auto">
          <a:xfrm rot="10800000">
            <a:off x="4355976" y="4038600"/>
            <a:ext cx="4032448" cy="1605512"/>
          </a:xfrm>
          <a:prstGeom prst="rect">
            <a:avLst/>
          </a:prstGeom>
          <a:noFill/>
          <a:ln w="9525">
            <a:noFill/>
            <a:miter lim="800000"/>
            <a:headEnd/>
            <a:tailEnd/>
          </a:ln>
        </p:spPr>
      </p:pic>
      <p:sp>
        <p:nvSpPr>
          <p:cNvPr id="8" name="Text Box 23"/>
          <p:cNvSpPr txBox="1">
            <a:spLocks noChangeArrowheads="1"/>
          </p:cNvSpPr>
          <p:nvPr/>
        </p:nvSpPr>
        <p:spPr bwMode="auto">
          <a:xfrm>
            <a:off x="152400" y="5029200"/>
            <a:ext cx="4038600" cy="923330"/>
          </a:xfrm>
          <a:prstGeom prst="rect">
            <a:avLst/>
          </a:prstGeom>
          <a:noFill/>
          <a:ln w="9525">
            <a:noFill/>
            <a:miter lim="800000"/>
            <a:headEnd/>
            <a:tailEnd/>
          </a:ln>
        </p:spPr>
        <p:txBody>
          <a:bodyPr wrap="square">
            <a:spAutoFit/>
          </a:bodyPr>
          <a:lstStyle/>
          <a:p>
            <a:pPr algn="just"/>
            <a:r>
              <a:rPr lang="en-US" dirty="0" smtClean="0"/>
              <a:t>I</a:t>
            </a:r>
            <a:r>
              <a:rPr lang="en-US" b="1" dirty="0" smtClean="0"/>
              <a:t>lluminators</a:t>
            </a:r>
            <a:r>
              <a:rPr lang="en-US" dirty="0" smtClean="0"/>
              <a:t> were </a:t>
            </a:r>
            <a:r>
              <a:rPr lang="en-US" b="1" dirty="0" smtClean="0"/>
              <a:t>installed</a:t>
            </a:r>
            <a:r>
              <a:rPr lang="en-US" dirty="0" smtClean="0"/>
              <a:t> to facilitate calibrating tasks by </a:t>
            </a:r>
            <a:r>
              <a:rPr lang="en-US" b="1" dirty="0" smtClean="0"/>
              <a:t>lighting</a:t>
            </a:r>
            <a:r>
              <a:rPr lang="en-US" dirty="0" smtClean="0"/>
              <a:t> the </a:t>
            </a:r>
            <a:r>
              <a:rPr lang="en-US" b="1" dirty="0" smtClean="0"/>
              <a:t>target</a:t>
            </a:r>
            <a:r>
              <a:rPr lang="en-US" dirty="0" smtClean="0"/>
              <a:t> from the </a:t>
            </a:r>
            <a:r>
              <a:rPr lang="en-US" b="1" dirty="0" smtClean="0"/>
              <a:t>beam direction</a:t>
            </a:r>
            <a:endParaRPr lang="en-US" b="1" dirty="0"/>
          </a:p>
        </p:txBody>
      </p:sp>
      <p:cxnSp>
        <p:nvCxnSpPr>
          <p:cNvPr id="9" name="8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2" name="Marcador de fecha 11"/>
          <p:cNvSpPr>
            <a:spLocks noGrp="1"/>
          </p:cNvSpPr>
          <p:nvPr>
            <p:ph type="dt" sz="half" idx="10"/>
          </p:nvPr>
        </p:nvSpPr>
        <p:spPr/>
        <p:txBody>
          <a:bodyPr/>
          <a:lstStyle/>
          <a:p>
            <a:pPr>
              <a:defRPr/>
            </a:pPr>
            <a:r>
              <a:rPr lang="es-ES_tradnl" smtClean="0"/>
              <a:t>13-14 January</a:t>
            </a:r>
            <a:endParaRPr lang="en-US"/>
          </a:p>
        </p:txBody>
      </p:sp>
      <p:sp>
        <p:nvSpPr>
          <p:cNvPr id="13" name="Marcador de número de diapositiva 12"/>
          <p:cNvSpPr>
            <a:spLocks noGrp="1"/>
          </p:cNvSpPr>
          <p:nvPr>
            <p:ph type="sldNum" sz="quarter" idx="12"/>
          </p:nvPr>
        </p:nvSpPr>
        <p:spPr/>
        <p:txBody>
          <a:bodyPr/>
          <a:lstStyle/>
          <a:p>
            <a:pPr>
              <a:defRPr/>
            </a:pPr>
            <a:fld id="{DCF2CD84-F03C-4589-A642-FE226827291F}" type="slidenum">
              <a:rPr lang="en-US" smtClean="0"/>
              <a:pPr>
                <a:defRPr/>
              </a:pPr>
              <a:t>7</a:t>
            </a:fld>
            <a:endParaRPr lang="en-US" dirty="0"/>
          </a:p>
        </p:txBody>
      </p:sp>
      <p:sp>
        <p:nvSpPr>
          <p:cNvPr id="14" name="Marcador de pie de página 13"/>
          <p:cNvSpPr>
            <a:spLocks noGrp="1"/>
          </p:cNvSpPr>
          <p:nvPr>
            <p:ph type="ftr" sz="quarter" idx="11"/>
          </p:nvPr>
        </p:nvSpPr>
        <p:spPr/>
        <p:txBody>
          <a:bodyPr/>
          <a:lstStyle/>
          <a:p>
            <a:pPr>
              <a:defRPr/>
            </a:pPr>
            <a:r>
              <a:rPr lang="es-ES_tradnl" dirty="0" smtClean="0"/>
              <a:t>11th ATF2 Project meeting</a:t>
            </a:r>
            <a:endParaRPr lang="en-US" dirty="0"/>
          </a:p>
        </p:txBody>
      </p:sp>
      <p:sp>
        <p:nvSpPr>
          <p:cNvPr id="15" name="Rectángulo 14"/>
          <p:cNvSpPr/>
          <p:nvPr/>
        </p:nvSpPr>
        <p:spPr>
          <a:xfrm>
            <a:off x="4114800" y="5715000"/>
            <a:ext cx="4953000" cy="369332"/>
          </a:xfrm>
          <a:prstGeom prst="rect">
            <a:avLst/>
          </a:prstGeom>
        </p:spPr>
        <p:txBody>
          <a:bodyPr wrap="square">
            <a:spAutoFit/>
          </a:bodyPr>
          <a:lstStyle/>
          <a:p>
            <a:r>
              <a:rPr lang="en-GB" dirty="0" smtClean="0">
                <a:latin typeface="Arial" pitchFamily="34" charset="0"/>
                <a:ea typeface="Times New Roman" pitchFamily="18" charset="0"/>
                <a:cs typeface="Arial" pitchFamily="34" charset="0"/>
              </a:rPr>
              <a:t>Aluminium tube and clamp to hold the bellow</a:t>
            </a:r>
            <a:endParaRPr lang="es-ES_tradnl" dirty="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6" descr="SANY0028"/>
          <p:cNvPicPr>
            <a:picLocks noChangeAspect="1" noChangeArrowheads="1"/>
          </p:cNvPicPr>
          <p:nvPr/>
        </p:nvPicPr>
        <p:blipFill>
          <a:blip r:embed="rId3" cstate="print"/>
          <a:srcRect l="27583" t="22256" r="27945" b="15419"/>
          <a:stretch>
            <a:fillRect/>
          </a:stretch>
        </p:blipFill>
        <p:spPr bwMode="auto">
          <a:xfrm>
            <a:off x="4876800" y="1066800"/>
            <a:ext cx="3200400" cy="3326400"/>
          </a:xfrm>
          <a:prstGeom prst="rect">
            <a:avLst/>
          </a:prstGeom>
          <a:noFill/>
          <a:ln w="9525">
            <a:noFill/>
            <a:miter lim="800000"/>
            <a:headEnd/>
            <a:tailEnd/>
          </a:ln>
        </p:spPr>
      </p:pic>
      <p:sp>
        <p:nvSpPr>
          <p:cNvPr id="6" name="Rectangle 7"/>
          <p:cNvSpPr>
            <a:spLocks noChangeArrowheads="1"/>
          </p:cNvSpPr>
          <p:nvPr/>
        </p:nvSpPr>
        <p:spPr bwMode="auto">
          <a:xfrm>
            <a:off x="4343400" y="4494073"/>
            <a:ext cx="4267200" cy="17543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Two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new targets </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were installed, two made with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aluminium and </a:t>
            </a:r>
            <a:r>
              <a:rPr kumimoji="0" lang="en-GB"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two  with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aluminized </a:t>
            </a:r>
            <a:r>
              <a:rPr kumimoji="0" lang="en-GB"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kapton</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Besides, together with all them were installed the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wire targets, made with  4 wire</a:t>
            </a: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one horizontal, one vertical and two tilted.</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pic>
        <p:nvPicPr>
          <p:cNvPr id="2050" name="Picture 2" descr="SANY0040"/>
          <p:cNvPicPr>
            <a:picLocks noChangeAspect="1" noChangeArrowheads="1"/>
          </p:cNvPicPr>
          <p:nvPr/>
        </p:nvPicPr>
        <p:blipFill>
          <a:blip r:embed="rId4" cstate="print"/>
          <a:srcRect l="33878" t="13545" r="34322" b="35655"/>
          <a:stretch>
            <a:fillRect/>
          </a:stretch>
        </p:blipFill>
        <p:spPr bwMode="auto">
          <a:xfrm>
            <a:off x="381000" y="1066800"/>
            <a:ext cx="3209925" cy="3838575"/>
          </a:xfrm>
          <a:prstGeom prst="rect">
            <a:avLst/>
          </a:prstGeom>
          <a:noFill/>
          <a:ln w="9525">
            <a:noFill/>
            <a:miter lim="800000"/>
            <a:headEnd/>
            <a:tailEnd/>
          </a:ln>
        </p:spPr>
      </p:pic>
      <p:sp>
        <p:nvSpPr>
          <p:cNvPr id="11" name="Text Box 23"/>
          <p:cNvSpPr txBox="1">
            <a:spLocks noChangeArrowheads="1"/>
          </p:cNvSpPr>
          <p:nvPr/>
        </p:nvSpPr>
        <p:spPr bwMode="auto">
          <a:xfrm>
            <a:off x="152400" y="5029200"/>
            <a:ext cx="3581400" cy="923330"/>
          </a:xfrm>
          <a:prstGeom prst="rect">
            <a:avLst/>
          </a:prstGeom>
          <a:noFill/>
          <a:ln w="9525">
            <a:noFill/>
            <a:miter lim="800000"/>
            <a:headEnd/>
            <a:tailEnd/>
          </a:ln>
        </p:spPr>
        <p:txBody>
          <a:bodyPr wrap="square">
            <a:spAutoFit/>
          </a:bodyPr>
          <a:lstStyle/>
          <a:p>
            <a:pPr algn="just"/>
            <a:r>
              <a:rPr lang="en-US" dirty="0" smtClean="0"/>
              <a:t>New targets could </a:t>
            </a:r>
            <a:r>
              <a:rPr lang="en-US" b="1" dirty="0" smtClean="0"/>
              <a:t>stand the beam currents </a:t>
            </a:r>
            <a:r>
              <a:rPr lang="en-US" dirty="0" smtClean="0"/>
              <a:t>for several minutes without being damaged </a:t>
            </a:r>
            <a:endParaRPr lang="en-US" dirty="0"/>
          </a:p>
        </p:txBody>
      </p:sp>
      <p:sp>
        <p:nvSpPr>
          <p:cNvPr id="12" name="Rectangle 5"/>
          <p:cNvSpPr>
            <a:spLocks noChangeArrowheads="1"/>
          </p:cNvSpPr>
          <p:nvPr/>
        </p:nvSpPr>
        <p:spPr bwMode="auto">
          <a:xfrm>
            <a:off x="2819400" y="228600"/>
            <a:ext cx="5791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en-GB" sz="2000" dirty="0" smtClean="0">
                <a:solidFill>
                  <a:srgbClr val="008000"/>
                </a:solidFill>
              </a:rPr>
              <a:t>November 2010: New targets installed and tested</a:t>
            </a:r>
            <a:endParaRPr lang="en-GB" sz="2000" dirty="0">
              <a:solidFill>
                <a:srgbClr val="008000"/>
              </a:solidFill>
            </a:endParaRPr>
          </a:p>
        </p:txBody>
      </p:sp>
      <p:sp>
        <p:nvSpPr>
          <p:cNvPr id="8" name="Text Box 2"/>
          <p:cNvSpPr txBox="1">
            <a:spLocks noChangeArrowheads="1"/>
          </p:cNvSpPr>
          <p:nvPr/>
        </p:nvSpPr>
        <p:spPr bwMode="auto">
          <a:xfrm>
            <a:off x="76200" y="188913"/>
            <a:ext cx="7967662" cy="457200"/>
          </a:xfrm>
          <a:prstGeom prst="rect">
            <a:avLst/>
          </a:prstGeom>
          <a:noFill/>
          <a:ln w="9525">
            <a:noFill/>
            <a:miter lim="800000"/>
            <a:headEnd/>
            <a:tailEnd/>
          </a:ln>
          <a:effectLst/>
        </p:spPr>
        <p:txBody>
          <a:bodyPr>
            <a:spAutoFit/>
          </a:bodyPr>
          <a:lstStyle/>
          <a:p>
            <a:pPr>
              <a:defRPr/>
            </a:pPr>
            <a:r>
              <a:rPr lang="fr-FR" sz="2400" dirty="0" smtClean="0">
                <a:solidFill>
                  <a:srgbClr val="FF0000"/>
                </a:solidFill>
              </a:rPr>
              <a:t>Multi-OTR System</a:t>
            </a:r>
            <a:endParaRPr lang="fr-FR" sz="2400" dirty="0">
              <a:solidFill>
                <a:srgbClr val="FF0000"/>
              </a:solidFill>
            </a:endParaRPr>
          </a:p>
        </p:txBody>
      </p:sp>
      <p:cxnSp>
        <p:nvCxnSpPr>
          <p:cNvPr id="9" name="8 Conector recto"/>
          <p:cNvCxnSpPr/>
          <p:nvPr/>
        </p:nvCxnSpPr>
        <p:spPr bwMode="auto">
          <a:xfrm>
            <a:off x="0" y="764704"/>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Marcador de fecha 9"/>
          <p:cNvSpPr>
            <a:spLocks noGrp="1"/>
          </p:cNvSpPr>
          <p:nvPr>
            <p:ph type="dt" sz="half" idx="10"/>
          </p:nvPr>
        </p:nvSpPr>
        <p:spPr/>
        <p:txBody>
          <a:bodyPr/>
          <a:lstStyle/>
          <a:p>
            <a:pPr>
              <a:defRPr/>
            </a:pPr>
            <a:r>
              <a:rPr lang="es-ES_tradnl" smtClean="0"/>
              <a:t>13-14 January</a:t>
            </a:r>
            <a:endParaRPr lang="en-US"/>
          </a:p>
        </p:txBody>
      </p:sp>
      <p:sp>
        <p:nvSpPr>
          <p:cNvPr id="13" name="Marcador de número de diapositiva 12"/>
          <p:cNvSpPr>
            <a:spLocks noGrp="1"/>
          </p:cNvSpPr>
          <p:nvPr>
            <p:ph type="sldNum" sz="quarter" idx="12"/>
          </p:nvPr>
        </p:nvSpPr>
        <p:spPr/>
        <p:txBody>
          <a:bodyPr/>
          <a:lstStyle/>
          <a:p>
            <a:pPr>
              <a:defRPr/>
            </a:pPr>
            <a:fld id="{DCF2CD84-F03C-4589-A642-FE226827291F}" type="slidenum">
              <a:rPr lang="en-US" smtClean="0"/>
              <a:pPr>
                <a:defRPr/>
              </a:pPr>
              <a:t>8</a:t>
            </a:fld>
            <a:endParaRPr lang="en-US"/>
          </a:p>
        </p:txBody>
      </p:sp>
      <p:sp>
        <p:nvSpPr>
          <p:cNvPr id="14" name="Marcador de pie de página 13"/>
          <p:cNvSpPr>
            <a:spLocks noGrp="1"/>
          </p:cNvSpPr>
          <p:nvPr>
            <p:ph type="ftr" sz="quarter" idx="11"/>
          </p:nvPr>
        </p:nvSpPr>
        <p:spPr>
          <a:xfrm>
            <a:off x="3124200" y="64770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5220072" y="4587515"/>
            <a:ext cx="288032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First </a:t>
            </a:r>
            <a:r>
              <a:rPr kumimoji="0" lang="en-GB"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GUI</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 tests </a:t>
            </a:r>
            <a:r>
              <a:rPr kumimoji="0" lang="en-GB" b="0" i="0" u="none" strike="noStrike" cap="none" normalizeH="0" dirty="0" smtClean="0">
                <a:ln>
                  <a:noFill/>
                </a:ln>
                <a:solidFill>
                  <a:schemeClr val="tx1"/>
                </a:solidFill>
                <a:effectLst/>
                <a:latin typeface="Arial" pitchFamily="34" charset="0"/>
                <a:ea typeface="Times New Roman" pitchFamily="18" charset="0"/>
                <a:cs typeface="Arial" pitchFamily="34" charset="0"/>
              </a:rPr>
              <a:t>and some </a:t>
            </a:r>
            <a:r>
              <a:rPr kumimoji="0" lang="en-GB" b="1" i="0" u="none" strike="noStrike" cap="none" normalizeH="0" dirty="0" smtClean="0">
                <a:ln>
                  <a:noFill/>
                </a:ln>
                <a:solidFill>
                  <a:schemeClr val="tx1"/>
                </a:solidFill>
                <a:effectLst/>
                <a:latin typeface="Arial" pitchFamily="34" charset="0"/>
                <a:ea typeface="Times New Roman" pitchFamily="18" charset="0"/>
                <a:cs typeface="Arial" pitchFamily="34" charset="0"/>
              </a:rPr>
              <a:t>initial calibrations </a:t>
            </a:r>
            <a:r>
              <a:rPr kumimoji="0" lang="en-GB" b="0" i="0" u="none" strike="noStrike" cap="none" normalizeH="0" dirty="0" smtClean="0">
                <a:ln>
                  <a:noFill/>
                </a:ln>
                <a:solidFill>
                  <a:schemeClr val="tx1"/>
                </a:solidFill>
                <a:effectLst/>
                <a:latin typeface="Arial" pitchFamily="34" charset="0"/>
                <a:ea typeface="Times New Roman" pitchFamily="18" charset="0"/>
                <a:cs typeface="Arial" pitchFamily="34" charset="0"/>
              </a:rPr>
              <a:t>using IPBSM were made.</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2"/>
          <p:cNvSpPr txBox="1">
            <a:spLocks noChangeArrowheads="1"/>
          </p:cNvSpPr>
          <p:nvPr/>
        </p:nvSpPr>
        <p:spPr bwMode="auto">
          <a:xfrm>
            <a:off x="152400" y="152401"/>
            <a:ext cx="8991600" cy="1107996"/>
          </a:xfrm>
          <a:prstGeom prst="rect">
            <a:avLst/>
          </a:prstGeom>
          <a:noFill/>
          <a:ln w="9525">
            <a:noFill/>
            <a:miter lim="800000"/>
            <a:headEnd/>
            <a:tailEnd/>
          </a:ln>
          <a:effectLst/>
        </p:spPr>
        <p:txBody>
          <a:bodyPr wrap="square">
            <a:spAutoFit/>
          </a:bodyPr>
          <a:lstStyle/>
          <a:p>
            <a:pPr lvl="0">
              <a:defRPr/>
            </a:pPr>
            <a:r>
              <a:rPr lang="fr-FR" sz="2400" dirty="0" err="1" smtClean="0">
                <a:solidFill>
                  <a:srgbClr val="FF0000"/>
                </a:solidFill>
              </a:rPr>
              <a:t>Multi-OTR</a:t>
            </a:r>
            <a:r>
              <a:rPr lang="fr-FR" sz="2400" dirty="0" smtClean="0">
                <a:solidFill>
                  <a:srgbClr val="FF0000"/>
                </a:solidFill>
              </a:rPr>
              <a:t> System  </a:t>
            </a:r>
            <a:r>
              <a:rPr lang="en-GB" dirty="0" smtClean="0">
                <a:solidFill>
                  <a:srgbClr val="008000"/>
                </a:solidFill>
              </a:rPr>
              <a:t>November 2010: First calibration of vertical scale and first</a:t>
            </a:r>
          </a:p>
          <a:p>
            <a:pPr lvl="0">
              <a:defRPr/>
            </a:pPr>
            <a:r>
              <a:rPr lang="en-GB" dirty="0" smtClean="0">
                <a:solidFill>
                  <a:srgbClr val="008000"/>
                </a:solidFill>
              </a:rPr>
              <a:t>                                          software test </a:t>
            </a:r>
          </a:p>
          <a:p>
            <a:pPr>
              <a:defRPr/>
            </a:pPr>
            <a:endParaRPr lang="fr-FR" sz="2400" dirty="0">
              <a:solidFill>
                <a:srgbClr val="FF0000"/>
              </a:solidFill>
            </a:endParaRPr>
          </a:p>
        </p:txBody>
      </p:sp>
      <p:cxnSp>
        <p:nvCxnSpPr>
          <p:cNvPr id="9" name="8 Conector recto"/>
          <p:cNvCxnSpPr/>
          <p:nvPr/>
        </p:nvCxnSpPr>
        <p:spPr bwMode="auto">
          <a:xfrm>
            <a:off x="0" y="914400"/>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0" name="9 Imagen" descr="101214 emitt measurem.PNG"/>
          <p:cNvPicPr>
            <a:picLocks noChangeAspect="1"/>
          </p:cNvPicPr>
          <p:nvPr/>
        </p:nvPicPr>
        <p:blipFill>
          <a:blip r:embed="rId3" cstate="print"/>
          <a:stretch>
            <a:fillRect/>
          </a:stretch>
        </p:blipFill>
        <p:spPr>
          <a:xfrm>
            <a:off x="84584" y="3834290"/>
            <a:ext cx="4716016" cy="2947510"/>
          </a:xfrm>
          <a:prstGeom prst="rect">
            <a:avLst/>
          </a:prstGeom>
        </p:spPr>
      </p:pic>
      <p:pic>
        <p:nvPicPr>
          <p:cNvPr id="13" name="12 Imagen" descr="101214 otrspot.PNG"/>
          <p:cNvPicPr>
            <a:picLocks noChangeAspect="1"/>
          </p:cNvPicPr>
          <p:nvPr/>
        </p:nvPicPr>
        <p:blipFill>
          <a:blip r:embed="rId4" cstate="print"/>
          <a:stretch>
            <a:fillRect/>
          </a:stretch>
        </p:blipFill>
        <p:spPr>
          <a:xfrm>
            <a:off x="2051720" y="980728"/>
            <a:ext cx="6166823" cy="2713402"/>
          </a:xfrm>
          <a:prstGeom prst="rect">
            <a:avLst/>
          </a:prstGeom>
        </p:spPr>
      </p:pic>
      <p:pic>
        <p:nvPicPr>
          <p:cNvPr id="14" name="13 Imagen" descr="Screenshot.jpg"/>
          <p:cNvPicPr>
            <a:picLocks noChangeAspect="1"/>
          </p:cNvPicPr>
          <p:nvPr/>
        </p:nvPicPr>
        <p:blipFill>
          <a:blip r:embed="rId5" cstate="print"/>
          <a:stretch>
            <a:fillRect/>
          </a:stretch>
        </p:blipFill>
        <p:spPr>
          <a:xfrm>
            <a:off x="323528" y="2564904"/>
            <a:ext cx="3628226" cy="1956978"/>
          </a:xfrm>
          <a:prstGeom prst="rect">
            <a:avLst/>
          </a:prstGeom>
        </p:spPr>
      </p:pic>
      <p:sp>
        <p:nvSpPr>
          <p:cNvPr id="15" name="Marcador de número de diapositiva 14"/>
          <p:cNvSpPr>
            <a:spLocks noGrp="1"/>
          </p:cNvSpPr>
          <p:nvPr>
            <p:ph type="sldNum" sz="quarter" idx="12"/>
          </p:nvPr>
        </p:nvSpPr>
        <p:spPr/>
        <p:txBody>
          <a:bodyPr/>
          <a:lstStyle/>
          <a:p>
            <a:pPr>
              <a:defRPr/>
            </a:pPr>
            <a:fld id="{DCF2CD84-F03C-4589-A642-FE226827291F}" type="slidenum">
              <a:rPr lang="en-US" smtClean="0"/>
              <a:pPr>
                <a:defRPr/>
              </a:pPr>
              <a:t>9</a:t>
            </a:fld>
            <a:endParaRPr lang="en-US"/>
          </a:p>
        </p:txBody>
      </p:sp>
      <p:sp>
        <p:nvSpPr>
          <p:cNvPr id="16" name="Marcador de pie de página 15"/>
          <p:cNvSpPr>
            <a:spLocks noGrp="1"/>
          </p:cNvSpPr>
          <p:nvPr>
            <p:ph type="ftr" sz="quarter" idx="11"/>
          </p:nvPr>
        </p:nvSpPr>
        <p:spPr>
          <a:xfrm>
            <a:off x="4876800" y="6400800"/>
            <a:ext cx="2895600" cy="457200"/>
          </a:xfrm>
        </p:spPr>
        <p:txBody>
          <a:bodyPr/>
          <a:lstStyle/>
          <a:p>
            <a:pPr>
              <a:defRPr/>
            </a:pPr>
            <a:r>
              <a:rPr lang="es-ES_tradnl" dirty="0" smtClean="0"/>
              <a:t>11th ATF2 Project meeting</a:t>
            </a:r>
            <a:endParaRPr lang="en-US" dirty="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14573</TotalTime>
  <Words>2115</Words>
  <Application>Microsoft Macintosh PowerPoint</Application>
  <PresentationFormat>Presentación en pantalla (4:3)</PresentationFormat>
  <Paragraphs>314</Paragraphs>
  <Slides>23</Slides>
  <Notes>21</Notes>
  <HiddenSlides>0</HiddenSlides>
  <MMClips>0</MMClips>
  <ScaleCrop>false</ScaleCrop>
  <HeadingPairs>
    <vt:vector size="6" baseType="variant">
      <vt:variant>
        <vt:lpstr>Plantilla de diseño</vt:lpstr>
      </vt:variant>
      <vt:variant>
        <vt:i4>1</vt:i4>
      </vt:variant>
      <vt:variant>
        <vt:lpstr>Servidores OLE incrustados</vt:lpstr>
      </vt:variant>
      <vt:variant>
        <vt:i4>1</vt:i4>
      </vt:variant>
      <vt:variant>
        <vt:lpstr>Títulos de diapositiva</vt:lpstr>
      </vt:variant>
      <vt:variant>
        <vt:i4>23</vt:i4>
      </vt:variant>
    </vt:vector>
  </HeadingPairs>
  <TitlesOfParts>
    <vt:vector size="25" baseType="lpstr">
      <vt:lpstr>1_Default Design</vt:lpstr>
      <vt:lpstr>Equation</vt:lpstr>
      <vt:lpstr>OTR Monitors and   Emittance Measurements</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Thanks for your attention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Javier Resta Lopez</dc:creator>
  <cp:lastModifiedBy>afaus</cp:lastModifiedBy>
  <cp:revision>1161</cp:revision>
  <cp:lastPrinted>2011-01-10T16:04:46Z</cp:lastPrinted>
  <dcterms:created xsi:type="dcterms:W3CDTF">2011-01-13T01:18:43Z</dcterms:created>
  <dcterms:modified xsi:type="dcterms:W3CDTF">2011-01-13T02:42:20Z</dcterms:modified>
</cp:coreProperties>
</file>