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theme/themeOverride1.xml" ContentType="application/vnd.openxmlformats-officedocument.themeOverride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ppfs4\particle\davism\FONT%20Results\Phase%20Offset%20BPM%20Testing\12th%20Nov%202010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ppfs4\particle\davism\FONT%20Results\Phase%20Offset%20BPM%20Testing\12th%20Nov%202010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ppfs4\particle\davism\FONT%20Results\Phase%20Offset%20BPM%20Testing\12th%20Nov%202010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\\ppfs4\particle\davism\FONT%20Results\Phase%20Offset%20BPM%20Testing\12th%20Nov%202010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\\ppfs4\particle\davism\FONT%20Results\Phase%20Offset%20BPM%20Testing\12th%20Nov%202010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\\ppfs4\particle\davism\FONT%20Results\Phase%20Offset%20BPM%20Testing\15th%20Nov%202010%20Improved%20Offsets.xls" TargetMode="External"/><Relationship Id="rId1" Type="http://schemas.openxmlformats.org/officeDocument/2006/relationships/themeOverride" Target="../theme/themeOverride1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FONT%20Results\Phase%20Offset%20BPM%20Testing\15th%20Nov%202010%20Improved%20Offset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BPM 1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3.3975541057411518E-2"/>
          <c:y val="9.6970635774674296E-2"/>
          <c:w val="0.92949506506445523"/>
          <c:h val="0.81265576625017311"/>
        </c:manualLayout>
      </c:layout>
      <c:scatterChart>
        <c:scatterStyle val="lineMarker"/>
        <c:varyColors val="0"/>
        <c:ser>
          <c:idx val="0"/>
          <c:order val="0"/>
          <c:tx>
            <c:v>First Attempt</c:v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'BPM 1'!$A$3:$A$7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1'!$B$3:$B$7</c:f>
              <c:numCache>
                <c:formatCode>General</c:formatCode>
                <c:ptCount val="5"/>
                <c:pt idx="0">
                  <c:v>-18.100000000000001</c:v>
                </c:pt>
                <c:pt idx="1">
                  <c:v>-3.68</c:v>
                </c:pt>
                <c:pt idx="2">
                  <c:v>1.57</c:v>
                </c:pt>
                <c:pt idx="3">
                  <c:v>7.47</c:v>
                </c:pt>
                <c:pt idx="4">
                  <c:v>22.1</c:v>
                </c:pt>
              </c:numCache>
            </c:numRef>
          </c:yVal>
          <c:smooth val="0"/>
        </c:ser>
        <c:ser>
          <c:idx val="1"/>
          <c:order val="1"/>
          <c:spPr>
            <a:ln w="3175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'BPM 1'!$N$7:$N$8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1'!$O$7:$O$8</c:f>
              <c:numCache>
                <c:formatCode>General</c:formatCode>
                <c:ptCount val="2"/>
                <c:pt idx="0">
                  <c:v>-18.37359250167373</c:v>
                </c:pt>
                <c:pt idx="1">
                  <c:v>22.11759250167373</c:v>
                </c:pt>
              </c:numCache>
            </c:numRef>
          </c:yVal>
          <c:smooth val="0"/>
        </c:ser>
        <c:ser>
          <c:idx val="2"/>
          <c:order val="2"/>
          <c:tx>
            <c:v>Second Attempt</c:v>
          </c:tx>
          <c:spPr>
            <a:ln w="28575">
              <a:noFill/>
            </a:ln>
          </c:spPr>
          <c:xVal>
            <c:numRef>
              <c:f>'BPM 1'!$A$11:$A$15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1'!$B$11:$B$15</c:f>
              <c:numCache>
                <c:formatCode>General</c:formatCode>
                <c:ptCount val="5"/>
                <c:pt idx="0">
                  <c:v>-18.13</c:v>
                </c:pt>
                <c:pt idx="1">
                  <c:v>-4.17</c:v>
                </c:pt>
                <c:pt idx="2">
                  <c:v>1.63</c:v>
                </c:pt>
                <c:pt idx="3">
                  <c:v>7.32</c:v>
                </c:pt>
                <c:pt idx="4">
                  <c:v>20.92</c:v>
                </c:pt>
              </c:numCache>
            </c:numRef>
          </c:yVal>
          <c:smooth val="0"/>
        </c:ser>
        <c:ser>
          <c:idx val="3"/>
          <c:order val="3"/>
          <c:spPr>
            <a:ln w="3175">
              <a:solidFill>
                <a:srgbClr val="92D050"/>
              </a:solidFill>
            </a:ln>
          </c:spPr>
          <c:marker>
            <c:symbol val="none"/>
          </c:marker>
          <c:xVal>
            <c:numRef>
              <c:f>'BPM 1'!$N$15:$N$16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1'!$O$15:$O$16</c:f>
              <c:numCache>
                <c:formatCode>General</c:formatCode>
                <c:ptCount val="2"/>
                <c:pt idx="0">
                  <c:v>-18.228897790671731</c:v>
                </c:pt>
                <c:pt idx="1">
                  <c:v>21.256897790671729</c:v>
                </c:pt>
              </c:numCache>
            </c:numRef>
          </c:yVal>
          <c:smooth val="0"/>
        </c:ser>
        <c:ser>
          <c:idx val="4"/>
          <c:order val="4"/>
          <c:tx>
            <c:v>Third Attempt</c:v>
          </c:tx>
          <c:spPr>
            <a:ln w="28575">
              <a:noFill/>
            </a:ln>
          </c:spPr>
          <c:marker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'BPM 1'!$A$19:$A$23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1'!$B$19:$B$23</c:f>
              <c:numCache>
                <c:formatCode>General</c:formatCode>
                <c:ptCount val="5"/>
                <c:pt idx="0">
                  <c:v>-18.62</c:v>
                </c:pt>
                <c:pt idx="1">
                  <c:v>-4.72</c:v>
                </c:pt>
                <c:pt idx="2">
                  <c:v>2.13</c:v>
                </c:pt>
                <c:pt idx="3">
                  <c:v>7.25</c:v>
                </c:pt>
                <c:pt idx="4">
                  <c:v>21.96</c:v>
                </c:pt>
              </c:numCache>
            </c:numRef>
          </c:yVal>
          <c:smooth val="0"/>
        </c:ser>
        <c:ser>
          <c:idx val="5"/>
          <c:order val="5"/>
          <c:spPr>
            <a:ln w="3175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'BPM 1'!$N$23:$N$24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1'!$O$23:$O$24</c:f>
              <c:numCache>
                <c:formatCode>General</c:formatCode>
                <c:ptCount val="2"/>
                <c:pt idx="0">
                  <c:v>-18.919895112698057</c:v>
                </c:pt>
                <c:pt idx="1">
                  <c:v>22.11989511269806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521728"/>
        <c:axId val="66085248"/>
      </c:scatterChart>
      <c:valAx>
        <c:axId val="645217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Offset /</a:t>
                </a:r>
                <a:r>
                  <a:rPr lang="en-GB" baseline="0"/>
                  <a:t> mm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0.40537646546125805"/>
              <c:y val="0.9598924355648688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6085248"/>
        <c:crosses val="autoZero"/>
        <c:crossBetween val="midCat"/>
      </c:valAx>
      <c:valAx>
        <c:axId val="6608524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Residual /</a:t>
                </a:r>
                <a:r>
                  <a:rPr lang="en-GB" baseline="0"/>
                  <a:t> </a:t>
                </a:r>
                <a:r>
                  <a:rPr lang="en-GB"/>
                  <a:t>mV</a:t>
                </a:r>
              </a:p>
            </c:rich>
          </c:tx>
          <c:layout>
            <c:manualLayout>
              <c:xMode val="edge"/>
              <c:yMode val="edge"/>
              <c:x val="4.5029058473366693E-3"/>
              <c:y val="0.4395517911557933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4521728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ayout>
        <c:manualLayout>
          <c:xMode val="edge"/>
          <c:yMode val="edge"/>
          <c:x val="3.3741158389808547E-2"/>
          <c:y val="9.7652840225666351E-2"/>
          <c:w val="0.24925008332407511"/>
          <c:h val="0.14606424851703331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BMP 2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9735021989626209E-2"/>
          <c:y val="0.12520388603204607"/>
          <c:w val="0.89865176804174329"/>
          <c:h val="0.78035164198064799"/>
        </c:manualLayout>
      </c:layout>
      <c:scatterChart>
        <c:scatterStyle val="lineMarker"/>
        <c:varyColors val="0"/>
        <c:ser>
          <c:idx val="0"/>
          <c:order val="0"/>
          <c:tx>
            <c:v>First Attempt</c:v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'BPM 2'!$A$3:$A$7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2'!$B$3:$B$7</c:f>
              <c:numCache>
                <c:formatCode>General</c:formatCode>
                <c:ptCount val="5"/>
                <c:pt idx="0">
                  <c:v>-20</c:v>
                </c:pt>
                <c:pt idx="1">
                  <c:v>-7.56</c:v>
                </c:pt>
                <c:pt idx="2">
                  <c:v>-0.80600000000000005</c:v>
                </c:pt>
                <c:pt idx="3">
                  <c:v>5.16</c:v>
                </c:pt>
                <c:pt idx="4">
                  <c:v>18.93</c:v>
                </c:pt>
              </c:numCache>
            </c:numRef>
          </c:yVal>
          <c:smooth val="0"/>
        </c:ser>
        <c:ser>
          <c:idx val="1"/>
          <c:order val="1"/>
          <c:spPr>
            <a:ln w="3175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'BPM 2'!$N$7:$N$8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2'!$O$7:$O$8</c:f>
              <c:numCache>
                <c:formatCode>General</c:formatCode>
                <c:ptCount val="2"/>
                <c:pt idx="0">
                  <c:v>-20.684261593394332</c:v>
                </c:pt>
                <c:pt idx="1">
                  <c:v>18.973861593394332</c:v>
                </c:pt>
              </c:numCache>
            </c:numRef>
          </c:yVal>
          <c:smooth val="0"/>
        </c:ser>
        <c:ser>
          <c:idx val="2"/>
          <c:order val="2"/>
          <c:tx>
            <c:v>Second Attempt</c:v>
          </c:tx>
          <c:spPr>
            <a:ln w="28575">
              <a:noFill/>
            </a:ln>
          </c:spPr>
          <c:xVal>
            <c:numRef>
              <c:f>'BPM 2'!$A$11:$A$15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2'!$B$11:$B$15</c:f>
              <c:numCache>
                <c:formatCode>General</c:formatCode>
                <c:ptCount val="5"/>
                <c:pt idx="0">
                  <c:v>-22.06</c:v>
                </c:pt>
                <c:pt idx="1">
                  <c:v>-7.04</c:v>
                </c:pt>
                <c:pt idx="2">
                  <c:v>-1.88</c:v>
                </c:pt>
                <c:pt idx="3">
                  <c:v>6.02</c:v>
                </c:pt>
                <c:pt idx="4">
                  <c:v>19.510000000000002</c:v>
                </c:pt>
              </c:numCache>
            </c:numRef>
          </c:yVal>
          <c:smooth val="0"/>
        </c:ser>
        <c:ser>
          <c:idx val="3"/>
          <c:order val="3"/>
          <c:spPr>
            <a:ln w="3175">
              <a:solidFill>
                <a:schemeClr val="accent3"/>
              </a:solidFill>
            </a:ln>
          </c:spPr>
          <c:marker>
            <c:symbol val="none"/>
          </c:marker>
          <c:xVal>
            <c:numRef>
              <c:f>'BPM 2'!$N$15:$N$16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2'!$O$15:$O$16</c:f>
              <c:numCache>
                <c:formatCode>General</c:formatCode>
                <c:ptCount val="2"/>
                <c:pt idx="0">
                  <c:v>-22.203105333630887</c:v>
                </c:pt>
                <c:pt idx="1">
                  <c:v>20.023105333630888</c:v>
                </c:pt>
              </c:numCache>
            </c:numRef>
          </c:yVal>
          <c:smooth val="0"/>
        </c:ser>
        <c:ser>
          <c:idx val="4"/>
          <c:order val="4"/>
          <c:tx>
            <c:v>Third Attempt</c:v>
          </c:tx>
          <c:spPr>
            <a:ln w="28575">
              <a:noFill/>
            </a:ln>
          </c:spPr>
          <c:marker>
            <c:symbol val="star"/>
            <c:size val="5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'BPM 2'!$A$19:$A$23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2'!$B$19:$B$23</c:f>
              <c:numCache>
                <c:formatCode>General</c:formatCode>
                <c:ptCount val="5"/>
                <c:pt idx="0">
                  <c:v>-22.2</c:v>
                </c:pt>
                <c:pt idx="1">
                  <c:v>-7.62</c:v>
                </c:pt>
                <c:pt idx="2">
                  <c:v>-2.17</c:v>
                </c:pt>
                <c:pt idx="3">
                  <c:v>5.32</c:v>
                </c:pt>
                <c:pt idx="4">
                  <c:v>20.16</c:v>
                </c:pt>
              </c:numCache>
            </c:numRef>
          </c:yVal>
          <c:smooth val="0"/>
        </c:ser>
        <c:ser>
          <c:idx val="5"/>
          <c:order val="5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'BPM 2'!$N$23:$N$24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2'!$O$23:$O$24</c:f>
              <c:numCache>
                <c:formatCode>General</c:formatCode>
                <c:ptCount val="2"/>
                <c:pt idx="0">
                  <c:v>-22.77361347913412</c:v>
                </c:pt>
                <c:pt idx="1">
                  <c:v>20.169613479134121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488896"/>
        <c:axId val="35490816"/>
      </c:scatterChart>
      <c:valAx>
        <c:axId val="354888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Offset / mm</a:t>
                </a:r>
              </a:p>
            </c:rich>
          </c:tx>
          <c:layout>
            <c:manualLayout>
              <c:xMode val="edge"/>
              <c:yMode val="edge"/>
              <c:x val="0.41664018185550256"/>
              <c:y val="0.9514698132640883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5490816"/>
        <c:crosses val="autoZero"/>
        <c:crossBetween val="midCat"/>
      </c:valAx>
      <c:valAx>
        <c:axId val="35490816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Residual / mV</a:t>
                </a:r>
              </a:p>
            </c:rich>
          </c:tx>
          <c:layout>
            <c:manualLayout>
              <c:xMode val="edge"/>
              <c:yMode val="edge"/>
              <c:x val="4.1313052419757528E-3"/>
              <c:y val="0.43876727460478693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5488896"/>
        <c:crosses val="autoZero"/>
        <c:crossBetween val="midCat"/>
      </c:valAx>
      <c:spPr>
        <a:solidFill>
          <a:schemeClr val="bg1"/>
        </a:solidFill>
        <a:ln w="12700">
          <a:solidFill>
            <a:srgbClr val="808080"/>
          </a:solidFill>
          <a:prstDash val="solid"/>
        </a:ln>
      </c:spPr>
    </c:plotArea>
    <c:legend>
      <c:legendPos val="r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ayout>
        <c:manualLayout>
          <c:xMode val="edge"/>
          <c:yMode val="edge"/>
          <c:x val="6.2822889193989331E-2"/>
          <c:y val="0.11532111849551428"/>
          <c:w val="0.22068394369691008"/>
          <c:h val="0.17974633413424734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BPM 3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5.7160101617958425E-2"/>
          <c:y val="0.13177059019059167"/>
          <c:w val="0.90457052254239623"/>
          <c:h val="0.76883144195756203"/>
        </c:manualLayout>
      </c:layout>
      <c:scatterChart>
        <c:scatterStyle val="lineMarker"/>
        <c:varyColors val="0"/>
        <c:ser>
          <c:idx val="0"/>
          <c:order val="0"/>
          <c:tx>
            <c:v>First Attempt</c:v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'BPM 3'!$A$3:$A$7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3'!$B$3:$B$7</c:f>
              <c:numCache>
                <c:formatCode>General</c:formatCode>
                <c:ptCount val="5"/>
                <c:pt idx="0">
                  <c:v>-22.26</c:v>
                </c:pt>
                <c:pt idx="1">
                  <c:v>-7.81</c:v>
                </c:pt>
                <c:pt idx="2">
                  <c:v>-2.0499999999999998</c:v>
                </c:pt>
                <c:pt idx="3">
                  <c:v>4.7300000000000004</c:v>
                </c:pt>
                <c:pt idx="4">
                  <c:v>17.53</c:v>
                </c:pt>
              </c:numCache>
            </c:numRef>
          </c:yVal>
          <c:smooth val="0"/>
        </c:ser>
        <c:ser>
          <c:idx val="1"/>
          <c:order val="1"/>
          <c:spPr>
            <a:ln w="3175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'BPM 3'!$N$7:$N$8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3'!$O$7:$O$8</c:f>
              <c:numCache>
                <c:formatCode>General</c:formatCode>
                <c:ptCount val="2"/>
                <c:pt idx="0">
                  <c:v>-22.185607453693368</c:v>
                </c:pt>
                <c:pt idx="1">
                  <c:v>18.241607453693373</c:v>
                </c:pt>
              </c:numCache>
            </c:numRef>
          </c:yVal>
          <c:smooth val="0"/>
        </c:ser>
        <c:ser>
          <c:idx val="2"/>
          <c:order val="2"/>
          <c:tx>
            <c:v>Second Attempt</c:v>
          </c:tx>
          <c:spPr>
            <a:ln w="28575">
              <a:noFill/>
            </a:ln>
          </c:spPr>
          <c:xVal>
            <c:numRef>
              <c:f>'BPM 3'!$A$11:$A$15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3'!$B$11:$B$15</c:f>
              <c:numCache>
                <c:formatCode>General</c:formatCode>
                <c:ptCount val="5"/>
                <c:pt idx="0">
                  <c:v>-21.98</c:v>
                </c:pt>
                <c:pt idx="1">
                  <c:v>-8.51</c:v>
                </c:pt>
                <c:pt idx="2">
                  <c:v>-2.0499999999999998</c:v>
                </c:pt>
                <c:pt idx="3">
                  <c:v>5.65</c:v>
                </c:pt>
                <c:pt idx="4">
                  <c:v>17.66</c:v>
                </c:pt>
              </c:numCache>
            </c:numRef>
          </c:yVal>
          <c:smooth val="0"/>
        </c:ser>
        <c:ser>
          <c:idx val="3"/>
          <c:order val="3"/>
          <c:spPr>
            <a:ln w="9525">
              <a:solidFill>
                <a:schemeClr val="accent3"/>
              </a:solidFill>
            </a:ln>
          </c:spPr>
          <c:marker>
            <c:symbol val="none"/>
          </c:marker>
          <c:xVal>
            <c:numRef>
              <c:f>'BPM 3'!$N$15:$N$16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3'!$O$15:$O$16</c:f>
              <c:numCache>
                <c:formatCode>General</c:formatCode>
                <c:ptCount val="2"/>
                <c:pt idx="0">
                  <c:v>-22.176885962954699</c:v>
                </c:pt>
                <c:pt idx="1">
                  <c:v>18.484885962954699</c:v>
                </c:pt>
              </c:numCache>
            </c:numRef>
          </c:yVal>
          <c:smooth val="0"/>
        </c:ser>
        <c:ser>
          <c:idx val="6"/>
          <c:order val="4"/>
          <c:tx>
            <c:v>Third Attempt</c:v>
          </c:tx>
          <c:spPr>
            <a:ln w="28575">
              <a:noFill/>
            </a:ln>
          </c:spPr>
          <c:marker>
            <c:symbol val="plus"/>
            <c:size val="5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'BPM 3'!$A$19:$A$23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3'!$B$19:$B$23</c:f>
              <c:numCache>
                <c:formatCode>General</c:formatCode>
                <c:ptCount val="5"/>
                <c:pt idx="0">
                  <c:v>-22.87</c:v>
                </c:pt>
                <c:pt idx="1">
                  <c:v>-8.64</c:v>
                </c:pt>
                <c:pt idx="2">
                  <c:v>-2.42</c:v>
                </c:pt>
                <c:pt idx="3">
                  <c:v>4.71</c:v>
                </c:pt>
                <c:pt idx="4">
                  <c:v>18.36</c:v>
                </c:pt>
              </c:numCache>
            </c:numRef>
          </c:yVal>
          <c:smooth val="0"/>
        </c:ser>
        <c:ser>
          <c:idx val="4"/>
          <c:order val="5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'BPM 3'!$N$23:$N$24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3'!$O$23:$O$24</c:f>
              <c:numCache>
                <c:formatCode>General</c:formatCode>
                <c:ptCount val="2"/>
                <c:pt idx="0">
                  <c:v>-23.158470653871905</c:v>
                </c:pt>
                <c:pt idx="1">
                  <c:v>18.814470653871904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9065344"/>
        <c:axId val="109362176"/>
      </c:scatterChart>
      <c:valAx>
        <c:axId val="1090653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Offset / mm</a:t>
                </a:r>
              </a:p>
            </c:rich>
          </c:tx>
          <c:layout>
            <c:manualLayout>
              <c:xMode val="edge"/>
              <c:yMode val="edge"/>
              <c:x val="0.41526308010817731"/>
              <c:y val="0.9514698132640883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9362176"/>
        <c:crosses val="autoZero"/>
        <c:crossBetween val="midCat"/>
      </c:valAx>
      <c:valAx>
        <c:axId val="109362176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Residual / mV</a:t>
                </a:r>
              </a:p>
            </c:rich>
          </c:tx>
          <c:layout>
            <c:manualLayout>
              <c:xMode val="edge"/>
              <c:yMode val="edge"/>
              <c:x val="6.885508736626255E-3"/>
              <c:y val="0.4568250185065215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9065344"/>
        <c:crosses val="autoZero"/>
        <c:crossBetween val="midCat"/>
      </c:valAx>
      <c:spPr>
        <a:solidFill>
          <a:schemeClr val="bg1"/>
        </a:solidFill>
        <a:ln w="12700">
          <a:solidFill>
            <a:srgbClr val="808080"/>
          </a:solidFill>
          <a:prstDash val="solid"/>
        </a:ln>
      </c:spPr>
    </c:plotArea>
    <c:legend>
      <c:legendPos val="r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ayout>
        <c:manualLayout>
          <c:xMode val="edge"/>
          <c:yMode val="edge"/>
          <c:x val="5.4765208471481724E-2"/>
          <c:y val="0.13412501760986484"/>
          <c:w val="0.27552937871889549"/>
          <c:h val="0.1891736852912280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BPM 4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7637505576413154E-2"/>
          <c:y val="0.12520384951881014"/>
          <c:w val="0.90170015856227959"/>
          <c:h val="0.78035170603674542"/>
        </c:manualLayout>
      </c:layout>
      <c:scatterChart>
        <c:scatterStyle val="lineMarker"/>
        <c:varyColors val="0"/>
        <c:ser>
          <c:idx val="0"/>
          <c:order val="0"/>
          <c:tx>
            <c:v>First Attempt</c:v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'BPM 4'!$A$3:$A$7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4'!$B$3:$B$7</c:f>
              <c:numCache>
                <c:formatCode>General</c:formatCode>
                <c:ptCount val="5"/>
                <c:pt idx="0">
                  <c:v>-19.98</c:v>
                </c:pt>
                <c:pt idx="1">
                  <c:v>-5.42</c:v>
                </c:pt>
                <c:pt idx="2">
                  <c:v>1.28</c:v>
                </c:pt>
                <c:pt idx="3">
                  <c:v>7.97</c:v>
                </c:pt>
                <c:pt idx="4">
                  <c:v>22.13</c:v>
                </c:pt>
              </c:numCache>
            </c:numRef>
          </c:yVal>
          <c:smooth val="0"/>
        </c:ser>
        <c:ser>
          <c:idx val="1"/>
          <c:order val="1"/>
          <c:spPr>
            <a:ln w="3175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'BPM 4'!$N$7:$N$8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4'!$O$7:$O$8</c:f>
              <c:numCache>
                <c:formatCode>General</c:formatCode>
                <c:ptCount val="2"/>
                <c:pt idx="0">
                  <c:v>-20.209975228743581</c:v>
                </c:pt>
                <c:pt idx="1">
                  <c:v>22.601975228743584</c:v>
                </c:pt>
              </c:numCache>
            </c:numRef>
          </c:yVal>
          <c:smooth val="0"/>
        </c:ser>
        <c:ser>
          <c:idx val="2"/>
          <c:order val="2"/>
          <c:tx>
            <c:v>Second Attempt</c:v>
          </c:tx>
          <c:spPr>
            <a:ln w="28575">
              <a:noFill/>
            </a:ln>
          </c:spPr>
          <c:xVal>
            <c:numRef>
              <c:f>'BPM 4'!$A$11:$A$15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4'!$B$11:$B$15</c:f>
              <c:numCache>
                <c:formatCode>General</c:formatCode>
                <c:ptCount val="5"/>
                <c:pt idx="0">
                  <c:v>-20.43</c:v>
                </c:pt>
                <c:pt idx="1">
                  <c:v>-4.95</c:v>
                </c:pt>
                <c:pt idx="2">
                  <c:v>1.72</c:v>
                </c:pt>
                <c:pt idx="3">
                  <c:v>8.02</c:v>
                </c:pt>
                <c:pt idx="4">
                  <c:v>21.93</c:v>
                </c:pt>
              </c:numCache>
            </c:numRef>
          </c:yVal>
          <c:smooth val="0"/>
        </c:ser>
        <c:ser>
          <c:idx val="3"/>
          <c:order val="3"/>
          <c:spPr>
            <a:ln w="3175">
              <a:solidFill>
                <a:schemeClr val="accent3"/>
              </a:solidFill>
            </a:ln>
          </c:spPr>
          <c:marker>
            <c:symbol val="none"/>
          </c:marker>
          <c:xVal>
            <c:numRef>
              <c:f>'BPM 4'!$N$15:$N$16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4'!$O$15:$O$16</c:f>
              <c:numCache>
                <c:formatCode>General</c:formatCode>
                <c:ptCount val="2"/>
                <c:pt idx="0">
                  <c:v>-20.217094844900689</c:v>
                </c:pt>
                <c:pt idx="1">
                  <c:v>22.733094844900688</c:v>
                </c:pt>
              </c:numCache>
            </c:numRef>
          </c:yVal>
          <c:smooth val="0"/>
        </c:ser>
        <c:ser>
          <c:idx val="4"/>
          <c:order val="4"/>
          <c:tx>
            <c:v>Third Attempt</c:v>
          </c:tx>
          <c:spPr>
            <a:ln w="28575">
              <a:noFill/>
            </a:ln>
          </c:spPr>
          <c:marker>
            <c:symbol val="star"/>
            <c:size val="5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'BPM 4'!$A$19:$A$23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4'!$B$19:$B$23</c:f>
              <c:numCache>
                <c:formatCode>General</c:formatCode>
                <c:ptCount val="5"/>
                <c:pt idx="0">
                  <c:v>-21.39</c:v>
                </c:pt>
                <c:pt idx="1">
                  <c:v>-5.58</c:v>
                </c:pt>
                <c:pt idx="2">
                  <c:v>1.64</c:v>
                </c:pt>
                <c:pt idx="3">
                  <c:v>7.74</c:v>
                </c:pt>
                <c:pt idx="4">
                  <c:v>23.07</c:v>
                </c:pt>
              </c:numCache>
            </c:numRef>
          </c:yVal>
          <c:smooth val="0"/>
        </c:ser>
        <c:ser>
          <c:idx val="5"/>
          <c:order val="5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'BPM 4'!$N$23:$N$24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4'!$O$23:$O$24</c:f>
              <c:numCache>
                <c:formatCode>General</c:formatCode>
                <c:ptCount val="2"/>
                <c:pt idx="0">
                  <c:v>-21.409724168712341</c:v>
                </c:pt>
                <c:pt idx="1">
                  <c:v>23.601724168712341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680640"/>
        <c:axId val="125526400"/>
      </c:scatterChart>
      <c:valAx>
        <c:axId val="396806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Offset / mm</a:t>
                </a:r>
              </a:p>
            </c:rich>
          </c:tx>
          <c:layout>
            <c:manualLayout>
              <c:xMode val="edge"/>
              <c:yMode val="edge"/>
              <c:x val="0.41250887661352681"/>
              <c:y val="0.95372703125180514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25526400"/>
        <c:crosses val="autoZero"/>
        <c:crossBetween val="midCat"/>
      </c:valAx>
      <c:valAx>
        <c:axId val="125526400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Residual / mV</a:t>
                </a:r>
              </a:p>
            </c:rich>
          </c:tx>
          <c:layout>
            <c:manualLayout>
              <c:xMode val="edge"/>
              <c:yMode val="edge"/>
              <c:x val="4.1313052419757528E-3"/>
              <c:y val="0.4568250185065215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680640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ayout>
        <c:manualLayout>
          <c:xMode val="edge"/>
          <c:yMode val="edge"/>
          <c:x val="5.9182243029692418E-2"/>
          <c:y val="0.12643248760571596"/>
          <c:w val="0.21404612842375059"/>
          <c:h val="0.17974628171478566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BPM 4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5.1149881557817571E-2"/>
          <c:y val="7.056391767115601E-2"/>
          <c:w val="0.8080072414270113"/>
          <c:h val="0.87620792658212621"/>
        </c:manualLayout>
      </c:layout>
      <c:scatterChart>
        <c:scatterStyle val="lineMarker"/>
        <c:varyColors val="0"/>
        <c:ser>
          <c:idx val="0"/>
          <c:order val="0"/>
          <c:tx>
            <c:v>First Attempt</c:v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'BPM 4'!$A$3:$A$7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4'!$B$3:$B$7</c:f>
              <c:numCache>
                <c:formatCode>General</c:formatCode>
                <c:ptCount val="5"/>
                <c:pt idx="0">
                  <c:v>-19.98</c:v>
                </c:pt>
                <c:pt idx="1">
                  <c:v>-5.42</c:v>
                </c:pt>
                <c:pt idx="2">
                  <c:v>1.28</c:v>
                </c:pt>
                <c:pt idx="3">
                  <c:v>7.97</c:v>
                </c:pt>
                <c:pt idx="4">
                  <c:v>22.13</c:v>
                </c:pt>
              </c:numCache>
            </c:numRef>
          </c:yVal>
          <c:smooth val="0"/>
        </c:ser>
        <c:ser>
          <c:idx val="1"/>
          <c:order val="1"/>
          <c:spPr>
            <a:ln w="3175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'BPM 4'!$N$7:$N$8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4'!$O$7:$O$8</c:f>
              <c:numCache>
                <c:formatCode>General</c:formatCode>
                <c:ptCount val="2"/>
                <c:pt idx="0">
                  <c:v>-20.209975228743581</c:v>
                </c:pt>
                <c:pt idx="1">
                  <c:v>22.601975228743584</c:v>
                </c:pt>
              </c:numCache>
            </c:numRef>
          </c:yVal>
          <c:smooth val="0"/>
        </c:ser>
        <c:ser>
          <c:idx val="2"/>
          <c:order val="2"/>
          <c:tx>
            <c:v>Second Attempt</c:v>
          </c:tx>
          <c:spPr>
            <a:ln w="28575">
              <a:noFill/>
            </a:ln>
          </c:spPr>
          <c:xVal>
            <c:numRef>
              <c:f>'BPM 4'!$A$11:$A$15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4'!$B$11:$B$15</c:f>
              <c:numCache>
                <c:formatCode>General</c:formatCode>
                <c:ptCount val="5"/>
                <c:pt idx="0">
                  <c:v>-20.43</c:v>
                </c:pt>
                <c:pt idx="1">
                  <c:v>-4.95</c:v>
                </c:pt>
                <c:pt idx="2">
                  <c:v>1.72</c:v>
                </c:pt>
                <c:pt idx="3">
                  <c:v>8.02</c:v>
                </c:pt>
                <c:pt idx="4">
                  <c:v>21.93</c:v>
                </c:pt>
              </c:numCache>
            </c:numRef>
          </c:yVal>
          <c:smooth val="0"/>
        </c:ser>
        <c:ser>
          <c:idx val="3"/>
          <c:order val="3"/>
          <c:spPr>
            <a:ln w="3175">
              <a:solidFill>
                <a:schemeClr val="accent3"/>
              </a:solidFill>
            </a:ln>
          </c:spPr>
          <c:marker>
            <c:symbol val="none"/>
          </c:marker>
          <c:xVal>
            <c:numRef>
              <c:f>'BPM 4'!$N$15:$N$16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4'!$O$15:$O$16</c:f>
              <c:numCache>
                <c:formatCode>General</c:formatCode>
                <c:ptCount val="2"/>
                <c:pt idx="0">
                  <c:v>-20.217094844900689</c:v>
                </c:pt>
                <c:pt idx="1">
                  <c:v>22.733094844900688</c:v>
                </c:pt>
              </c:numCache>
            </c:numRef>
          </c:yVal>
          <c:smooth val="0"/>
        </c:ser>
        <c:ser>
          <c:idx val="4"/>
          <c:order val="4"/>
          <c:tx>
            <c:v>Third Attempt</c:v>
          </c:tx>
          <c:spPr>
            <a:ln w="28575">
              <a:noFill/>
            </a:ln>
          </c:spPr>
          <c:marker>
            <c:symbol val="star"/>
            <c:size val="5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'BPM 4'!$A$19:$A$23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4'!$B$19:$B$23</c:f>
              <c:numCache>
                <c:formatCode>General</c:formatCode>
                <c:ptCount val="5"/>
                <c:pt idx="0">
                  <c:v>-21.39</c:v>
                </c:pt>
                <c:pt idx="1">
                  <c:v>-5.58</c:v>
                </c:pt>
                <c:pt idx="2">
                  <c:v>1.64</c:v>
                </c:pt>
                <c:pt idx="3">
                  <c:v>7.74</c:v>
                </c:pt>
                <c:pt idx="4">
                  <c:v>23.07</c:v>
                </c:pt>
              </c:numCache>
            </c:numRef>
          </c:yVal>
          <c:smooth val="0"/>
        </c:ser>
        <c:ser>
          <c:idx val="5"/>
          <c:order val="5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'BPM 4'!$N$23:$N$24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4'!$O$23:$O$24</c:f>
              <c:numCache>
                <c:formatCode>General</c:formatCode>
                <c:ptCount val="2"/>
                <c:pt idx="0">
                  <c:v>-21.409724168712341</c:v>
                </c:pt>
                <c:pt idx="1">
                  <c:v>23.601724168712341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94624"/>
        <c:axId val="6813952"/>
      </c:scatterChart>
      <c:valAx>
        <c:axId val="67946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Offset / mm</a:t>
                </a:r>
              </a:p>
            </c:rich>
          </c:tx>
          <c:layout>
            <c:manualLayout>
              <c:xMode val="edge"/>
              <c:yMode val="edge"/>
              <c:x val="0.41250887661352681"/>
              <c:y val="0.95372703125180514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813952"/>
        <c:crosses val="autoZero"/>
        <c:crossBetween val="midCat"/>
      </c:valAx>
      <c:valAx>
        <c:axId val="681395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Residual / mV</a:t>
                </a:r>
              </a:p>
            </c:rich>
          </c:tx>
          <c:layout>
            <c:manualLayout>
              <c:xMode val="edge"/>
              <c:yMode val="edge"/>
              <c:x val="4.1313052419757528E-3"/>
              <c:y val="0.4568250185065215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794624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ayout/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GB"/>
              <a:t>BPM 1 After Attempted</a:t>
            </a:r>
            <a:r>
              <a:rPr lang="en-GB" baseline="0"/>
              <a:t> Optimisation</a:t>
            </a:r>
            <a:endParaRPr lang="en-GB"/>
          </a:p>
        </c:rich>
      </c:tx>
      <c:layout>
        <c:manualLayout>
          <c:xMode val="edge"/>
          <c:yMode val="edge"/>
          <c:x val="0.33289558847081741"/>
          <c:y val="2.934383384031871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3.4110593414829561E-2"/>
          <c:y val="8.2994883935450667E-2"/>
          <c:w val="0.73631342488782858"/>
          <c:h val="0.85432537175224987"/>
        </c:manualLayout>
      </c:layout>
      <c:scatterChart>
        <c:scatterStyle val="lineMarker"/>
        <c:varyColors val="0"/>
        <c:ser>
          <c:idx val="0"/>
          <c:order val="0"/>
          <c:tx>
            <c:v>Original</c:v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'BPM 1'!$A$3:$A$7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1'!$C$3:$C$7</c:f>
              <c:numCache>
                <c:formatCode>General</c:formatCode>
                <c:ptCount val="5"/>
                <c:pt idx="0">
                  <c:v>-18.100000000000001</c:v>
                </c:pt>
                <c:pt idx="1">
                  <c:v>-3.68</c:v>
                </c:pt>
                <c:pt idx="2">
                  <c:v>1.57</c:v>
                </c:pt>
                <c:pt idx="3">
                  <c:v>7.47</c:v>
                </c:pt>
                <c:pt idx="4">
                  <c:v>22.1</c:v>
                </c:pt>
              </c:numCache>
            </c:numRef>
          </c:yVal>
          <c:smooth val="0"/>
        </c:ser>
        <c:ser>
          <c:idx val="1"/>
          <c:order val="1"/>
          <c:tx>
            <c:v>Optimised First</c:v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'BPM 1'!$A$11:$A$15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1'!$C$11:$C$15</c:f>
              <c:numCache>
                <c:formatCode>General</c:formatCode>
                <c:ptCount val="5"/>
                <c:pt idx="0">
                  <c:v>-23.66</c:v>
                </c:pt>
                <c:pt idx="1">
                  <c:v>-8.5399999999999991</c:v>
                </c:pt>
                <c:pt idx="2">
                  <c:v>2.14</c:v>
                </c:pt>
                <c:pt idx="3">
                  <c:v>4.4000000000000004</c:v>
                </c:pt>
                <c:pt idx="4">
                  <c:v>20.079999999999998</c:v>
                </c:pt>
              </c:numCache>
            </c:numRef>
          </c:yVal>
          <c:smooth val="0"/>
        </c:ser>
        <c:ser>
          <c:idx val="2"/>
          <c:order val="2"/>
          <c:spPr>
            <a:ln w="3175">
              <a:solidFill>
                <a:srgbClr val="FF00FF"/>
              </a:solidFill>
              <a:prstDash val="solid"/>
            </a:ln>
          </c:spPr>
          <c:marker>
            <c:symbol val="none"/>
          </c:marker>
          <c:xVal>
            <c:numRef>
              <c:f>'BPM 1'!$O$15:$O$16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1'!$P$15:$P$16</c:f>
              <c:numCache>
                <c:formatCode>General</c:formatCode>
                <c:ptCount val="2"/>
                <c:pt idx="0">
                  <c:v>-23.238193706761884</c:v>
                </c:pt>
                <c:pt idx="1">
                  <c:v>21.006193706761884</c:v>
                </c:pt>
              </c:numCache>
            </c:numRef>
          </c:yVal>
          <c:smooth val="0"/>
        </c:ser>
        <c:ser>
          <c:idx val="3"/>
          <c:order val="3"/>
          <c:spPr>
            <a:ln w="3175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'BPM 1'!$O$7:$O$8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1'!$P$7:$P$8</c:f>
              <c:numCache>
                <c:formatCode>General</c:formatCode>
                <c:ptCount val="2"/>
                <c:pt idx="0">
                  <c:v>-18.37359250167373</c:v>
                </c:pt>
                <c:pt idx="1">
                  <c:v>22.11759250167373</c:v>
                </c:pt>
              </c:numCache>
            </c:numRef>
          </c:yVal>
          <c:smooth val="0"/>
        </c:ser>
        <c:ser>
          <c:idx val="4"/>
          <c:order val="4"/>
          <c:tx>
            <c:v>Optimised Second Attempt</c:v>
          </c:tx>
          <c:spPr>
            <a:ln w="28575">
              <a:noFill/>
            </a:ln>
          </c:spPr>
          <c:marker>
            <c:symbol val="star"/>
            <c:size val="5"/>
            <c:spPr>
              <a:noFill/>
              <a:ln>
                <a:solidFill>
                  <a:srgbClr val="00FF00"/>
                </a:solidFill>
                <a:prstDash val="solid"/>
              </a:ln>
            </c:spPr>
          </c:marker>
          <c:xVal>
            <c:numRef>
              <c:f>'BPM 1'!$A$19:$A$23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1'!$C$19:$C$23</c:f>
              <c:numCache>
                <c:formatCode>General</c:formatCode>
                <c:ptCount val="5"/>
                <c:pt idx="0">
                  <c:v>-22.64</c:v>
                </c:pt>
                <c:pt idx="1">
                  <c:v>-8.6</c:v>
                </c:pt>
                <c:pt idx="2">
                  <c:v>-1.4</c:v>
                </c:pt>
                <c:pt idx="3">
                  <c:v>4.3600000000000003</c:v>
                </c:pt>
                <c:pt idx="4">
                  <c:v>19.559999999999999</c:v>
                </c:pt>
              </c:numCache>
            </c:numRef>
          </c:yVal>
          <c:smooth val="0"/>
        </c:ser>
        <c:ser>
          <c:idx val="5"/>
          <c:order val="5"/>
          <c:spPr>
            <a:ln w="3175">
              <a:solidFill>
                <a:srgbClr val="00FF00"/>
              </a:solidFill>
              <a:prstDash val="solid"/>
            </a:ln>
          </c:spPr>
          <c:marker>
            <c:symbol val="none"/>
          </c:marker>
          <c:xVal>
            <c:numRef>
              <c:f>'BPM 1'!$O$23:$O$24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1'!$P$23:$P$24</c:f>
              <c:numCache>
                <c:formatCode>General</c:formatCode>
                <c:ptCount val="2"/>
                <c:pt idx="0">
                  <c:v>-23.14250479803615</c:v>
                </c:pt>
                <c:pt idx="1">
                  <c:v>19.65450479803615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250944"/>
        <c:axId val="37257984"/>
      </c:scatterChart>
      <c:valAx>
        <c:axId val="372509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Offset (mm)</a:t>
                </a:r>
              </a:p>
            </c:rich>
          </c:tx>
          <c:layout>
            <c:manualLayout>
              <c:xMode val="edge"/>
              <c:yMode val="edge"/>
              <c:x val="0.3617942312882505"/>
              <c:y val="0.9531207816017183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7257984"/>
        <c:crosses val="autoZero"/>
        <c:crossBetween val="midCat"/>
      </c:valAx>
      <c:valAx>
        <c:axId val="37257984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Residual (mV)</a:t>
                </a:r>
              </a:p>
            </c:rich>
          </c:tx>
          <c:layout>
            <c:manualLayout>
              <c:xMode val="edge"/>
              <c:yMode val="edge"/>
              <c:x val="5.8800075946619191E-3"/>
              <c:y val="0.4454431301037342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7250944"/>
        <c:crosses val="autoZero"/>
        <c:crossBetween val="midCat"/>
      </c:valAx>
      <c:spPr>
        <a:ln>
          <a:solidFill>
            <a:srgbClr val="808080"/>
          </a:solidFill>
        </a:ln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79317476732161318"/>
          <c:y val="0.39322033898305087"/>
          <c:w val="0.20268872802481902"/>
          <c:h val="0.21525423728813559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200" b="0" i="0" baseline="0">
                <a:effectLst/>
                <a:latin typeface="Arial" pitchFamily="34" charset="0"/>
                <a:cs typeface="Arial" pitchFamily="34" charset="0"/>
              </a:rPr>
              <a:t>BPM 3 After Attempted Optimisation</a:t>
            </a:r>
            <a:endParaRPr lang="en-GB" sz="1200">
              <a:effectLst/>
              <a:latin typeface="Arial" pitchFamily="34" charset="0"/>
              <a:cs typeface="Arial" pitchFamily="34" charset="0"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4.7881610888082078E-2"/>
          <c:y val="6.4937140033716076E-2"/>
          <c:w val="0.7197882039199256"/>
          <c:h val="0.87689755162941818"/>
        </c:manualLayout>
      </c:layout>
      <c:scatterChart>
        <c:scatterStyle val="lineMarker"/>
        <c:varyColors val="0"/>
        <c:ser>
          <c:idx val="0"/>
          <c:order val="0"/>
          <c:tx>
            <c:v>Original</c:v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'BPM 3'!$A$3:$A$7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3'!$C$3:$C$7</c:f>
              <c:numCache>
                <c:formatCode>General</c:formatCode>
                <c:ptCount val="5"/>
                <c:pt idx="0">
                  <c:v>-22.26</c:v>
                </c:pt>
                <c:pt idx="1">
                  <c:v>-7.81</c:v>
                </c:pt>
                <c:pt idx="2">
                  <c:v>-2.0499999999999998</c:v>
                </c:pt>
                <c:pt idx="3">
                  <c:v>4.7300000000000004</c:v>
                </c:pt>
                <c:pt idx="4">
                  <c:v>17.53</c:v>
                </c:pt>
              </c:numCache>
            </c:numRef>
          </c:yVal>
          <c:smooth val="0"/>
        </c:ser>
        <c:ser>
          <c:idx val="1"/>
          <c:order val="1"/>
          <c:tx>
            <c:v>Optimised First Attepmt</c:v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'BPM 3'!$A$11:$A$15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3'!$C$11:$C$15</c:f>
              <c:numCache>
                <c:formatCode>General</c:formatCode>
                <c:ptCount val="5"/>
                <c:pt idx="0">
                  <c:v>-20.82</c:v>
                </c:pt>
                <c:pt idx="1">
                  <c:v>-7.35</c:v>
                </c:pt>
                <c:pt idx="2">
                  <c:v>1.45</c:v>
                </c:pt>
                <c:pt idx="3">
                  <c:v>6.52</c:v>
                </c:pt>
                <c:pt idx="4">
                  <c:v>20.98</c:v>
                </c:pt>
              </c:numCache>
            </c:numRef>
          </c:yVal>
          <c:smooth val="0"/>
        </c:ser>
        <c:ser>
          <c:idx val="2"/>
          <c:order val="2"/>
          <c:spPr>
            <a:ln w="3175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'BPM 3'!$O$7:$O$8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3'!$P$7:$P$8</c:f>
              <c:numCache>
                <c:formatCode>General</c:formatCode>
                <c:ptCount val="2"/>
                <c:pt idx="0">
                  <c:v>-22.185607453693368</c:v>
                </c:pt>
                <c:pt idx="1">
                  <c:v>18.241607453693373</c:v>
                </c:pt>
              </c:numCache>
            </c:numRef>
          </c:yVal>
          <c:smooth val="0"/>
        </c:ser>
        <c:ser>
          <c:idx val="3"/>
          <c:order val="3"/>
          <c:spPr>
            <a:ln w="3175">
              <a:solidFill>
                <a:srgbClr val="FF00FF"/>
              </a:solidFill>
              <a:prstDash val="solid"/>
            </a:ln>
          </c:spPr>
          <c:marker>
            <c:symbol val="none"/>
          </c:marker>
          <c:xVal>
            <c:numRef>
              <c:f>'BPM 3'!$O$15:$O$16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3'!$P$15:$P$16</c:f>
              <c:numCache>
                <c:formatCode>General</c:formatCode>
                <c:ptCount val="2"/>
                <c:pt idx="0">
                  <c:v>-21.159532247266238</c:v>
                </c:pt>
                <c:pt idx="1">
                  <c:v>21.471532247266236</c:v>
                </c:pt>
              </c:numCache>
            </c:numRef>
          </c:yVal>
          <c:smooth val="0"/>
        </c:ser>
        <c:ser>
          <c:idx val="4"/>
          <c:order val="4"/>
          <c:tx>
            <c:v>Optimised Second Attempt</c:v>
          </c:tx>
          <c:spPr>
            <a:ln w="28575">
              <a:noFill/>
            </a:ln>
          </c:spPr>
          <c:marker>
            <c:symbol val="star"/>
            <c:size val="5"/>
            <c:spPr>
              <a:noFill/>
              <a:ln>
                <a:solidFill>
                  <a:srgbClr val="00FF00"/>
                </a:solidFill>
                <a:prstDash val="solid"/>
              </a:ln>
            </c:spPr>
          </c:marker>
          <c:xVal>
            <c:numRef>
              <c:f>'BPM 3'!$A$19:$A$23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3'!$C$19:$C$23</c:f>
              <c:numCache>
                <c:formatCode>General</c:formatCode>
                <c:ptCount val="5"/>
                <c:pt idx="0">
                  <c:v>-18.420000000000002</c:v>
                </c:pt>
                <c:pt idx="1">
                  <c:v>-4.3</c:v>
                </c:pt>
                <c:pt idx="2">
                  <c:v>1.8320000000000001</c:v>
                </c:pt>
                <c:pt idx="3">
                  <c:v>8.5</c:v>
                </c:pt>
                <c:pt idx="4">
                  <c:v>23.38</c:v>
                </c:pt>
              </c:numCache>
            </c:numRef>
          </c:yVal>
          <c:smooth val="0"/>
        </c:ser>
        <c:ser>
          <c:idx val="5"/>
          <c:order val="5"/>
          <c:spPr>
            <a:ln w="3175">
              <a:solidFill>
                <a:srgbClr val="00FF00"/>
              </a:solidFill>
              <a:prstDash val="solid"/>
            </a:ln>
          </c:spPr>
          <c:marker>
            <c:symbol val="none"/>
          </c:marker>
          <c:xVal>
            <c:numRef>
              <c:f>'BPM 3'!$O$23:$O$24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3'!$P$23:$P$24</c:f>
              <c:numCache>
                <c:formatCode>General</c:formatCode>
                <c:ptCount val="2"/>
                <c:pt idx="0">
                  <c:v>-18.992963534925238</c:v>
                </c:pt>
                <c:pt idx="1">
                  <c:v>23.389763534925237</c:v>
                </c:pt>
              </c:numCache>
            </c:numRef>
          </c:yVal>
          <c:smooth val="0"/>
        </c:ser>
        <c:ser>
          <c:idx val="6"/>
          <c:order val="6"/>
          <c:tx>
            <c:v>Optimised Third Attempt</c:v>
          </c:tx>
          <c:spPr>
            <a:ln w="28575">
              <a:noFill/>
            </a:ln>
          </c:spPr>
          <c:marker>
            <c:symbol val="plus"/>
            <c:size val="5"/>
            <c:spPr>
              <a:noFill/>
              <a:ln>
                <a:solidFill>
                  <a:srgbClr val="FFFF00"/>
                </a:solidFill>
                <a:prstDash val="solid"/>
              </a:ln>
            </c:spPr>
          </c:marker>
          <c:xVal>
            <c:numRef>
              <c:f>'BPM 3'!$A$27:$A$31</c:f>
              <c:numCache>
                <c:formatCode>General</c:formatCode>
                <c:ptCount val="5"/>
                <c:pt idx="0">
                  <c:v>-13</c:v>
                </c:pt>
                <c:pt idx="1">
                  <c:v>-3.2</c:v>
                </c:pt>
                <c:pt idx="2">
                  <c:v>0</c:v>
                </c:pt>
                <c:pt idx="3">
                  <c:v>3.2</c:v>
                </c:pt>
                <c:pt idx="4">
                  <c:v>13</c:v>
                </c:pt>
              </c:numCache>
            </c:numRef>
          </c:xVal>
          <c:yVal>
            <c:numRef>
              <c:f>'BPM 3'!$C$27:$C$31</c:f>
              <c:numCache>
                <c:formatCode>General</c:formatCode>
                <c:ptCount val="5"/>
                <c:pt idx="0">
                  <c:v>-19.82</c:v>
                </c:pt>
                <c:pt idx="1">
                  <c:v>-5.74</c:v>
                </c:pt>
                <c:pt idx="2">
                  <c:v>1.3520000000000001</c:v>
                </c:pt>
                <c:pt idx="3">
                  <c:v>7.46</c:v>
                </c:pt>
                <c:pt idx="4">
                  <c:v>21.32</c:v>
                </c:pt>
              </c:numCache>
            </c:numRef>
          </c:yVal>
          <c:smooth val="0"/>
        </c:ser>
        <c:ser>
          <c:idx val="7"/>
          <c:order val="7"/>
          <c:spPr>
            <a:ln w="3175">
              <a:solidFill>
                <a:srgbClr val="FFFF00"/>
              </a:solidFill>
              <a:prstDash val="solid"/>
            </a:ln>
          </c:spPr>
          <c:marker>
            <c:symbol val="none"/>
          </c:marker>
          <c:xVal>
            <c:numRef>
              <c:f>'BPM 3'!$O$31:$O$32</c:f>
              <c:numCache>
                <c:formatCode>General</c:formatCode>
                <c:ptCount val="2"/>
                <c:pt idx="0">
                  <c:v>-13</c:v>
                </c:pt>
                <c:pt idx="1">
                  <c:v>13</c:v>
                </c:pt>
              </c:numCache>
            </c:numRef>
          </c:xVal>
          <c:yVal>
            <c:numRef>
              <c:f>'BPM 3'!$P$31:$P$32</c:f>
              <c:numCache>
                <c:formatCode>General</c:formatCode>
                <c:ptCount val="2"/>
                <c:pt idx="0">
                  <c:v>-20.012234679758979</c:v>
                </c:pt>
                <c:pt idx="1">
                  <c:v>21.84103467975898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055872"/>
        <c:axId val="37067008"/>
      </c:scatterChart>
      <c:valAx>
        <c:axId val="370558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Offset</a:t>
                </a:r>
                <a:r>
                  <a:rPr lang="en-GB" baseline="0"/>
                  <a:t> (mm)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0.35559727342528685"/>
              <c:y val="0.9598924355648688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7067008"/>
        <c:crosses val="autoZero"/>
        <c:crossBetween val="midCat"/>
      </c:valAx>
      <c:valAx>
        <c:axId val="3706700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Residual (mV)</a:t>
                </a:r>
              </a:p>
            </c:rich>
          </c:tx>
          <c:layout>
            <c:manualLayout>
              <c:xMode val="edge"/>
              <c:yMode val="edge"/>
              <c:x val="7.2571093419871689E-3"/>
              <c:y val="0.4127134692818403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7055872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7"/>
        <c:delete val="1"/>
      </c:legendEntry>
      <c:layout>
        <c:manualLayout>
          <c:xMode val="edge"/>
          <c:yMode val="edge"/>
          <c:x val="0.79317476732161318"/>
          <c:y val="0.35762711864406782"/>
          <c:w val="0.20268872802481902"/>
          <c:h val="0.28644067796610168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0.56809</cdr:x>
      <cdr:y>0.71219</cdr:y>
    </cdr:from>
    <cdr:to>
      <cdr:x>0.98387</cdr:x>
      <cdr:y>0.88152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2536214" y="2422971"/>
          <a:ext cx="1856274" cy="576064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lt1">
              <a:shade val="50000"/>
            </a:schemeClr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 b="0" i="0" u="none" strike="noStrike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Intercept</a:t>
          </a:r>
          <a:r>
            <a:rPr lang="en-GB" sz="1100" dirty="0"/>
            <a:t> = </a:t>
          </a:r>
          <a:r>
            <a:rPr lang="en-GB" sz="1100" b="0" i="0" u="none" strike="noStrike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-1.20</a:t>
          </a:r>
          <a:r>
            <a:rPr lang="en-GB" sz="1100" dirty="0"/>
            <a:t> </a:t>
          </a:r>
          <a:r>
            <a:rPr lang="en-GB" sz="1100" b="0" i="0" baseline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± </a:t>
          </a:r>
          <a:r>
            <a:rPr lang="en-GB" sz="1100" b="0" i="0" u="none" strike="noStrike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0.29</a:t>
          </a:r>
        </a:p>
        <a:p xmlns:a="http://schemas.openxmlformats.org/drawingml/2006/main">
          <a:r>
            <a:rPr lang="en-GB" sz="1100" b="0" i="0" u="none" strike="noStrike" baseline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Intercept = -0.997  </a:t>
          </a:r>
          <a:r>
            <a:rPr lang="en-GB" sz="1100" b="0" i="0" baseline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±</a:t>
          </a:r>
          <a:r>
            <a:rPr lang="en-GB" sz="1100" b="0" i="0" u="none" strike="noStrike" baseline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 0.30</a:t>
          </a:r>
        </a:p>
        <a:p xmlns:a="http://schemas.openxmlformats.org/drawingml/2006/main">
          <a:r>
            <a:rPr lang="en-GB" sz="1100" b="0" i="0" u="none" strike="noStrike" baseline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Intercept = -1.01 ± 0.28</a:t>
          </a:r>
          <a:endParaRPr lang="en-GB" sz="1100" b="0" i="0" u="none" strike="noStrike" dirty="0">
            <a:solidFill>
              <a:schemeClr val="dk1"/>
            </a:solidFill>
            <a:effectLst/>
            <a:latin typeface="+mn-lt"/>
            <a:ea typeface="+mn-ea"/>
            <a:cs typeface="+mn-cs"/>
          </a:endParaRPr>
        </a:p>
        <a:p xmlns:a="http://schemas.openxmlformats.org/drawingml/2006/main">
          <a:endParaRPr lang="en-GB" sz="1100" b="0" i="0" u="none" strike="noStrike" dirty="0">
            <a:solidFill>
              <a:schemeClr val="dk1"/>
            </a:solidFill>
            <a:effectLst/>
            <a:latin typeface="+mn-lt"/>
            <a:ea typeface="+mn-ea"/>
            <a:cs typeface="+mn-cs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0.63963</cdr:x>
      <cdr:y>0.685</cdr:y>
    </cdr:from>
    <cdr:to>
      <cdr:x>0.99117</cdr:x>
      <cdr:y>0.87674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2970435" y="2348880"/>
          <a:ext cx="1632588" cy="657454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lt1">
              <a:shade val="50000"/>
            </a:schemeClr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 b="0" i="0" u="none" strike="noStrike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Intercept</a:t>
          </a:r>
          <a:r>
            <a:rPr lang="en-GB" sz="1100" dirty="0"/>
            <a:t> = </a:t>
          </a:r>
          <a:r>
            <a:rPr lang="en-GB" sz="1100" b="0" i="0" u="none" strike="noStrike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0.561</a:t>
          </a:r>
          <a:r>
            <a:rPr lang="en-GB" sz="1100" dirty="0"/>
            <a:t> </a:t>
          </a:r>
          <a:r>
            <a:rPr lang="en-GB" sz="1100" b="0" i="0" baseline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± 0.29</a:t>
          </a:r>
          <a:endParaRPr lang="en-GB" sz="1100" b="0" i="0" u="none" strike="noStrike" dirty="0">
            <a:solidFill>
              <a:schemeClr val="dk1"/>
            </a:solidFill>
            <a:effectLst/>
            <a:latin typeface="+mn-lt"/>
            <a:ea typeface="+mn-ea"/>
            <a:cs typeface="+mn-cs"/>
          </a:endParaRPr>
        </a:p>
        <a:p xmlns:a="http://schemas.openxmlformats.org/drawingml/2006/main">
          <a:r>
            <a:rPr lang="en-GB" sz="1100" b="0" i="0" u="none" strike="noStrike" baseline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Intercept = 0.671 </a:t>
          </a:r>
          <a:r>
            <a:rPr lang="en-GB" sz="1100" b="0" i="0" baseline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±</a:t>
          </a:r>
          <a:r>
            <a:rPr lang="en-GB" sz="1100" b="0" i="0" u="none" strike="noStrike" baseline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 0.28</a:t>
          </a:r>
        </a:p>
        <a:p xmlns:a="http://schemas.openxmlformats.org/drawingml/2006/main">
          <a:r>
            <a:rPr lang="en-GB" sz="1100" b="0" i="0" u="none" strike="noStrike" baseline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Intercept = 0.788 ± 0.27</a:t>
          </a:r>
          <a:endParaRPr lang="en-GB" sz="1100" b="0" i="0" u="none" strike="noStrike" dirty="0">
            <a:solidFill>
              <a:schemeClr val="dk1"/>
            </a:solidFill>
            <a:effectLst/>
            <a:latin typeface="+mn-lt"/>
            <a:ea typeface="+mn-ea"/>
            <a:cs typeface="+mn-cs"/>
          </a:endParaRPr>
        </a:p>
        <a:p xmlns:a="http://schemas.openxmlformats.org/drawingml/2006/main">
          <a:endParaRPr lang="en-GB" sz="1100" b="0" i="0" u="none" strike="noStrike" dirty="0">
            <a:solidFill>
              <a:schemeClr val="dk1"/>
            </a:solidFill>
            <a:effectLst/>
            <a:latin typeface="+mn-lt"/>
            <a:ea typeface="+mn-ea"/>
            <a:cs typeface="+mn-cs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0.64796</cdr:x>
      <cdr:y>0.71399</cdr:y>
    </cdr:from>
    <cdr:to>
      <cdr:x>0.97583</cdr:x>
      <cdr:y>0.88926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2915816" y="2448272"/>
          <a:ext cx="1475403" cy="600996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lt1">
              <a:shade val="50000"/>
            </a:schemeClr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 b="0" i="0" u="none" strike="noStrike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Intercept</a:t>
          </a:r>
          <a:r>
            <a:rPr lang="en-GB" sz="1100" dirty="0"/>
            <a:t> = </a:t>
          </a:r>
          <a:r>
            <a:rPr lang="en-GB" sz="1100" b="0" i="0" u="none" strike="noStrike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1.27</a:t>
          </a:r>
          <a:r>
            <a:rPr lang="en-GB" sz="1100" dirty="0"/>
            <a:t> </a:t>
          </a:r>
          <a:r>
            <a:rPr lang="en-GB" sz="1100" b="0" i="0" baseline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± 0.29</a:t>
          </a:r>
          <a:endParaRPr lang="en-GB" sz="1100" b="0" i="0" u="none" strike="noStrike" dirty="0">
            <a:solidFill>
              <a:schemeClr val="dk1"/>
            </a:solidFill>
            <a:effectLst/>
            <a:latin typeface="+mn-lt"/>
            <a:ea typeface="+mn-ea"/>
            <a:cs typeface="+mn-cs"/>
          </a:endParaRPr>
        </a:p>
        <a:p xmlns:a="http://schemas.openxmlformats.org/drawingml/2006/main">
          <a:r>
            <a:rPr lang="en-GB" sz="1100" b="0" i="0" u="none" strike="noStrike" baseline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Intercept = 1.18 </a:t>
          </a:r>
          <a:r>
            <a:rPr lang="en-GB" sz="1100" b="0" i="0" baseline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±</a:t>
          </a:r>
          <a:r>
            <a:rPr lang="en-GB" sz="1100" b="0" i="0" u="none" strike="noStrike" baseline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 0.29</a:t>
          </a:r>
        </a:p>
        <a:p xmlns:a="http://schemas.openxmlformats.org/drawingml/2006/main">
          <a:r>
            <a:rPr lang="en-GB" sz="1100" b="0" i="0" u="none" strike="noStrike" baseline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Intercept = 1.35 ± 0.28</a:t>
          </a:r>
          <a:endParaRPr lang="en-GB" sz="1100" b="0" i="0" u="none" strike="noStrike" dirty="0">
            <a:solidFill>
              <a:schemeClr val="dk1"/>
            </a:solidFill>
            <a:effectLst/>
            <a:latin typeface="+mn-lt"/>
            <a:ea typeface="+mn-ea"/>
            <a:cs typeface="+mn-cs"/>
          </a:endParaRPr>
        </a:p>
        <a:p xmlns:a="http://schemas.openxmlformats.org/drawingml/2006/main">
          <a:endParaRPr lang="en-GB" sz="1100" b="0" i="0" u="none" strike="noStrike" dirty="0">
            <a:solidFill>
              <a:schemeClr val="dk1"/>
            </a:solidFill>
            <a:effectLst/>
            <a:latin typeface="+mn-lt"/>
            <a:ea typeface="+mn-ea"/>
            <a:cs typeface="+mn-cs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0.63165</cdr:x>
      <cdr:y>0.73499</cdr:y>
    </cdr:from>
    <cdr:to>
      <cdr:x>0.99102</cdr:x>
      <cdr:y>0.91502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3024336" y="2520280"/>
          <a:ext cx="1720692" cy="617320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lt1">
              <a:shade val="50000"/>
            </a:schemeClr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 b="0" i="0" u="none" strike="noStrike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Intercept</a:t>
          </a:r>
          <a:r>
            <a:rPr lang="en-GB" sz="1100" dirty="0"/>
            <a:t> = </a:t>
          </a:r>
          <a:r>
            <a:rPr lang="en-GB" sz="1100" b="0" i="0" u="none" strike="noStrike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-0.726</a:t>
          </a:r>
          <a:r>
            <a:rPr lang="en-GB" sz="1100" dirty="0"/>
            <a:t> </a:t>
          </a:r>
          <a:r>
            <a:rPr lang="en-GB" sz="1100" b="0" i="0" baseline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± 0.27</a:t>
          </a:r>
          <a:endParaRPr lang="en-GB" sz="1100" b="0" i="0" u="none" strike="noStrike" dirty="0">
            <a:solidFill>
              <a:schemeClr val="dk1"/>
            </a:solidFill>
            <a:effectLst/>
            <a:latin typeface="+mn-lt"/>
            <a:ea typeface="+mn-ea"/>
            <a:cs typeface="+mn-cs"/>
          </a:endParaRPr>
        </a:p>
        <a:p xmlns:a="http://schemas.openxmlformats.org/drawingml/2006/main">
          <a:r>
            <a:rPr lang="en-GB" sz="1100" b="0" i="0" u="none" strike="noStrike" baseline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Intercept = -0.762 </a:t>
          </a:r>
          <a:r>
            <a:rPr lang="en-GB" sz="1100" b="0" i="0" baseline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±</a:t>
          </a:r>
          <a:r>
            <a:rPr lang="en-GB" sz="1100" b="0" i="0" u="none" strike="noStrike" baseline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 0.27</a:t>
          </a:r>
        </a:p>
        <a:p xmlns:a="http://schemas.openxmlformats.org/drawingml/2006/main">
          <a:r>
            <a:rPr lang="en-GB" sz="1100" b="0" i="0" u="none" strike="noStrike" baseline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Intercept = -0.633 ± 0.26</a:t>
          </a:r>
          <a:endParaRPr lang="en-GB" sz="1100" b="0" i="0" u="none" strike="noStrike" dirty="0">
            <a:solidFill>
              <a:schemeClr val="dk1"/>
            </a:solidFill>
            <a:effectLst/>
            <a:latin typeface="+mn-lt"/>
            <a:ea typeface="+mn-ea"/>
            <a:cs typeface="+mn-cs"/>
          </a:endParaRPr>
        </a:p>
        <a:p xmlns:a="http://schemas.openxmlformats.org/drawingml/2006/main">
          <a:endParaRPr lang="en-GB" sz="1100" b="0" i="0" u="none" strike="noStrike" dirty="0">
            <a:solidFill>
              <a:schemeClr val="dk1"/>
            </a:solidFill>
            <a:effectLst/>
            <a:latin typeface="+mn-lt"/>
            <a:ea typeface="+mn-ea"/>
            <a:cs typeface="+mn-cs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0.80615</cdr:x>
      <cdr:y>0.59696</cdr:y>
    </cdr:from>
    <cdr:to>
      <cdr:x>0.99102</cdr:x>
      <cdr:y>0.71377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434521" y="3358707"/>
          <a:ext cx="1704976" cy="657226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lt1">
              <a:shade val="50000"/>
            </a:schemeClr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 b="0" i="0" u="none" strike="noStrike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Intercept</a:t>
          </a:r>
          <a:r>
            <a:rPr lang="en-GB" sz="1100"/>
            <a:t> = </a:t>
          </a:r>
          <a:r>
            <a:rPr lang="en-GB" sz="1100" b="0" i="0" u="none" strike="noStrike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-0.726</a:t>
          </a:r>
          <a:r>
            <a:rPr lang="en-GB" sz="1100"/>
            <a:t> </a:t>
          </a:r>
          <a:r>
            <a:rPr lang="en-GB" sz="1100" b="0" i="0" baseline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± 0.27</a:t>
          </a:r>
          <a:endParaRPr lang="en-GB" sz="1100" b="0" i="0" u="none" strike="noStrike">
            <a:solidFill>
              <a:schemeClr val="dk1"/>
            </a:solidFill>
            <a:effectLst/>
            <a:latin typeface="+mn-lt"/>
            <a:ea typeface="+mn-ea"/>
            <a:cs typeface="+mn-cs"/>
          </a:endParaRPr>
        </a:p>
        <a:p xmlns:a="http://schemas.openxmlformats.org/drawingml/2006/main">
          <a:r>
            <a:rPr lang="en-GB" sz="1100" b="0" i="0" u="none" strike="noStrike" baseline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Intercept = -0.762 </a:t>
          </a:r>
          <a:r>
            <a:rPr lang="en-GB" sz="1100" b="0" i="0" baseline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±</a:t>
          </a:r>
          <a:r>
            <a:rPr lang="en-GB" sz="1100" b="0" i="0" u="none" strike="noStrike" baseline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 0.27</a:t>
          </a:r>
        </a:p>
        <a:p xmlns:a="http://schemas.openxmlformats.org/drawingml/2006/main">
          <a:r>
            <a:rPr lang="en-GB" sz="1100" b="0" i="0" u="none" strike="noStrike" baseline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Intercept = -0.633 ± 0.26</a:t>
          </a:r>
          <a:endParaRPr lang="en-GB" sz="1100" b="0" i="0" u="none" strike="noStrike">
            <a:solidFill>
              <a:schemeClr val="dk1"/>
            </a:solidFill>
            <a:effectLst/>
            <a:latin typeface="+mn-lt"/>
            <a:ea typeface="+mn-ea"/>
            <a:cs typeface="+mn-cs"/>
          </a:endParaRPr>
        </a:p>
        <a:p xmlns:a="http://schemas.openxmlformats.org/drawingml/2006/main">
          <a:endParaRPr lang="en-GB" sz="1100" b="0" i="0" u="none" strike="noStrike">
            <a:solidFill>
              <a:schemeClr val="dk1"/>
            </a:solidFill>
            <a:effectLst/>
            <a:latin typeface="+mn-lt"/>
            <a:ea typeface="+mn-ea"/>
            <a:cs typeface="+mn-cs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CC4C-0AE5-4DEB-922D-0E72493CBEDB}" type="datetimeFigureOut">
              <a:rPr lang="en-GB" smtClean="0"/>
              <a:t>19/11/2010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49CB7-6B04-474A-B10C-E75DDA763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114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CC4C-0AE5-4DEB-922D-0E72493CBEDB}" type="datetimeFigureOut">
              <a:rPr lang="en-GB" smtClean="0"/>
              <a:t>19/11/2010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49CB7-6B04-474A-B10C-E75DDA763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592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CC4C-0AE5-4DEB-922D-0E72493CBEDB}" type="datetimeFigureOut">
              <a:rPr lang="en-GB" smtClean="0"/>
              <a:t>19/11/2010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49CB7-6B04-474A-B10C-E75DDA763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626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CC4C-0AE5-4DEB-922D-0E72493CBEDB}" type="datetimeFigureOut">
              <a:rPr lang="en-GB" smtClean="0"/>
              <a:t>19/11/2010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49CB7-6B04-474A-B10C-E75DDA763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016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CC4C-0AE5-4DEB-922D-0E72493CBEDB}" type="datetimeFigureOut">
              <a:rPr lang="en-GB" smtClean="0"/>
              <a:t>19/11/2010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49CB7-6B04-474A-B10C-E75DDA763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114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CC4C-0AE5-4DEB-922D-0E72493CBEDB}" type="datetimeFigureOut">
              <a:rPr lang="en-GB" smtClean="0"/>
              <a:t>19/11/2010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49CB7-6B04-474A-B10C-E75DDA763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95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CC4C-0AE5-4DEB-922D-0E72493CBEDB}" type="datetimeFigureOut">
              <a:rPr lang="en-GB" smtClean="0"/>
              <a:t>19/11/2010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49CB7-6B04-474A-B10C-E75DDA763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958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CC4C-0AE5-4DEB-922D-0E72493CBEDB}" type="datetimeFigureOut">
              <a:rPr lang="en-GB" smtClean="0"/>
              <a:t>19/11/2010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49CB7-6B04-474A-B10C-E75DDA763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524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CC4C-0AE5-4DEB-922D-0E72493CBEDB}" type="datetimeFigureOut">
              <a:rPr lang="en-GB" smtClean="0"/>
              <a:t>19/11/2010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49CB7-6B04-474A-B10C-E75DDA763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779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CC4C-0AE5-4DEB-922D-0E72493CBEDB}" type="datetimeFigureOut">
              <a:rPr lang="en-GB" smtClean="0"/>
              <a:t>19/11/2010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49CB7-6B04-474A-B10C-E75DDA763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217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CC4C-0AE5-4DEB-922D-0E72493CBEDB}" type="datetimeFigureOut">
              <a:rPr lang="en-GB" smtClean="0"/>
              <a:t>19/11/2010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49CB7-6B04-474A-B10C-E75DDA763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937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4CC4C-0AE5-4DEB-922D-0E72493CBEDB}" type="datetimeFigureOut">
              <a:rPr lang="en-GB" smtClean="0"/>
              <a:t>19/11/2010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49CB7-6B04-474A-B10C-E75DDA763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032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983814"/>
              </p:ext>
            </p:extLst>
          </p:nvPr>
        </p:nvGraphicFramePr>
        <p:xfrm>
          <a:off x="107504" y="-2083"/>
          <a:ext cx="4320480" cy="3431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042341"/>
              </p:ext>
            </p:extLst>
          </p:nvPr>
        </p:nvGraphicFramePr>
        <p:xfrm>
          <a:off x="4481885" y="0"/>
          <a:ext cx="4644008" cy="3428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788691"/>
              </p:ext>
            </p:extLst>
          </p:nvPr>
        </p:nvGraphicFramePr>
        <p:xfrm>
          <a:off x="0" y="3429000"/>
          <a:ext cx="4499992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24265"/>
              </p:ext>
            </p:extLst>
          </p:nvPr>
        </p:nvGraphicFramePr>
        <p:xfrm>
          <a:off x="4355976" y="3429000"/>
          <a:ext cx="4788024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688852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28523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35360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 Values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203346"/>
              </p:ext>
            </p:extLst>
          </p:nvPr>
        </p:nvGraphicFramePr>
        <p:xfrm>
          <a:off x="2267744" y="1556792"/>
          <a:ext cx="4680520" cy="16561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2092"/>
                <a:gridCol w="1508168"/>
                <a:gridCol w="832092"/>
                <a:gridCol w="1508168"/>
              </a:tblGrid>
              <a:tr h="33123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BPM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Weighted Mean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Error</a:t>
                      </a:r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Standard Deviation</a:t>
                      </a:r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31237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-1.070387977</a:t>
                      </a:r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0.096422</a:t>
                      </a:r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0.005779438</a:t>
                      </a:r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31237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0.670607876</a:t>
                      </a:r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0.093698</a:t>
                      </a:r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0.01100713</a:t>
                      </a:r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31237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</a:t>
                      </a:r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1.263741856</a:t>
                      </a:r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0.095966</a:t>
                      </a:r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0.005504455</a:t>
                      </a:r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31237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</a:t>
                      </a:r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-0.708154779</a:t>
                      </a:r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0.089196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0.007472331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5958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33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2"/>
          <p:cNvSpPr txBox="1"/>
          <p:nvPr/>
        </p:nvSpPr>
        <p:spPr>
          <a:xfrm>
            <a:off x="7236296" y="4221088"/>
            <a:ext cx="1828800" cy="648072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/>
              <a:t>Original</a:t>
            </a:r>
            <a:r>
              <a:rPr lang="en-GB" sz="1100" baseline="0" dirty="0"/>
              <a:t> </a:t>
            </a:r>
            <a:r>
              <a:rPr lang="en-GB" sz="1100" dirty="0"/>
              <a:t>= -</a:t>
            </a:r>
            <a:r>
              <a:rPr lang="en-GB" sz="1100" b="0" i="0" u="none" strike="noStrike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1.20</a:t>
            </a:r>
            <a:r>
              <a:rPr lang="en-GB" sz="1100" dirty="0"/>
              <a:t> </a:t>
            </a:r>
            <a:r>
              <a:rPr lang="en-GB" sz="1100" b="0" i="0" baseline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± 0.29</a:t>
            </a:r>
            <a:endParaRPr lang="en-GB" sz="1100" b="0" i="0" u="none" strike="noStrike" dirty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100" b="0" i="0" u="none" strike="noStrike" baseline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First = 0.654 </a:t>
            </a:r>
            <a:r>
              <a:rPr lang="en-GB" sz="1100" b="0" i="0" baseline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±</a:t>
            </a:r>
            <a:r>
              <a:rPr lang="en-GB" sz="1100" b="0" i="0" u="none" strike="noStrike" baseline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0.27</a:t>
            </a:r>
          </a:p>
          <a:p>
            <a:r>
              <a:rPr lang="en-GB" sz="1100" b="0" i="0" u="none" strike="noStrike" baseline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Second = 1.06 ± </a:t>
            </a:r>
            <a:r>
              <a:rPr lang="en-GB" sz="1100" b="0" i="0" u="none" strike="noStrike" baseline="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0.30</a:t>
            </a:r>
            <a:endParaRPr lang="en-GB" sz="1100" b="0" i="0" u="none" strike="noStrike" dirty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6896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515405"/>
              </p:ext>
            </p:extLst>
          </p:nvPr>
        </p:nvGraphicFramePr>
        <p:xfrm>
          <a:off x="1" y="12982"/>
          <a:ext cx="9144000" cy="6845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2"/>
          <p:cNvSpPr txBox="1"/>
          <p:nvPr/>
        </p:nvSpPr>
        <p:spPr>
          <a:xfrm>
            <a:off x="7020272" y="4581128"/>
            <a:ext cx="1972816" cy="864096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Original</a:t>
            </a:r>
            <a:r>
              <a:rPr lang="en-GB" sz="1100" baseline="0"/>
              <a:t> </a:t>
            </a:r>
            <a:r>
              <a:rPr lang="en-GB" sz="1100"/>
              <a:t>= </a:t>
            </a:r>
            <a:r>
              <a:rPr lang="en-GB" sz="1100" b="0" i="0" u="none" strike="noStrik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1.27</a:t>
            </a:r>
            <a:r>
              <a:rPr lang="en-GB" sz="1100"/>
              <a:t> </a:t>
            </a:r>
            <a:r>
              <a:rPr lang="en-GB" sz="1100" b="0" i="0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± 0.29</a:t>
            </a:r>
            <a:endParaRPr lang="en-GB" sz="1100" b="0" i="0" u="none" strike="noStrike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100" b="0" i="0" u="none" strike="noStrike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First = -0.0951 </a:t>
            </a:r>
            <a:r>
              <a:rPr lang="en-GB" sz="1100" b="0" i="0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±</a:t>
            </a:r>
            <a:r>
              <a:rPr lang="en-GB" sz="1100" b="0" i="0" u="none" strike="noStrike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0.27</a:t>
            </a:r>
          </a:p>
          <a:p>
            <a:r>
              <a:rPr lang="en-GB" sz="1100" b="0" i="0" u="none" strike="noStrike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Second = -1.35 ± 0.29</a:t>
            </a:r>
            <a:endParaRPr lang="en-GB" sz="1100" b="0" i="0" u="none" strike="noStrike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0" i="0" u="none" strike="noStrik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Third </a:t>
            </a:r>
            <a:r>
              <a:rPr lang="en-GB" sz="1100" b="0" i="0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= -0.568 ± 0.28</a:t>
            </a:r>
            <a:endParaRPr lang="en-GB">
              <a:effectLst/>
            </a:endParaRPr>
          </a:p>
          <a:p>
            <a:endParaRPr lang="en-GB" sz="1100" b="0" i="0" u="none" strike="noStrike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4711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215</Words>
  <Application>Microsoft Office PowerPoint</Application>
  <PresentationFormat>On-screen Show (4:3)</PresentationFormat>
  <Paragraphs>64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Final Values</vt:lpstr>
      <vt:lpstr>PowerPoint Presentation</vt:lpstr>
      <vt:lpstr>PowerPoint Presentation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10</cp:revision>
  <dcterms:created xsi:type="dcterms:W3CDTF">2010-11-19T15:05:19Z</dcterms:created>
  <dcterms:modified xsi:type="dcterms:W3CDTF">2010-11-19T15:31:44Z</dcterms:modified>
</cp:coreProperties>
</file>