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80" r:id="rId3"/>
    <p:sldId id="264" r:id="rId4"/>
    <p:sldId id="281" r:id="rId5"/>
    <p:sldId id="282" r:id="rId6"/>
    <p:sldId id="283" r:id="rId7"/>
    <p:sldId id="284" r:id="rId8"/>
    <p:sldId id="285" r:id="rId9"/>
  </p:sldIdLst>
  <p:sldSz cx="9144000" cy="6858000" type="screen4x3"/>
  <p:notesSz cx="69977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6600CC"/>
    <a:srgbClr val="00CC99"/>
    <a:srgbClr val="333399"/>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75" autoAdjust="0"/>
    <p:restoredTop sz="94660"/>
  </p:normalViewPr>
  <p:slideViewPr>
    <p:cSldViewPr>
      <p:cViewPr>
        <p:scale>
          <a:sx n="70" d="100"/>
          <a:sy n="70" d="100"/>
        </p:scale>
        <p:origin x="-12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lIns="91440" tIns="45720" rIns="91440" bIns="45720" rtlCol="0"/>
          <a:lstStyle>
            <a:lvl1pPr algn="r">
              <a:defRPr sz="1200"/>
            </a:lvl1pPr>
          </a:lstStyle>
          <a:p>
            <a:fld id="{3CD8C6EE-7A5B-48B1-B687-46A39B8986A5}" type="datetimeFigureOut">
              <a:rPr lang="en-US" smtClean="0"/>
              <a:pPr/>
              <a:t>11/23/2010</a:t>
            </a:fld>
            <a:endParaRPr lang="en-US"/>
          </a:p>
        </p:txBody>
      </p:sp>
      <p:sp>
        <p:nvSpPr>
          <p:cNvPr id="4" name="Footer Placeholder 3"/>
          <p:cNvSpPr>
            <a:spLocks noGrp="1"/>
          </p:cNvSpPr>
          <p:nvPr>
            <p:ph type="ftr" sz="quarter" idx="2"/>
          </p:nvPr>
        </p:nvSpPr>
        <p:spPr>
          <a:xfrm>
            <a:off x="0" y="8818563"/>
            <a:ext cx="303212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3988" y="8818563"/>
            <a:ext cx="3032125" cy="463550"/>
          </a:xfrm>
          <a:prstGeom prst="rect">
            <a:avLst/>
          </a:prstGeom>
        </p:spPr>
        <p:txBody>
          <a:bodyPr vert="horz" lIns="91440" tIns="45720" rIns="91440" bIns="45720" rtlCol="0" anchor="b"/>
          <a:lstStyle>
            <a:lvl1pPr algn="r">
              <a:defRPr sz="1200"/>
            </a:lvl1pPr>
          </a:lstStyle>
          <a:p>
            <a:fld id="{9BACDFBB-8105-4422-B6BF-E7923ED80D6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en-US" dirty="0"/>
          </a:p>
        </p:txBody>
      </p:sp>
      <p:sp>
        <p:nvSpPr>
          <p:cNvPr id="3" name="Date Placeholder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a:lvl1pPr>
          </a:lstStyle>
          <a:p>
            <a:fld id="{EFC0D00A-B283-4FF7-91B6-9D2C57A63393}" type="datetimeFigureOut">
              <a:rPr lang="en-US" smtClean="0"/>
              <a:pPr/>
              <a:t>11/23/2010</a:t>
            </a:fld>
            <a:endParaRPr lang="en-US" dirty="0"/>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endParaRPr lang="en-US" dirty="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a:lvl1pPr>
          </a:lstStyle>
          <a:p>
            <a:fld id="{1FFF2F36-6C82-49F0-A1B4-44D102E0BA9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8" name="Text Box 18"/>
          <p:cNvSpPr txBox="1">
            <a:spLocks noChangeArrowheads="1"/>
          </p:cNvSpPr>
          <p:nvPr userDrawn="1"/>
        </p:nvSpPr>
        <p:spPr bwMode="auto">
          <a:xfrm>
            <a:off x="1295400" y="533400"/>
            <a:ext cx="2821606" cy="338554"/>
          </a:xfrm>
          <a:prstGeom prst="rect">
            <a:avLst/>
          </a:prstGeom>
          <a:noFill/>
          <a:ln w="9525">
            <a:noFill/>
            <a:miter lim="800000"/>
            <a:headEnd/>
            <a:tailEnd/>
          </a:ln>
          <a:effectLst/>
        </p:spPr>
        <p:txBody>
          <a:bodyPr wrap="none">
            <a:spAutoFit/>
          </a:bodyPr>
          <a:lstStyle/>
          <a:p>
            <a:r>
              <a:rPr lang="en-US" sz="1600" b="1" i="1" dirty="0">
                <a:solidFill>
                  <a:srgbClr val="333399"/>
                </a:solidFill>
                <a:effectLst>
                  <a:outerShdw blurRad="38100" dist="38100" dir="2700000" algn="tl">
                    <a:srgbClr val="C0C0C0"/>
                  </a:outerShdw>
                </a:effectLst>
                <a:latin typeface="Arial" charset="0"/>
              </a:rPr>
              <a:t>Global Design Effort  - CFS</a:t>
            </a:r>
          </a:p>
        </p:txBody>
      </p:sp>
      <p:sp>
        <p:nvSpPr>
          <p:cNvPr id="13" name="Text Box 21"/>
          <p:cNvSpPr txBox="1">
            <a:spLocks noChangeArrowheads="1"/>
          </p:cNvSpPr>
          <p:nvPr userDrawn="1"/>
        </p:nvSpPr>
        <p:spPr bwMode="auto">
          <a:xfrm>
            <a:off x="457200" y="6400800"/>
            <a:ext cx="655949" cy="246221"/>
          </a:xfrm>
          <a:prstGeom prst="rect">
            <a:avLst/>
          </a:prstGeom>
          <a:noFill/>
          <a:ln w="9525">
            <a:noFill/>
            <a:miter lim="800000"/>
            <a:headEnd/>
            <a:tailEnd/>
          </a:ln>
          <a:effectLst/>
        </p:spPr>
        <p:txBody>
          <a:bodyPr wrap="none">
            <a:spAutoFit/>
          </a:bodyPr>
          <a:lstStyle/>
          <a:p>
            <a:r>
              <a:rPr lang="en-US" sz="1000" b="1" i="1" dirty="0" smtClean="0">
                <a:solidFill>
                  <a:srgbClr val="009999"/>
                </a:solidFill>
                <a:effectLst>
                  <a:outerShdw blurRad="38100" dist="38100" dir="2700000" algn="tl">
                    <a:srgbClr val="C0C0C0"/>
                  </a:outerShdw>
                </a:effectLst>
              </a:rPr>
              <a:t>11-24-10</a:t>
            </a:r>
            <a:endParaRPr lang="en-US" sz="1000" b="1" i="1" dirty="0">
              <a:solidFill>
                <a:srgbClr val="009999"/>
              </a:solidFill>
              <a:effectLst>
                <a:outerShdw blurRad="38100" dist="38100" dir="2700000" algn="tl">
                  <a:srgbClr val="C0C0C0"/>
                </a:outerShdw>
              </a:effectLst>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pPr/>
              <a:t>‹#›</a:t>
            </a:fld>
            <a:endParaRPr lang="en-US" dirty="0"/>
          </a:p>
        </p:txBody>
      </p:sp>
      <p:sp>
        <p:nvSpPr>
          <p:cNvPr id="10" name="TextBox 9"/>
          <p:cNvSpPr txBox="1"/>
          <p:nvPr userDrawn="1"/>
        </p:nvSpPr>
        <p:spPr>
          <a:xfrm>
            <a:off x="3048000" y="6400800"/>
            <a:ext cx="2482411" cy="276999"/>
          </a:xfrm>
          <a:prstGeom prst="rect">
            <a:avLst/>
          </a:prstGeom>
          <a:noFill/>
        </p:spPr>
        <p:txBody>
          <a:bodyPr wrap="none" rtlCol="0">
            <a:spAutoFit/>
          </a:bodyPr>
          <a:lstStyle/>
          <a:p>
            <a:r>
              <a:rPr lang="en-US" sz="1200" b="1" i="1" dirty="0" smtClean="0">
                <a:solidFill>
                  <a:srgbClr val="333399"/>
                </a:solidFill>
                <a:effectLst>
                  <a:outerShdw blurRad="38100" dist="38100" dir="2700000" algn="tl">
                    <a:srgbClr val="000000">
                      <a:alpha val="43137"/>
                    </a:srgbClr>
                  </a:outerShdw>
                </a:effectLst>
              </a:rPr>
              <a:t>ILC CFS and Global Systems </a:t>
            </a:r>
            <a:r>
              <a:rPr lang="en-US" sz="1200" b="1" i="1" baseline="0" dirty="0" smtClean="0">
                <a:solidFill>
                  <a:srgbClr val="333399"/>
                </a:solidFill>
                <a:effectLst>
                  <a:outerShdw blurRad="38100" dist="38100" dir="2700000" algn="tl">
                    <a:srgbClr val="000000">
                      <a:alpha val="43137"/>
                    </a:srgbClr>
                  </a:outerShdw>
                </a:effectLst>
              </a:rPr>
              <a:t>Meeting</a:t>
            </a:r>
            <a:endParaRPr lang="en-US" sz="1200" b="1" i="1" dirty="0">
              <a:solidFill>
                <a:srgbClr val="333399"/>
              </a:solidFill>
              <a:effectLst>
                <a:outerShdw blurRad="38100" dist="38100" dir="2700000" algn="tl">
                  <a:srgbClr val="000000">
                    <a:alpha val="43137"/>
                  </a:srgbClr>
                </a:outerShdw>
              </a:effectLst>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02E7A-9825-426C-BFF6-49DA157E8728}" type="datetime1">
              <a:rPr lang="en-US" smtClean="0"/>
              <a:pPr/>
              <a:t>11/23/2010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3F14A-0E49-4CFA-B125-B50352C3B864}" type="datetime1">
              <a:rPr lang="en-US" smtClean="0"/>
              <a:pPr/>
              <a:t>11/23/2010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A4891-2A66-4B85-B866-0471410B8301}" type="datetime1">
              <a:rPr lang="en-US" smtClean="0"/>
              <a:pPr/>
              <a:t>11/23/2010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E202AC-7C3A-4DE8-BF77-A53084E0A5E5}" type="datetime1">
              <a:rPr lang="en-US" smtClean="0"/>
              <a:pPr/>
              <a:t>11/23/2010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A42E7-F7D4-4F09-A88B-BED44BBCEAC1}" type="datetime1">
              <a:rPr lang="en-US" smtClean="0"/>
              <a:pPr/>
              <a:t>11/23/2010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487EC-9205-4A18-B4EB-C5199B48BABC}" type="datetime1">
              <a:rPr lang="en-US" smtClean="0"/>
              <a:pPr/>
              <a:t>11/23/2010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3FC6C4-2DFE-4CE0-9725-602FBDADCB57}" type="datetime1">
              <a:rPr lang="en-US" smtClean="0"/>
              <a:pPr/>
              <a:t>11/23/2010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354C4-F37F-4CD8-8366-E00B7E6C0101}" type="datetime1">
              <a:rPr lang="en-US" smtClean="0"/>
              <a:pPr/>
              <a:t>11/23/2010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71F657-22AF-406C-81A9-3F7A7475210C}" type="datetime1">
              <a:rPr lang="en-US" smtClean="0"/>
              <a:pPr/>
              <a:t>11/23/2010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F3E52-D0A6-485A-90C4-D2CC9DD4CC20}" type="datetime1">
              <a:rPr lang="en-US" smtClean="0"/>
              <a:pPr/>
              <a:t>11/23/2010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DC257D-78E3-4145-B6DC-EFDF247FB3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BC014F-89D2-4D92-8CC1-F52C35F22150}" type="datetime1">
              <a:rPr lang="en-US" smtClean="0"/>
              <a:pPr/>
              <a:t>11/23/2010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DC257D-78E3-4145-B6DC-EFDF247FB3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pPr/>
              <a:t>1</a:t>
            </a:fld>
            <a:endParaRPr lang="en-US" dirty="0"/>
          </a:p>
        </p:txBody>
      </p:sp>
      <p:sp>
        <p:nvSpPr>
          <p:cNvPr id="5" name="Text Box 3"/>
          <p:cNvSpPr txBox="1">
            <a:spLocks noChangeArrowheads="1"/>
          </p:cNvSpPr>
          <p:nvPr/>
        </p:nvSpPr>
        <p:spPr bwMode="auto">
          <a:xfrm>
            <a:off x="609600" y="1295400"/>
            <a:ext cx="7939087" cy="4401205"/>
          </a:xfrm>
          <a:prstGeom prst="rect">
            <a:avLst/>
          </a:prstGeom>
          <a:noFill/>
          <a:ln w="9525">
            <a:noFill/>
            <a:miter lim="800000"/>
            <a:headEnd/>
            <a:tailEnd/>
          </a:ln>
          <a:effectLst/>
        </p:spPr>
        <p:txBody>
          <a:bodyPr>
            <a:spAutoFit/>
          </a:bodyPr>
          <a:lstStyle/>
          <a:p>
            <a:pPr algn="ctr"/>
            <a:r>
              <a:rPr lang="en-US" sz="3600" b="1" i="1" dirty="0" smtClean="0">
                <a:solidFill>
                  <a:srgbClr val="6600CC"/>
                </a:solidFill>
                <a:effectLst>
                  <a:outerShdw blurRad="38100" dist="38100" dir="2700000" algn="tl">
                    <a:srgbClr val="C0C0C0"/>
                  </a:outerShdw>
                </a:effectLst>
                <a:latin typeface="Helvetica" pitchFamily="34" charset="0"/>
              </a:rPr>
              <a:t>ILC CFS AND GLOBAL</a:t>
            </a:r>
          </a:p>
          <a:p>
            <a:pPr algn="ctr"/>
            <a:r>
              <a:rPr lang="en-US" sz="3600" b="1" i="1" dirty="0" smtClean="0">
                <a:solidFill>
                  <a:srgbClr val="6600CC"/>
                </a:solidFill>
                <a:effectLst>
                  <a:outerShdw blurRad="38100" dist="38100" dir="2700000" algn="tl">
                    <a:srgbClr val="C0C0C0"/>
                  </a:outerShdw>
                </a:effectLst>
                <a:latin typeface="Helvetica" pitchFamily="34" charset="0"/>
              </a:rPr>
              <a:t>SYSTEMS MEETING</a:t>
            </a:r>
            <a:endParaRPr lang="en-US" sz="3600" b="1" i="1" dirty="0">
              <a:solidFill>
                <a:srgbClr val="6600CC"/>
              </a:solidFill>
              <a:effectLst>
                <a:outerShdw blurRad="38100" dist="38100" dir="2700000" algn="tl">
                  <a:srgbClr val="C0C0C0"/>
                </a:outerShdw>
              </a:effectLst>
              <a:latin typeface="Helvetica" pitchFamily="34" charset="0"/>
            </a:endParaRPr>
          </a:p>
          <a:p>
            <a:pPr algn="ctr"/>
            <a:endParaRPr lang="en-US" b="1" i="1" u="sng" dirty="0">
              <a:solidFill>
                <a:srgbClr val="6600CC"/>
              </a:solidFill>
              <a:effectLst>
                <a:outerShdw blurRad="38100" dist="38100" dir="2700000" algn="tl">
                  <a:srgbClr val="C0C0C0"/>
                </a:outerShdw>
              </a:effectLst>
              <a:latin typeface="Helvetica" pitchFamily="34" charset="0"/>
            </a:endParaRPr>
          </a:p>
          <a:p>
            <a:pPr algn="ctr"/>
            <a:r>
              <a:rPr lang="en-US" sz="3200" b="1" i="1" dirty="0">
                <a:solidFill>
                  <a:srgbClr val="009999"/>
                </a:solidFill>
                <a:effectLst>
                  <a:outerShdw blurRad="38100" dist="38100" dir="2700000" algn="tl">
                    <a:srgbClr val="C0C0C0"/>
                  </a:outerShdw>
                </a:effectLst>
                <a:latin typeface="Helvetica" pitchFamily="34" charset="0"/>
              </a:rPr>
              <a:t>CONVENTIONAL FACILITIES</a:t>
            </a:r>
          </a:p>
          <a:p>
            <a:pPr algn="ctr"/>
            <a:r>
              <a:rPr lang="en-US" sz="3200" b="1" i="1" dirty="0">
                <a:solidFill>
                  <a:srgbClr val="009999"/>
                </a:solidFill>
                <a:effectLst>
                  <a:outerShdw blurRad="38100" dist="38100" dir="2700000" algn="tl">
                    <a:srgbClr val="C0C0C0"/>
                  </a:outerShdw>
                </a:effectLst>
                <a:latin typeface="Helvetica" pitchFamily="34" charset="0"/>
              </a:rPr>
              <a:t>AND SITING GROUP</a:t>
            </a:r>
          </a:p>
          <a:p>
            <a:pPr algn="ctr"/>
            <a:endParaRPr lang="en-US" sz="3200" b="1" i="1" u="sng" dirty="0">
              <a:solidFill>
                <a:schemeClr val="hlink"/>
              </a:solidFill>
              <a:effectLst>
                <a:outerShdw blurRad="38100" dist="38100" dir="2700000" algn="tl">
                  <a:srgbClr val="C0C0C0"/>
                </a:outerShdw>
              </a:effectLst>
              <a:latin typeface="Helvetica" pitchFamily="34" charset="0"/>
            </a:endParaRPr>
          </a:p>
          <a:p>
            <a:pPr algn="ctr"/>
            <a:r>
              <a:rPr lang="en-US" sz="2800" b="1" i="1" dirty="0" smtClean="0">
                <a:effectLst>
                  <a:outerShdw blurRad="38100" dist="38100" dir="2700000" algn="tl">
                    <a:srgbClr val="C0C0C0"/>
                  </a:outerShdw>
                </a:effectLst>
                <a:latin typeface="Helvetica" pitchFamily="34" charset="0"/>
              </a:rPr>
              <a:t>CPDG Response and </a:t>
            </a:r>
          </a:p>
          <a:p>
            <a:pPr algn="ctr"/>
            <a:r>
              <a:rPr lang="en-US" sz="2800" b="1" i="1" dirty="0" smtClean="0">
                <a:effectLst>
                  <a:outerShdw blurRad="38100" dist="38100" dir="2700000" algn="tl">
                    <a:srgbClr val="C0C0C0"/>
                  </a:outerShdw>
                </a:effectLst>
                <a:latin typeface="Helvetica" pitchFamily="34" charset="0"/>
              </a:rPr>
              <a:t>Preparation</a:t>
            </a:r>
            <a:r>
              <a:rPr lang="en-US" sz="2800" b="1" i="1" dirty="0" smtClean="0">
                <a:effectLst>
                  <a:outerShdw blurRad="38100" dist="38100" dir="2700000" algn="tl">
                    <a:srgbClr val="C0C0C0"/>
                  </a:outerShdw>
                </a:effectLst>
                <a:latin typeface="Helvetica" pitchFamily="34" charset="0"/>
              </a:rPr>
              <a:t> </a:t>
            </a:r>
            <a:r>
              <a:rPr lang="en-US" sz="2800" b="1" i="1" dirty="0" smtClean="0">
                <a:effectLst>
                  <a:outerShdw blurRad="38100" dist="38100" dir="2700000" algn="tl">
                    <a:srgbClr val="C0C0C0"/>
                  </a:outerShdw>
                </a:effectLst>
                <a:latin typeface="Helvetica" pitchFamily="34" charset="0"/>
              </a:rPr>
              <a:t>for BAW-2</a:t>
            </a:r>
            <a:endParaRPr lang="en-US" sz="2800" b="1" i="1" dirty="0">
              <a:effectLst>
                <a:outerShdw blurRad="38100" dist="38100" dir="2700000" algn="tl">
                  <a:srgbClr val="C0C0C0"/>
                </a:outerShdw>
              </a:effectLst>
              <a:latin typeface="Helvetica" pitchFamily="34" charset="0"/>
            </a:endParaRPr>
          </a:p>
          <a:p>
            <a:pPr algn="ctr"/>
            <a:endParaRPr lang="en-US" b="1" i="1" u="sng" dirty="0">
              <a:solidFill>
                <a:srgbClr val="FF3300"/>
              </a:solidFill>
              <a:effectLst>
                <a:outerShdw blurRad="38100" dist="38100" dir="2700000" algn="tl">
                  <a:srgbClr val="C0C0C0"/>
                </a:outerShdw>
              </a:effectLst>
              <a:latin typeface="Helvetica" pitchFamily="34" charset="0"/>
            </a:endParaRPr>
          </a:p>
          <a:p>
            <a:pPr algn="ctr"/>
            <a:r>
              <a:rPr lang="en-US" sz="2000" b="1" i="1" dirty="0">
                <a:solidFill>
                  <a:srgbClr val="FF0000"/>
                </a:solidFill>
                <a:effectLst>
                  <a:outerShdw blurRad="38100" dist="38100" dir="2700000" algn="tl">
                    <a:srgbClr val="C0C0C0"/>
                  </a:outerShdw>
                </a:effectLst>
                <a:latin typeface="Helvetica" pitchFamily="34" charset="0"/>
              </a:rPr>
              <a:t>V. </a:t>
            </a:r>
            <a:r>
              <a:rPr lang="en-US" sz="2000" b="1" i="1" dirty="0" smtClean="0">
                <a:solidFill>
                  <a:srgbClr val="FF0000"/>
                </a:solidFill>
                <a:effectLst>
                  <a:outerShdw blurRad="38100" dist="38100" dir="2700000" algn="tl">
                    <a:srgbClr val="C0C0C0"/>
                  </a:outerShdw>
                </a:effectLst>
                <a:latin typeface="Helvetica" pitchFamily="34" charset="0"/>
              </a:rPr>
              <a:t>Kuchler</a:t>
            </a:r>
            <a:endParaRPr lang="en-US" sz="2000" b="1" i="1" dirty="0">
              <a:solidFill>
                <a:srgbClr val="FF0000"/>
              </a:solidFill>
              <a:effectLst>
                <a:outerShdw blurRad="38100" dist="38100" dir="2700000" algn="tl">
                  <a:srgbClr val="C0C0C0"/>
                </a:outerShdw>
              </a:effectLst>
              <a:latin typeface="Helvetic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1066800"/>
            <a:ext cx="8077200" cy="4955203"/>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CPDG Response</a:t>
            </a:r>
            <a:endParaRPr lang="en-US" sz="28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A. Suzuki has Requested Specifications and Comments 	from the CFS Group with Respect to the Site Selection 	Criteria Matrix in the CPDG </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Some of the Items Listed in the Matrix have not Yet Been 	Addressed and Will be Different for Each of the Sample 	Sites and the Specific Sites Currently Being Considered 	in Japan</a:t>
            </a:r>
            <a:endPar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Nevertheless the CFS Group is Preparing a Draft Response 	to the Request for Each Region to be Completed by the 	First Week of December</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CFS Will Review the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Result and Try to Refine the Response 	to be as Complete as Possible by the End of December, 	However it is Likely that Definite Answers to all of the 	items May Still not be Available </a:t>
            </a:r>
            <a:endPar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3</a:t>
            </a:fld>
            <a:endParaRPr lang="en-US" dirty="0"/>
          </a:p>
        </p:txBody>
      </p:sp>
      <p:sp>
        <p:nvSpPr>
          <p:cNvPr id="6" name="TextBox 5"/>
          <p:cNvSpPr txBox="1"/>
          <p:nvPr/>
        </p:nvSpPr>
        <p:spPr>
          <a:xfrm>
            <a:off x="685800" y="990600"/>
            <a:ext cx="5029200" cy="646331"/>
          </a:xfrm>
          <a:prstGeom prst="rect">
            <a:avLst/>
          </a:prstGeom>
          <a:noFill/>
        </p:spPr>
        <p:txBody>
          <a:bodyPr wrap="square" rtlCol="0">
            <a:spAutoFit/>
          </a:bodyPr>
          <a:lstStyle/>
          <a:p>
            <a:r>
              <a:rPr lang="en-US" sz="2800" b="1" i="1" u="sng" dirty="0" smtClean="0">
                <a:solidFill>
                  <a:srgbClr val="6600CC"/>
                </a:solidFill>
                <a:effectLst>
                  <a:outerShdw blurRad="38100" dist="38100" dir="2700000" algn="tl">
                    <a:srgbClr val="000000">
                      <a:alpha val="43137"/>
                    </a:srgbClr>
                  </a:outerShdw>
                </a:effectLst>
                <a:latin typeface="Helvetica" pitchFamily="34" charset="0"/>
                <a:cs typeface="Helvetica" pitchFamily="34" charset="0"/>
              </a:rPr>
              <a:t>CPDG Site Selection Matrix</a:t>
            </a:r>
            <a:endParaRPr lang="en-US" sz="2800" b="1" i="1" u="sng" dirty="0" smtClean="0">
              <a:solidFill>
                <a:srgbClr val="6600CC"/>
              </a:solidFill>
              <a:effectLst>
                <a:outerShdw blurRad="38100" dist="38100" dir="2700000" algn="tl">
                  <a:srgbClr val="000000">
                    <a:alpha val="43137"/>
                  </a:srgbClr>
                </a:outerShdw>
              </a:effectLst>
              <a:latin typeface="Helvetica" pitchFamily="34" charset="0"/>
              <a:cs typeface="Helvetica" pitchFamily="34" charset="0"/>
            </a:endParaRPr>
          </a:p>
          <a:p>
            <a:endParaRPr lang="en-US" sz="800" b="1" i="1" u="sng" dirty="0" smtClean="0">
              <a:solidFill>
                <a:srgbClr val="7030A0"/>
              </a:solidFill>
              <a:effectLst>
                <a:outerShdw blurRad="38100" dist="38100" dir="2700000" algn="tl">
                  <a:srgbClr val="000000">
                    <a:alpha val="43137"/>
                  </a:srgbClr>
                </a:outerShdw>
              </a:effectLst>
              <a:latin typeface="Helvetica" pitchFamily="34" charset="0"/>
              <a:cs typeface="Helvetica" pitchFamily="34" charset="0"/>
            </a:endParaRPr>
          </a:p>
        </p:txBody>
      </p:sp>
      <p:pic>
        <p:nvPicPr>
          <p:cNvPr id="5" name="Picture 4" descr="CPDG 1.gif"/>
          <p:cNvPicPr>
            <a:picLocks noChangeAspect="1"/>
          </p:cNvPicPr>
          <p:nvPr/>
        </p:nvPicPr>
        <p:blipFill>
          <a:blip r:embed="rId2" cstate="print"/>
          <a:stretch>
            <a:fillRect/>
          </a:stretch>
        </p:blipFill>
        <p:spPr>
          <a:xfrm>
            <a:off x="1219200" y="1524000"/>
            <a:ext cx="6553200" cy="456545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4</a:t>
            </a:fld>
            <a:endParaRPr lang="en-US" dirty="0"/>
          </a:p>
        </p:txBody>
      </p:sp>
      <p:sp>
        <p:nvSpPr>
          <p:cNvPr id="6" name="TextBox 5"/>
          <p:cNvSpPr txBox="1"/>
          <p:nvPr/>
        </p:nvSpPr>
        <p:spPr>
          <a:xfrm>
            <a:off x="685800" y="990600"/>
            <a:ext cx="5029200" cy="646331"/>
          </a:xfrm>
          <a:prstGeom prst="rect">
            <a:avLst/>
          </a:prstGeom>
          <a:noFill/>
        </p:spPr>
        <p:txBody>
          <a:bodyPr wrap="square" rtlCol="0">
            <a:spAutoFit/>
          </a:bodyPr>
          <a:lstStyle/>
          <a:p>
            <a:r>
              <a:rPr lang="en-US" sz="2800" b="1" i="1" u="sng" dirty="0" smtClean="0">
                <a:solidFill>
                  <a:srgbClr val="6600CC"/>
                </a:solidFill>
                <a:effectLst>
                  <a:outerShdw blurRad="38100" dist="38100" dir="2700000" algn="tl">
                    <a:srgbClr val="000000">
                      <a:alpha val="43137"/>
                    </a:srgbClr>
                  </a:outerShdw>
                </a:effectLst>
                <a:latin typeface="Helvetica" pitchFamily="34" charset="0"/>
                <a:cs typeface="Helvetica" pitchFamily="34" charset="0"/>
              </a:rPr>
              <a:t>CPDG Site Selection Matrix</a:t>
            </a:r>
            <a:endParaRPr lang="en-US" sz="2800" b="1" i="1" u="sng" dirty="0" smtClean="0">
              <a:solidFill>
                <a:srgbClr val="6600CC"/>
              </a:solidFill>
              <a:effectLst>
                <a:outerShdw blurRad="38100" dist="38100" dir="2700000" algn="tl">
                  <a:srgbClr val="000000">
                    <a:alpha val="43137"/>
                  </a:srgbClr>
                </a:outerShdw>
              </a:effectLst>
              <a:latin typeface="Helvetica" pitchFamily="34" charset="0"/>
              <a:cs typeface="Helvetica" pitchFamily="34" charset="0"/>
            </a:endParaRPr>
          </a:p>
          <a:p>
            <a:endParaRPr lang="en-US" sz="800" b="1" i="1" u="sng" dirty="0" smtClean="0">
              <a:solidFill>
                <a:srgbClr val="7030A0"/>
              </a:solidFill>
              <a:effectLst>
                <a:outerShdw blurRad="38100" dist="38100" dir="2700000" algn="tl">
                  <a:srgbClr val="000000">
                    <a:alpha val="43137"/>
                  </a:srgbClr>
                </a:outerShdw>
              </a:effectLst>
              <a:latin typeface="Helvetica" pitchFamily="34" charset="0"/>
              <a:cs typeface="Helvetica" pitchFamily="34" charset="0"/>
            </a:endParaRPr>
          </a:p>
        </p:txBody>
      </p:sp>
      <p:pic>
        <p:nvPicPr>
          <p:cNvPr id="4" name="Picture 3" descr="CPDG 2.gif"/>
          <p:cNvPicPr>
            <a:picLocks noChangeAspect="1"/>
          </p:cNvPicPr>
          <p:nvPr/>
        </p:nvPicPr>
        <p:blipFill>
          <a:blip r:embed="rId2" cstate="print"/>
          <a:stretch>
            <a:fillRect/>
          </a:stretch>
        </p:blipFill>
        <p:spPr>
          <a:xfrm>
            <a:off x="1295400" y="1600200"/>
            <a:ext cx="6615113" cy="46130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1066800"/>
            <a:ext cx="8077200" cy="5016758"/>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BAW-2 - Low Power to Full Power</a:t>
            </a:r>
            <a:endParaRPr lang="en-US" sz="28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The CFS Group has Worked with the Area Systems for Over 	a Year and a Half to Establish Full Power Heat Load and 	Power Requirements (They are Still Changing)</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CFS Continues to Work to Develop Low Power Criteria, but 	Definitive Criteria is Still Not Finalized</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Consequently the CFS Group will Pursue Preparation for 	BAW-2 Based on the Following Assumptions:</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The Main Linacs and the Damping Ring will be Affected by the Low 	Power Option</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The e- and e+ Sources, RTML and BDS will Use the Same Criteria as 	the RDR</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Low Power Criteria for the Damping Ring has been Established</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Low Power Criteria for the Main Linacs will be Set at 60% of RDR 	Criteria Unless Specifically Established Prior to BAW-2</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CFS Only has Data for the Klystron Cluster RF Alternative at This 	Time</a:t>
            </a:r>
            <a:endParaRPr lang="en-US" sz="16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1066800"/>
            <a:ext cx="8077200" cy="4893647"/>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KCS Low Power to Full Power</a:t>
            </a:r>
            <a:endParaRPr lang="en-US" sz="28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We Will Evaluate the Major CFS Cost Drivers, Civil 	Construction (Surface and Underground Facilities), 	Process Water Cooling and Electrical Distribution</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This Time, Results are Preliminary</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Some Refinement will be Developed Prior to BAW-2 	Including Cost Information</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All Considerations Assume a Reasonable Path Back to the 	Full Power Option</a:t>
            </a:r>
            <a:endPar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Civil Construction</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Fundamental Reduction to Low Power is the Size of the Klystron 	Cluster Buildings</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Each Main Linac Shaft, KCS Surface Building Size Would be 	Reduced 	by 40%</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Cryogenic Building Requirements will Remain the Same or Could 	Slightly Increase (T Peterson)</a:t>
            </a:r>
            <a:endParaRPr lang="en-US" sz="1600" b="1" i="1" dirty="0" smtClean="0">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3400" y="1524000"/>
            <a:ext cx="8077200" cy="3970318"/>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KCS Low Power to Full Power cont.</a:t>
            </a:r>
            <a:endParaRPr lang="en-US" sz="28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Process Water Cooling</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Reductions Can be Made in the Number of Cooling Towers, Heat 	Exchangers, Pump Sizes and Distribution Piping Size</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Main Pipin</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g Headers and the Remainder of the System Would Remain 	Unchanged from the RDR</a:t>
            </a:r>
          </a:p>
          <a:p>
            <a:pPr lvl="1">
              <a:buClr>
                <a:srgbClr val="009999"/>
              </a:buClr>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Electrical Distribution</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Electrical Distribution is Reduced to the Surface Klystron Cluster 	Buildings in Direct Proportion to the Reduction in Building 	Size</a:t>
            </a: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Main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High and Medium Voltage Equipment and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Cabling Will Remain 	as Initially Installed Capital Equipment</a:t>
            </a:r>
            <a:endParaRPr lang="en-US" sz="1600" b="1" i="1" dirty="0" smtClean="0">
              <a:effectLst>
                <a:outerShdw blurRad="38100" dist="38100" dir="2700000" algn="tl">
                  <a:srgbClr val="000000">
                    <a:alpha val="43137"/>
                  </a:srgbClr>
                </a:outerShdw>
              </a:effectLst>
              <a:latin typeface="Helvetica" pitchFamily="34" charset="0"/>
              <a:cs typeface="Helvetica" pitchFamily="34" charset="0"/>
            </a:endParaRPr>
          </a:p>
          <a:p>
            <a:pPr lvl="2">
              <a:buSzPct val="50000"/>
              <a:buFont typeface="Wingdings" pitchFamily="2" charset="2"/>
              <a:buChar char="q"/>
            </a:pPr>
            <a:r>
              <a:rPr lang="en-US" sz="1600" b="1" i="1" dirty="0" smtClean="0">
                <a:effectLst>
                  <a:outerShdw blurRad="38100" dist="38100" dir="2700000" algn="tl">
                    <a:srgbClr val="000000">
                      <a:alpha val="43137"/>
                    </a:srgbClr>
                  </a:outerShdw>
                </a:effectLst>
                <a:latin typeface="Helvetica" pitchFamily="34" charset="0"/>
                <a:cs typeface="Helvetica" pitchFamily="34" charset="0"/>
              </a:rPr>
              <a:t> </a:t>
            </a:r>
            <a:r>
              <a:rPr lang="en-US" sz="1600" b="1" i="1" dirty="0" smtClean="0">
                <a:effectLst>
                  <a:outerShdw blurRad="38100" dist="38100" dir="2700000" algn="tl">
                    <a:srgbClr val="000000">
                      <a:alpha val="43137"/>
                    </a:srgbClr>
                  </a:outerShdw>
                </a:effectLst>
                <a:latin typeface="Helvetica" pitchFamily="34" charset="0"/>
                <a:cs typeface="Helvetica" pitchFamily="34" charset="0"/>
              </a:rPr>
              <a:t> Damping Ring Distribution Made See Reduction, But Information is 	Still Being Developed</a:t>
            </a:r>
          </a:p>
        </p:txBody>
      </p:sp>
      <p:sp>
        <p:nvSpPr>
          <p:cNvPr id="3" name="Slide Number Placeholder 2"/>
          <p:cNvSpPr>
            <a:spLocks noGrp="1"/>
          </p:cNvSpPr>
          <p:nvPr>
            <p:ph type="sldNum" sz="quarter" idx="11"/>
          </p:nvPr>
        </p:nvSpPr>
        <p:spPr/>
        <p:txBody>
          <a:bodyPr/>
          <a:lstStyle/>
          <a:p>
            <a:fld id="{D3DC257D-78E3-4145-B6DC-EFDF247FB379}"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5800" y="1524000"/>
            <a:ext cx="7696200" cy="3108543"/>
          </a:xfrm>
          <a:prstGeom prst="rect">
            <a:avLst/>
          </a:prstGeom>
          <a:noFill/>
          <a:ln w="9525">
            <a:noFill/>
            <a:miter lim="800000"/>
            <a:headEnd/>
            <a:tailEnd/>
          </a:ln>
          <a:effectLst/>
        </p:spPr>
        <p:txBody>
          <a:bodyPr wrap="square">
            <a:spAutoFit/>
          </a:bodyPr>
          <a:lstStyle/>
          <a:p>
            <a:pPr>
              <a:defRPr/>
            </a:pPr>
            <a:r>
              <a:rPr lang="en-US" sz="2800" b="1" i="1" u="sng" dirty="0" smtClean="0">
                <a:solidFill>
                  <a:srgbClr val="6600CC"/>
                </a:solidFill>
                <a:effectLst>
                  <a:outerShdw blurRad="38100" dist="38100" dir="2700000" algn="tl">
                    <a:srgbClr val="C0C0C0"/>
                  </a:outerShdw>
                </a:effectLst>
                <a:latin typeface="Helvetica" pitchFamily="34" charset="0"/>
              </a:rPr>
              <a:t>Summary</a:t>
            </a:r>
            <a:endParaRPr lang="en-US" sz="2800" b="1" i="1" u="sng" dirty="0">
              <a:solidFill>
                <a:srgbClr val="6600CC"/>
              </a:solidFill>
              <a:effectLst>
                <a:outerShdw blurRad="38100" dist="38100" dir="2700000" algn="tl">
                  <a:srgbClr val="C0C0C0"/>
                </a:outerShdw>
              </a:effectLst>
              <a:latin typeface="Helvetica" pitchFamily="34" charset="0"/>
            </a:endParaRPr>
          </a:p>
          <a:p>
            <a:pPr lvl="1">
              <a:defRPr/>
            </a:pPr>
            <a:endParaRPr lang="en-US" sz="8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CFS Will Provide a Response to A. Suzuki’s Request</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The Response May  Not Be Complete, But it will Reflect 	the Information that We Have to Date</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Consultants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t</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hat will Work on Mechanical and Electrical 	Design will be Given Criteria for Full Power and Later 	Can Develop an Adjusted Design for Low Power</a:t>
            </a:r>
          </a:p>
          <a:p>
            <a:pPr lvl="1">
              <a:buSzPct val="100000"/>
              <a:buFont typeface="Arial" pitchFamily="34" charset="0"/>
              <a:buChar char="•"/>
            </a:pP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a:t>
            </a:r>
            <a:r>
              <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rPr>
              <a:t> CFS will Continue to Work on the Low Power Option 	Criteria and Design in Preparation for BAW-2</a:t>
            </a:r>
            <a:endParaRPr lang="en-US" sz="2000" b="1" i="1" dirty="0" smtClean="0">
              <a:solidFill>
                <a:srgbClr val="009999"/>
              </a:solidFill>
              <a:effectLst>
                <a:outerShdw blurRad="38100" dist="38100" dir="2700000" algn="tl">
                  <a:srgbClr val="000000">
                    <a:alpha val="43137"/>
                  </a:srgbClr>
                </a:outerShdw>
              </a:effectLst>
              <a:latin typeface="Helvetica" pitchFamily="34" charset="0"/>
              <a:cs typeface="Helvetica" pitchFamily="34" charset="0"/>
            </a:endParaRPr>
          </a:p>
        </p:txBody>
      </p:sp>
      <p:sp>
        <p:nvSpPr>
          <p:cNvPr id="3" name="Slide Number Placeholder 2"/>
          <p:cNvSpPr>
            <a:spLocks noGrp="1"/>
          </p:cNvSpPr>
          <p:nvPr>
            <p:ph type="sldNum" sz="quarter" idx="11"/>
          </p:nvPr>
        </p:nvSpPr>
        <p:spPr/>
        <p:txBody>
          <a:bodyPr/>
          <a:lstStyle/>
          <a:p>
            <a:fld id="{D3DC257D-78E3-4145-B6DC-EFDF247FB379}" type="slidenum">
              <a:rPr lang="en-US" smtClean="0"/>
              <a:pPr/>
              <a:t>8</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1716</TotalTime>
  <Words>132</Words>
  <Application>Microsoft Office PowerPoint</Application>
  <PresentationFormat>On-screen Show (4:3)</PresentationFormat>
  <Paragraphs>61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Fermi National Accelerator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kuchler</dc:creator>
  <cp:lastModifiedBy>kuchler</cp:lastModifiedBy>
  <cp:revision>197</cp:revision>
  <dcterms:created xsi:type="dcterms:W3CDTF">2009-08-24T14:41:00Z</dcterms:created>
  <dcterms:modified xsi:type="dcterms:W3CDTF">2010-11-24T04:29:37Z</dcterms:modified>
</cp:coreProperties>
</file>