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0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206642-92FD-46EA-B7E9-20BEB1FD57EB}" type="datetimeFigureOut">
              <a:rPr kumimoji="1" lang="ja-JP" altLang="en-US" smtClean="0"/>
              <a:pPr/>
              <a:t>2010/11/29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399A5E-276D-49D6-B11C-75864FB550B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99A5E-276D-49D6-B11C-75864FB550B8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99A5E-276D-49D6-B11C-75864FB550B8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99A5E-276D-49D6-B11C-75864FB550B8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99A5E-276D-49D6-B11C-75864FB550B8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99A5E-276D-49D6-B11C-75864FB550B8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99A5E-276D-49D6-B11C-75864FB550B8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99A5E-276D-49D6-B11C-75864FB550B8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2010/11/30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S1-G WebEx Meeting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47BE8-DC66-475C-A320-C56065DF97F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2010/11/30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S1-G WebEx Meeting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47BE8-DC66-475C-A320-C56065DF97F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2010/11/30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S1-G WebEx Meeting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47BE8-DC66-475C-A320-C56065DF97F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2010/11/30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S1-G WebEx Meeting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47BE8-DC66-475C-A320-C56065DF97F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2010/11/30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S1-G WebEx Meeting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47BE8-DC66-475C-A320-C56065DF97F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2010/11/30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S1-G WebEx Meeting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47BE8-DC66-475C-A320-C56065DF97F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2010/11/30</a:t>
            </a:r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S1-G WebEx Meeting</a:t>
            </a:r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47BE8-DC66-475C-A320-C56065DF97F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2010/11/30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S1-G WebEx Meeting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47BE8-DC66-475C-A320-C56065DF97F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2010/11/30</a:t>
            </a:r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S1-G WebEx Meeting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47BE8-DC66-475C-A320-C56065DF97F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2010/11/30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S1-G WebEx Meeting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47BE8-DC66-475C-A320-C56065DF97F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2010/11/30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S1-G WebEx Meeting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47BE8-DC66-475C-A320-C56065DF97F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2010/11/30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S1-G WebEx Meeting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547BE8-DC66-475C-A320-C56065DF97F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31540" y="152636"/>
            <a:ext cx="8229600" cy="778098"/>
          </a:xfrm>
        </p:spPr>
        <p:txBody>
          <a:bodyPr/>
          <a:lstStyle/>
          <a:p>
            <a:r>
              <a:rPr kumimoji="1" lang="en-US" altLang="ja-JP" dirty="0" smtClean="0"/>
              <a:t>Dynamic Loss Measurement</a:t>
            </a:r>
            <a:endParaRPr kumimoji="1"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215516" y="1772816"/>
          <a:ext cx="8712972" cy="2752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2162"/>
                <a:gridCol w="1452162"/>
                <a:gridCol w="1452162"/>
                <a:gridCol w="1452162"/>
                <a:gridCol w="1452162"/>
                <a:gridCol w="1452162"/>
              </a:tblGrid>
              <a:tr h="503442"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C-4</a:t>
                      </a:r>
                      <a:r>
                        <a:rPr kumimoji="1" lang="en-US" altLang="ja-JP" sz="1600" baseline="0" dirty="0" smtClean="0"/>
                        <a:t> </a:t>
                      </a:r>
                      <a:r>
                        <a:rPr kumimoji="1" lang="en-US" altLang="ja-JP" sz="1600" dirty="0" smtClean="0"/>
                        <a:t>Z109</a:t>
                      </a:r>
                    </a:p>
                    <a:p>
                      <a:pPr algn="ctr"/>
                      <a:r>
                        <a:rPr kumimoji="1" lang="en-US" altLang="ja-JP" sz="1600" dirty="0" smtClean="0"/>
                        <a:t>Nov. 16, 17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C-1</a:t>
                      </a:r>
                      <a:r>
                        <a:rPr kumimoji="1" lang="en-US" altLang="ja-JP" sz="1600" baseline="0" dirty="0" smtClean="0"/>
                        <a:t> </a:t>
                      </a:r>
                      <a:r>
                        <a:rPr kumimoji="1" lang="en-US" altLang="ja-JP" sz="1600" dirty="0" smtClean="0"/>
                        <a:t>AES004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Nov. 18, 19</a:t>
                      </a:r>
                      <a:endParaRPr kumimoji="1" lang="ja-JP" alt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A-3</a:t>
                      </a:r>
                      <a:r>
                        <a:rPr kumimoji="1" lang="en-US" altLang="ja-JP" sz="1600" baseline="0" dirty="0" smtClean="0"/>
                        <a:t> </a:t>
                      </a:r>
                      <a:r>
                        <a:rPr kumimoji="1" lang="en-US" altLang="ja-JP" sz="1600" dirty="0" smtClean="0"/>
                        <a:t>MHI07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Nov. 23</a:t>
                      </a:r>
                      <a:endParaRPr kumimoji="1" lang="ja-JP" alt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A-2</a:t>
                      </a:r>
                      <a:r>
                        <a:rPr kumimoji="1" lang="en-US" altLang="ja-JP" sz="1600" baseline="0" dirty="0" smtClean="0"/>
                        <a:t> </a:t>
                      </a:r>
                      <a:r>
                        <a:rPr kumimoji="1" lang="en-US" altLang="ja-JP" sz="1600" dirty="0" smtClean="0"/>
                        <a:t>MHI06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Nov. 24</a:t>
                      </a:r>
                      <a:endParaRPr kumimoji="1" lang="ja-JP" alt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A-2 MHI06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Nov. 25</a:t>
                      </a:r>
                      <a:endParaRPr kumimoji="1" lang="ja-JP" altLang="en-US" sz="1600" dirty="0" smtClean="0"/>
                    </a:p>
                  </a:txBody>
                  <a:tcPr/>
                </a:tc>
              </a:tr>
              <a:tr h="503442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C00000"/>
                          </a:solidFill>
                        </a:rPr>
                        <a:t>Measured Gradient</a:t>
                      </a:r>
                      <a:endParaRPr kumimoji="1" lang="ja-JP" altLang="en-US" sz="16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rgbClr val="C00000"/>
                          </a:solidFill>
                        </a:rPr>
                        <a:t>28 MV/m</a:t>
                      </a:r>
                      <a:endParaRPr kumimoji="1" lang="ja-JP" altLang="en-US" sz="16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rgbClr val="C00000"/>
                          </a:solidFill>
                        </a:rPr>
                        <a:t>25.2 MV/m</a:t>
                      </a:r>
                      <a:endParaRPr kumimoji="1" lang="ja-JP" altLang="en-US" sz="16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rgbClr val="C00000"/>
                          </a:solidFill>
                        </a:rPr>
                        <a:t>32.3 MV/m</a:t>
                      </a:r>
                      <a:endParaRPr kumimoji="1" lang="ja-JP" altLang="en-US" sz="16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rgbClr val="C00000"/>
                          </a:solidFill>
                        </a:rPr>
                        <a:t>38 MV/m</a:t>
                      </a:r>
                      <a:endParaRPr kumimoji="1" lang="ja-JP" altLang="en-US" sz="16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rgbClr val="C00000"/>
                          </a:solidFill>
                        </a:rPr>
                        <a:t>32 MV/m</a:t>
                      </a:r>
                      <a:endParaRPr kumimoji="1" lang="ja-JP" altLang="en-US" sz="16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12991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Dynamic Loss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0.84 W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1.44</a:t>
                      </a:r>
                      <a:r>
                        <a:rPr kumimoji="1" lang="en-US" altLang="ja-JP" sz="1600" baseline="0" dirty="0" smtClean="0"/>
                        <a:t> W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2.77 W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4.76 W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2.55 W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4412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Detuned</a:t>
                      </a:r>
                      <a:r>
                        <a:rPr kumimoji="1" lang="en-US" altLang="ja-JP" sz="1600" baseline="0" dirty="0" smtClean="0"/>
                        <a:t> Loss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0.09 W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0.18 W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0.73 W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1.84 W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1.22 W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503442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Dynamic Loss at Cavity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0.75 W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1.26 W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2.04 W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2.92 W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1.33 W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29146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Q</a:t>
                      </a:r>
                      <a:r>
                        <a:rPr kumimoji="1" lang="en-US" altLang="ja-JP" sz="1600" baseline="-25000" dirty="0" smtClean="0"/>
                        <a:t>0</a:t>
                      </a:r>
                      <a:endParaRPr kumimoji="1" lang="ja-JP" altLang="en-US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8.8E9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4.3E9</a:t>
                      </a:r>
                      <a:endParaRPr kumimoji="1" lang="ja-JP" alt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4.3E9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4.2E9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6.5E9</a:t>
                      </a:r>
                      <a:endParaRPr kumimoji="1" lang="ja-JP" alt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2010/11/30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S1-G WebEx Meeting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79512" y="872716"/>
            <a:ext cx="86404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 indent="-324000">
              <a:buFont typeface="Arial" pitchFamily="34" charset="0"/>
              <a:buChar char="•"/>
            </a:pPr>
            <a:r>
              <a:rPr kumimoji="1" lang="en-US" altLang="ja-JP" sz="2400" dirty="0" smtClean="0"/>
              <a:t>Dynamic Loss measurements were performed on C-4, C-1, A-3 and A-2.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15516" y="4725144"/>
            <a:ext cx="86404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 indent="-324000">
              <a:buFont typeface="Arial" pitchFamily="34" charset="0"/>
              <a:buChar char="•"/>
            </a:pPr>
            <a:r>
              <a:rPr kumimoji="1" lang="en-US" altLang="ja-JP" sz="2400" dirty="0" smtClean="0"/>
              <a:t>Detuned 4 cavities dynamic Loss measurement at 32 MV/m.</a:t>
            </a:r>
          </a:p>
          <a:p>
            <a:pPr marL="817200" lvl="1" indent="-324000">
              <a:buFont typeface="Calibri" pitchFamily="34" charset="0"/>
              <a:buChar char="–"/>
            </a:pPr>
            <a:r>
              <a:rPr kumimoji="1" lang="en-US" altLang="ja-JP" sz="2000" dirty="0" smtClean="0"/>
              <a:t>Measurements of heat loss for DESY and KEK input couplers.</a:t>
            </a:r>
          </a:p>
          <a:p>
            <a:pPr marL="817200" lvl="1" indent="-324000">
              <a:buFont typeface="Calibri" pitchFamily="34" charset="0"/>
              <a:buChar char="–"/>
            </a:pPr>
            <a:r>
              <a:rPr lang="en-US" altLang="ja-JP" sz="2000" dirty="0" smtClean="0"/>
              <a:t>Measurement for DESY input couplers was performed at Nov. 26.</a:t>
            </a:r>
          </a:p>
          <a:p>
            <a:pPr marL="817200" lvl="1" indent="-324000">
              <a:buFont typeface="Calibri" pitchFamily="34" charset="0"/>
              <a:buChar char="–"/>
            </a:pPr>
            <a:r>
              <a:rPr lang="en-US" altLang="ja-JP" sz="2000" dirty="0" smtClean="0"/>
              <a:t>Measurement for </a:t>
            </a:r>
            <a:r>
              <a:rPr lang="en-US" altLang="ja-JP" sz="2000" dirty="0" smtClean="0"/>
              <a:t>KEK </a:t>
            </a:r>
            <a:r>
              <a:rPr lang="en-US" altLang="ja-JP" sz="2000" dirty="0" smtClean="0"/>
              <a:t>input couplers </a:t>
            </a:r>
            <a:r>
              <a:rPr lang="en-US" altLang="ja-JP" sz="2000" dirty="0" smtClean="0"/>
              <a:t>is scheduled </a:t>
            </a:r>
            <a:r>
              <a:rPr lang="en-US" altLang="ja-JP" sz="2000" dirty="0" smtClean="0"/>
              <a:t>at </a:t>
            </a:r>
            <a:r>
              <a:rPr lang="en-US" altLang="ja-JP" sz="2000" dirty="0" smtClean="0"/>
              <a:t>Nov. 30.</a:t>
            </a:r>
            <a:endParaRPr lang="en-US" altLang="ja-JP" sz="20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kumimoji="1" lang="en-US" altLang="ja-JP" dirty="0" smtClean="0"/>
              <a:t>C4 Dynamic Loss Measurement</a:t>
            </a:r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2010/11/30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S1-G WebEx Meeting</a:t>
            </a:r>
            <a:endParaRPr kumimoji="1" lang="ja-JP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340768"/>
            <a:ext cx="8215437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直線矢印コネクタ 6"/>
          <p:cNvCxnSpPr/>
          <p:nvPr/>
        </p:nvCxnSpPr>
        <p:spPr>
          <a:xfrm>
            <a:off x="3419872" y="3753036"/>
            <a:ext cx="648072" cy="1588"/>
          </a:xfrm>
          <a:prstGeom prst="straightConnector1">
            <a:avLst/>
          </a:prstGeom>
          <a:ln w="28575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3023828" y="3392996"/>
            <a:ext cx="8447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/>
              <a:t>28MV/m</a:t>
            </a:r>
            <a:endParaRPr kumimoji="1" lang="ja-JP" altLang="en-US" sz="1400" b="1" dirty="0"/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5580112" y="4581128"/>
            <a:ext cx="576064" cy="1588"/>
          </a:xfrm>
          <a:prstGeom prst="straightConnector1">
            <a:avLst/>
          </a:prstGeom>
          <a:ln w="28575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5401996" y="4561964"/>
            <a:ext cx="8447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/>
              <a:t>Detuned</a:t>
            </a:r>
          </a:p>
          <a:p>
            <a:r>
              <a:rPr lang="en-US" altLang="ja-JP" sz="1400" b="1" dirty="0" smtClean="0"/>
              <a:t>28MV/m</a:t>
            </a:r>
            <a:endParaRPr kumimoji="1" lang="ja-JP" altLang="en-US" sz="1400" b="1" dirty="0"/>
          </a:p>
        </p:txBody>
      </p:sp>
      <p:cxnSp>
        <p:nvCxnSpPr>
          <p:cNvPr id="12" name="直線矢印コネクタ 11"/>
          <p:cNvCxnSpPr/>
          <p:nvPr/>
        </p:nvCxnSpPr>
        <p:spPr>
          <a:xfrm>
            <a:off x="7380312" y="4653136"/>
            <a:ext cx="576064" cy="1588"/>
          </a:xfrm>
          <a:prstGeom prst="straightConnector1">
            <a:avLst/>
          </a:prstGeom>
          <a:ln w="28575">
            <a:solidFill>
              <a:schemeClr val="accent3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7308304" y="4653136"/>
            <a:ext cx="9743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/>
              <a:t>Static Loss Meas.</a:t>
            </a:r>
            <a:endParaRPr kumimoji="1" lang="ja-JP" altLang="en-US" sz="1400" b="1" dirty="0"/>
          </a:p>
        </p:txBody>
      </p:sp>
      <p:cxnSp>
        <p:nvCxnSpPr>
          <p:cNvPr id="16" name="直線矢印コネクタ 15"/>
          <p:cNvCxnSpPr/>
          <p:nvPr/>
        </p:nvCxnSpPr>
        <p:spPr>
          <a:xfrm>
            <a:off x="6228184" y="4653136"/>
            <a:ext cx="288032" cy="1588"/>
          </a:xfrm>
          <a:prstGeom prst="straightConnector1">
            <a:avLst/>
          </a:prstGeom>
          <a:ln w="28575">
            <a:solidFill>
              <a:schemeClr val="accent3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>
            <a:off x="4103948" y="4510708"/>
            <a:ext cx="324036" cy="1588"/>
          </a:xfrm>
          <a:prstGeom prst="straightConnector1">
            <a:avLst/>
          </a:prstGeom>
          <a:ln w="28575">
            <a:solidFill>
              <a:schemeClr val="accent3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3671900" y="4581128"/>
            <a:ext cx="14508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/>
              <a:t>No RF</a:t>
            </a:r>
          </a:p>
          <a:p>
            <a:r>
              <a:rPr kumimoji="1" lang="en-US" altLang="ja-JP" sz="1400" b="1" dirty="0" smtClean="0"/>
              <a:t>Static Loss Meas.</a:t>
            </a:r>
            <a:endParaRPr kumimoji="1" lang="ja-JP" altLang="en-US" sz="1400" b="1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189977" y="4653136"/>
            <a:ext cx="9743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/>
              <a:t>Static Loss Meas.</a:t>
            </a:r>
            <a:endParaRPr kumimoji="1" lang="ja-JP" altLang="en-US" sz="1400" b="1" dirty="0"/>
          </a:p>
        </p:txBody>
      </p:sp>
      <p:cxnSp>
        <p:nvCxnSpPr>
          <p:cNvPr id="23" name="直線コネクタ 22"/>
          <p:cNvCxnSpPr/>
          <p:nvPr/>
        </p:nvCxnSpPr>
        <p:spPr>
          <a:xfrm>
            <a:off x="3563888" y="3969060"/>
            <a:ext cx="864096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>
            <a:stCxn id="26" idx="4"/>
          </p:cNvCxnSpPr>
          <p:nvPr/>
        </p:nvCxnSpPr>
        <p:spPr>
          <a:xfrm rot="16200000" flipH="1">
            <a:off x="4121950" y="3951058"/>
            <a:ext cx="0" cy="972108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上下矢印 25"/>
          <p:cNvSpPr/>
          <p:nvPr/>
        </p:nvSpPr>
        <p:spPr>
          <a:xfrm>
            <a:off x="3527884" y="3969060"/>
            <a:ext cx="216024" cy="468052"/>
          </a:xfrm>
          <a:prstGeom prst="upDownArrow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8" name="直線コネクタ 27"/>
          <p:cNvCxnSpPr/>
          <p:nvPr/>
        </p:nvCxnSpPr>
        <p:spPr>
          <a:xfrm>
            <a:off x="5400092" y="4401108"/>
            <a:ext cx="756084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>
            <a:off x="5400092" y="4473116"/>
            <a:ext cx="1188132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下矢印 32"/>
          <p:cNvSpPr/>
          <p:nvPr/>
        </p:nvSpPr>
        <p:spPr>
          <a:xfrm>
            <a:off x="5364088" y="4221088"/>
            <a:ext cx="180020" cy="180020"/>
          </a:xfrm>
          <a:prstGeom prst="downArrow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下矢印 33"/>
          <p:cNvSpPr/>
          <p:nvPr/>
        </p:nvSpPr>
        <p:spPr>
          <a:xfrm rot="10800000">
            <a:off x="5364088" y="4473116"/>
            <a:ext cx="171636" cy="180020"/>
          </a:xfrm>
          <a:prstGeom prst="downArrow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196752"/>
            <a:ext cx="8280920" cy="4774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kumimoji="1" lang="en-US" altLang="ja-JP" dirty="0" smtClean="0"/>
              <a:t>C1 Dynamic Loss Measurement</a:t>
            </a:r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2010/11/30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S1-G WebEx Meeting</a:t>
            </a:r>
            <a:endParaRPr kumimoji="1" lang="ja-JP" altLang="en-US"/>
          </a:p>
        </p:txBody>
      </p:sp>
      <p:cxnSp>
        <p:nvCxnSpPr>
          <p:cNvPr id="7" name="直線矢印コネクタ 6"/>
          <p:cNvCxnSpPr/>
          <p:nvPr/>
        </p:nvCxnSpPr>
        <p:spPr>
          <a:xfrm>
            <a:off x="4716016" y="2276872"/>
            <a:ext cx="504056" cy="1588"/>
          </a:xfrm>
          <a:prstGeom prst="straightConnector1">
            <a:avLst/>
          </a:prstGeom>
          <a:ln w="28575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4427984" y="1772816"/>
            <a:ext cx="9841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/>
              <a:t>25.2MV/m</a:t>
            </a:r>
            <a:endParaRPr kumimoji="1" lang="ja-JP" altLang="en-US" sz="1400" b="1" dirty="0"/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6372200" y="3501008"/>
            <a:ext cx="504056" cy="1588"/>
          </a:xfrm>
          <a:prstGeom prst="straightConnector1">
            <a:avLst/>
          </a:prstGeom>
          <a:ln w="28575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6156176" y="3645024"/>
            <a:ext cx="10242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/>
              <a:t>Detuned</a:t>
            </a:r>
          </a:p>
          <a:p>
            <a:r>
              <a:rPr lang="en-US" altLang="ja-JP" sz="1400" b="1" dirty="0" smtClean="0"/>
              <a:t>25.2 MV/m</a:t>
            </a:r>
            <a:endParaRPr kumimoji="1" lang="ja-JP" altLang="en-US" sz="1400" b="1" dirty="0"/>
          </a:p>
        </p:txBody>
      </p:sp>
      <p:cxnSp>
        <p:nvCxnSpPr>
          <p:cNvPr id="16" name="直線矢印コネクタ 15"/>
          <p:cNvCxnSpPr/>
          <p:nvPr/>
        </p:nvCxnSpPr>
        <p:spPr>
          <a:xfrm>
            <a:off x="6948264" y="3212976"/>
            <a:ext cx="432048" cy="1588"/>
          </a:xfrm>
          <a:prstGeom prst="straightConnector1">
            <a:avLst/>
          </a:prstGeom>
          <a:ln w="28575">
            <a:solidFill>
              <a:schemeClr val="accent3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>
            <a:off x="5220072" y="3573016"/>
            <a:ext cx="288032" cy="1588"/>
          </a:xfrm>
          <a:prstGeom prst="straightConnector1">
            <a:avLst/>
          </a:prstGeom>
          <a:ln w="28575">
            <a:solidFill>
              <a:schemeClr val="accent3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5004048" y="3645024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/>
              <a:t>Static Loss Meas.</a:t>
            </a:r>
            <a:endParaRPr kumimoji="1" lang="ja-JP" altLang="en-US" sz="1400" b="1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804248" y="2564904"/>
            <a:ext cx="9743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/>
              <a:t>Static Loss Meas.</a:t>
            </a:r>
            <a:endParaRPr kumimoji="1" lang="ja-JP" altLang="en-US" sz="1400" b="1" dirty="0"/>
          </a:p>
        </p:txBody>
      </p:sp>
      <p:cxnSp>
        <p:nvCxnSpPr>
          <p:cNvPr id="26" name="直線コネクタ 25"/>
          <p:cNvCxnSpPr/>
          <p:nvPr/>
        </p:nvCxnSpPr>
        <p:spPr>
          <a:xfrm>
            <a:off x="6588224" y="3284984"/>
            <a:ext cx="36004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>
            <a:off x="6984268" y="3392996"/>
            <a:ext cx="432048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>
            <a:off x="4788024" y="2492896"/>
            <a:ext cx="396044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>
            <a:off x="5184068" y="3320988"/>
            <a:ext cx="396044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340768"/>
            <a:ext cx="8352928" cy="4717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altLang="ja-JP" dirty="0" smtClean="0"/>
              <a:t>A3</a:t>
            </a:r>
            <a:r>
              <a:rPr kumimoji="1" lang="en-US" altLang="ja-JP" dirty="0" smtClean="0"/>
              <a:t> Dynamic Loss Measurement</a:t>
            </a:r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2010/11/30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S1-G WebEx Meeting</a:t>
            </a:r>
            <a:endParaRPr kumimoji="1" lang="ja-JP" altLang="en-US"/>
          </a:p>
        </p:txBody>
      </p:sp>
      <p:cxnSp>
        <p:nvCxnSpPr>
          <p:cNvPr id="7" name="直線矢印コネクタ 6"/>
          <p:cNvCxnSpPr/>
          <p:nvPr/>
        </p:nvCxnSpPr>
        <p:spPr>
          <a:xfrm>
            <a:off x="5076056" y="2564904"/>
            <a:ext cx="504056" cy="1588"/>
          </a:xfrm>
          <a:prstGeom prst="straightConnector1">
            <a:avLst/>
          </a:prstGeom>
          <a:ln w="28575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4716016" y="2204864"/>
            <a:ext cx="10242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/>
              <a:t>32.3 MV/m</a:t>
            </a:r>
            <a:endParaRPr kumimoji="1" lang="ja-JP" altLang="en-US" sz="1400" b="1" dirty="0"/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6804248" y="3717032"/>
            <a:ext cx="432048" cy="1588"/>
          </a:xfrm>
          <a:prstGeom prst="straightConnector1">
            <a:avLst/>
          </a:prstGeom>
          <a:ln w="28575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6228184" y="4329100"/>
            <a:ext cx="10242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/>
              <a:t>Detuned</a:t>
            </a:r>
          </a:p>
          <a:p>
            <a:r>
              <a:rPr lang="en-US" altLang="ja-JP" sz="1400" b="1" dirty="0" smtClean="0"/>
              <a:t>32.3 MV/m</a:t>
            </a:r>
            <a:endParaRPr kumimoji="1" lang="ja-JP" altLang="en-US" sz="1400" b="1" dirty="0"/>
          </a:p>
        </p:txBody>
      </p:sp>
      <p:cxnSp>
        <p:nvCxnSpPr>
          <p:cNvPr id="16" name="直線矢印コネクタ 15"/>
          <p:cNvCxnSpPr/>
          <p:nvPr/>
        </p:nvCxnSpPr>
        <p:spPr>
          <a:xfrm>
            <a:off x="7380312" y="3933056"/>
            <a:ext cx="360040" cy="1588"/>
          </a:xfrm>
          <a:prstGeom prst="straightConnector1">
            <a:avLst/>
          </a:prstGeom>
          <a:ln w="28575">
            <a:solidFill>
              <a:schemeClr val="accent3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>
            <a:off x="5580112" y="4581128"/>
            <a:ext cx="432048" cy="1588"/>
          </a:xfrm>
          <a:prstGeom prst="straightConnector1">
            <a:avLst/>
          </a:prstGeom>
          <a:ln w="28575">
            <a:solidFill>
              <a:schemeClr val="accent3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5148064" y="4653136"/>
            <a:ext cx="11521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/>
              <a:t>No RF</a:t>
            </a:r>
          </a:p>
          <a:p>
            <a:r>
              <a:rPr kumimoji="1" lang="en-US" altLang="ja-JP" sz="1400" b="1" dirty="0" smtClean="0"/>
              <a:t>Static Loss Meas.</a:t>
            </a:r>
            <a:endParaRPr kumimoji="1" lang="ja-JP" altLang="en-US" sz="1400" b="1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236296" y="3356992"/>
            <a:ext cx="9743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/>
              <a:t>Static Loss Meas.</a:t>
            </a:r>
            <a:endParaRPr kumimoji="1" lang="ja-JP" altLang="en-US" sz="1400" b="1" dirty="0"/>
          </a:p>
        </p:txBody>
      </p:sp>
      <p:cxnSp>
        <p:nvCxnSpPr>
          <p:cNvPr id="25" name="直線コネクタ 24"/>
          <p:cNvCxnSpPr/>
          <p:nvPr/>
        </p:nvCxnSpPr>
        <p:spPr>
          <a:xfrm>
            <a:off x="6804248" y="4077072"/>
            <a:ext cx="396044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>
            <a:off x="7416316" y="4581128"/>
            <a:ext cx="252028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>
            <a:off x="5184068" y="2888940"/>
            <a:ext cx="396044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>
            <a:off x="5760132" y="4473116"/>
            <a:ext cx="252028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052736"/>
            <a:ext cx="8208912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altLang="ja-JP" dirty="0" smtClean="0"/>
              <a:t>A2</a:t>
            </a:r>
            <a:r>
              <a:rPr kumimoji="1" lang="en-US" altLang="ja-JP" dirty="0" smtClean="0"/>
              <a:t> Dynamic Loss Measurement</a:t>
            </a:r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2010/11/30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S1-G WebEx Meeting</a:t>
            </a:r>
            <a:endParaRPr kumimoji="1" lang="ja-JP" altLang="en-US"/>
          </a:p>
        </p:txBody>
      </p:sp>
      <p:cxnSp>
        <p:nvCxnSpPr>
          <p:cNvPr id="7" name="直線矢印コネクタ 6"/>
          <p:cNvCxnSpPr/>
          <p:nvPr/>
        </p:nvCxnSpPr>
        <p:spPr>
          <a:xfrm>
            <a:off x="4283968" y="4077072"/>
            <a:ext cx="504056" cy="1588"/>
          </a:xfrm>
          <a:prstGeom prst="straightConnector1">
            <a:avLst/>
          </a:prstGeom>
          <a:ln w="28575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3851920" y="4149080"/>
            <a:ext cx="8847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/>
              <a:t>38 MV/m</a:t>
            </a:r>
            <a:endParaRPr kumimoji="1" lang="ja-JP" altLang="en-US" sz="1400" b="1" dirty="0"/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6660232" y="3212976"/>
            <a:ext cx="648072" cy="1588"/>
          </a:xfrm>
          <a:prstGeom prst="straightConnector1">
            <a:avLst/>
          </a:prstGeom>
          <a:ln w="28575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6588224" y="2708920"/>
            <a:ext cx="8847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/>
              <a:t>Detuned</a:t>
            </a:r>
          </a:p>
          <a:p>
            <a:r>
              <a:rPr lang="en-US" altLang="ja-JP" sz="1400" b="1" dirty="0" smtClean="0"/>
              <a:t>38 MV/m</a:t>
            </a:r>
            <a:endParaRPr kumimoji="1" lang="ja-JP" altLang="en-US" sz="1400" b="1" dirty="0"/>
          </a:p>
        </p:txBody>
      </p:sp>
      <p:cxnSp>
        <p:nvCxnSpPr>
          <p:cNvPr id="16" name="直線矢印コネクタ 15"/>
          <p:cNvCxnSpPr/>
          <p:nvPr/>
        </p:nvCxnSpPr>
        <p:spPr>
          <a:xfrm>
            <a:off x="7380312" y="4437112"/>
            <a:ext cx="432048" cy="1588"/>
          </a:xfrm>
          <a:prstGeom prst="straightConnector1">
            <a:avLst/>
          </a:prstGeom>
          <a:ln w="28575">
            <a:solidFill>
              <a:schemeClr val="accent3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>
            <a:off x="4932040" y="4437112"/>
            <a:ext cx="288032" cy="1588"/>
          </a:xfrm>
          <a:prstGeom prst="straightConnector1">
            <a:avLst/>
          </a:prstGeom>
          <a:ln w="28575">
            <a:solidFill>
              <a:schemeClr val="accent3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4572000" y="4509120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/>
              <a:t>Static Loss Meas.</a:t>
            </a:r>
            <a:endParaRPr kumimoji="1" lang="ja-JP" altLang="en-US" sz="1400" b="1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092280" y="4437112"/>
            <a:ext cx="9743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/>
              <a:t>Static Loss Meas.</a:t>
            </a:r>
            <a:endParaRPr kumimoji="1" lang="ja-JP" altLang="en-US" sz="1400" b="1" dirty="0"/>
          </a:p>
        </p:txBody>
      </p:sp>
      <p:sp>
        <p:nvSpPr>
          <p:cNvPr id="17" name="円/楕円 16"/>
          <p:cNvSpPr/>
          <p:nvPr/>
        </p:nvSpPr>
        <p:spPr>
          <a:xfrm>
            <a:off x="7308304" y="5445224"/>
            <a:ext cx="288032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3" name="直線コネクタ 22"/>
          <p:cNvCxnSpPr/>
          <p:nvPr/>
        </p:nvCxnSpPr>
        <p:spPr>
          <a:xfrm>
            <a:off x="4463988" y="1952836"/>
            <a:ext cx="468052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>
            <a:off x="6768244" y="3429000"/>
            <a:ext cx="54006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>
            <a:off x="4968044" y="4329100"/>
            <a:ext cx="324036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>
            <a:off x="7452320" y="4365104"/>
            <a:ext cx="396044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052736"/>
            <a:ext cx="8388932" cy="478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altLang="ja-JP" dirty="0" smtClean="0"/>
              <a:t>A2</a:t>
            </a:r>
            <a:r>
              <a:rPr kumimoji="1" lang="en-US" altLang="ja-JP" dirty="0" smtClean="0"/>
              <a:t> Dynamic Loss Measurement</a:t>
            </a:r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2010/11/30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S1-G WebEx Meeting</a:t>
            </a:r>
            <a:endParaRPr kumimoji="1" lang="ja-JP" altLang="en-US"/>
          </a:p>
        </p:txBody>
      </p:sp>
      <p:cxnSp>
        <p:nvCxnSpPr>
          <p:cNvPr id="7" name="直線矢印コネクタ 6"/>
          <p:cNvCxnSpPr/>
          <p:nvPr/>
        </p:nvCxnSpPr>
        <p:spPr>
          <a:xfrm>
            <a:off x="3671900" y="1988840"/>
            <a:ext cx="612068" cy="1588"/>
          </a:xfrm>
          <a:prstGeom prst="straightConnector1">
            <a:avLst/>
          </a:prstGeom>
          <a:ln w="28575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3599892" y="1628800"/>
            <a:ext cx="8847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/>
              <a:t>32 MV/m</a:t>
            </a:r>
            <a:endParaRPr kumimoji="1" lang="ja-JP" altLang="en-US" sz="1400" b="1" dirty="0"/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6120172" y="2672916"/>
            <a:ext cx="612068" cy="1588"/>
          </a:xfrm>
          <a:prstGeom prst="straightConnector1">
            <a:avLst/>
          </a:prstGeom>
          <a:ln w="28575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6120172" y="2096852"/>
            <a:ext cx="8847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/>
              <a:t>Detuned</a:t>
            </a:r>
          </a:p>
          <a:p>
            <a:r>
              <a:rPr lang="en-US" altLang="ja-JP" sz="1400" b="1" dirty="0" smtClean="0"/>
              <a:t>32 MV/m</a:t>
            </a:r>
            <a:endParaRPr kumimoji="1" lang="ja-JP" altLang="en-US" sz="1400" b="1" dirty="0"/>
          </a:p>
        </p:txBody>
      </p:sp>
      <p:cxnSp>
        <p:nvCxnSpPr>
          <p:cNvPr id="16" name="直線矢印コネクタ 15"/>
          <p:cNvCxnSpPr/>
          <p:nvPr/>
        </p:nvCxnSpPr>
        <p:spPr>
          <a:xfrm>
            <a:off x="6768244" y="3789040"/>
            <a:ext cx="612068" cy="1588"/>
          </a:xfrm>
          <a:prstGeom prst="straightConnector1">
            <a:avLst/>
          </a:prstGeom>
          <a:ln w="28575">
            <a:solidFill>
              <a:schemeClr val="accent3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>
            <a:off x="4391980" y="3825044"/>
            <a:ext cx="432048" cy="1588"/>
          </a:xfrm>
          <a:prstGeom prst="straightConnector1">
            <a:avLst/>
          </a:prstGeom>
          <a:ln w="28575">
            <a:solidFill>
              <a:schemeClr val="accent3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3743908" y="3861048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/>
              <a:t>Static Loss Meas.</a:t>
            </a:r>
            <a:endParaRPr kumimoji="1" lang="ja-JP" altLang="en-US" sz="1400" b="1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480212" y="3789040"/>
            <a:ext cx="9743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/>
              <a:t>Static Loss Meas.</a:t>
            </a:r>
            <a:endParaRPr kumimoji="1" lang="ja-JP" altLang="en-US" sz="1400" b="1" dirty="0"/>
          </a:p>
        </p:txBody>
      </p:sp>
      <p:sp>
        <p:nvSpPr>
          <p:cNvPr id="17" name="円/楕円 16"/>
          <p:cNvSpPr/>
          <p:nvPr/>
        </p:nvSpPr>
        <p:spPr>
          <a:xfrm>
            <a:off x="7308304" y="5445224"/>
            <a:ext cx="288032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5" name="直線コネクタ 24"/>
          <p:cNvCxnSpPr/>
          <p:nvPr/>
        </p:nvCxnSpPr>
        <p:spPr>
          <a:xfrm>
            <a:off x="4608004" y="3681028"/>
            <a:ext cx="252028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>
            <a:off x="6228184" y="2924944"/>
            <a:ext cx="54006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>
            <a:off x="3815916" y="2240868"/>
            <a:ext cx="612068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>
            <a:off x="7056276" y="3645024"/>
            <a:ext cx="396044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7524" y="1016732"/>
            <a:ext cx="8460940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Detuned four</a:t>
            </a:r>
            <a:r>
              <a:rPr kumimoji="1" lang="en-US" altLang="ja-JP" dirty="0" smtClean="0"/>
              <a:t> cavities (FNAL/DESY)</a:t>
            </a:r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2010/11/30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S1-G WebEx Meeting</a:t>
            </a:r>
            <a:endParaRPr kumimoji="1" lang="ja-JP" altLang="en-US"/>
          </a:p>
        </p:txBody>
      </p:sp>
      <p:cxnSp>
        <p:nvCxnSpPr>
          <p:cNvPr id="7" name="直線矢印コネクタ 6"/>
          <p:cNvCxnSpPr/>
          <p:nvPr/>
        </p:nvCxnSpPr>
        <p:spPr>
          <a:xfrm>
            <a:off x="3779912" y="2636912"/>
            <a:ext cx="2124236" cy="1588"/>
          </a:xfrm>
          <a:prstGeom prst="straightConnector1">
            <a:avLst/>
          </a:prstGeom>
          <a:ln w="28575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4031940" y="2276872"/>
            <a:ext cx="1568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/>
              <a:t>Detuned 32 MV/m</a:t>
            </a:r>
            <a:endParaRPr kumimoji="1" lang="ja-JP" altLang="en-US" sz="1400" b="1" dirty="0"/>
          </a:p>
        </p:txBody>
      </p:sp>
      <p:cxnSp>
        <p:nvCxnSpPr>
          <p:cNvPr id="16" name="直線矢印コネクタ 15"/>
          <p:cNvCxnSpPr/>
          <p:nvPr/>
        </p:nvCxnSpPr>
        <p:spPr>
          <a:xfrm>
            <a:off x="5976156" y="3681028"/>
            <a:ext cx="1980220" cy="1588"/>
          </a:xfrm>
          <a:prstGeom prst="straightConnector1">
            <a:avLst/>
          </a:prstGeom>
          <a:ln w="28575">
            <a:solidFill>
              <a:schemeClr val="accent3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6984268" y="3753036"/>
            <a:ext cx="9743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/>
              <a:t>Static Loss Meas.</a:t>
            </a:r>
            <a:endParaRPr kumimoji="1" lang="ja-JP" altLang="en-US" sz="1400" b="1" dirty="0"/>
          </a:p>
        </p:txBody>
      </p:sp>
      <p:sp>
        <p:nvSpPr>
          <p:cNvPr id="17" name="円/楕円 16"/>
          <p:cNvSpPr/>
          <p:nvPr/>
        </p:nvSpPr>
        <p:spPr>
          <a:xfrm>
            <a:off x="7308304" y="5445224"/>
            <a:ext cx="288032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7" name="直線コネクタ 26"/>
          <p:cNvCxnSpPr/>
          <p:nvPr/>
        </p:nvCxnSpPr>
        <p:spPr>
          <a:xfrm>
            <a:off x="3815916" y="3140968"/>
            <a:ext cx="2016224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>
            <a:off x="6588224" y="3465004"/>
            <a:ext cx="1332148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/>
          <p:cNvSpPr txBox="1"/>
          <p:nvPr/>
        </p:nvSpPr>
        <p:spPr>
          <a:xfrm>
            <a:off x="3707904" y="3140968"/>
            <a:ext cx="10134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17.4 m</a:t>
            </a:r>
            <a:r>
              <a:rPr kumimoji="1" lang="en-US" altLang="ja-JP" sz="1600" baseline="30000" dirty="0" smtClean="0"/>
              <a:t>3</a:t>
            </a:r>
            <a:r>
              <a:rPr kumimoji="1" lang="en-US" altLang="ja-JP" sz="1600" dirty="0" smtClean="0"/>
              <a:t>/h</a:t>
            </a:r>
            <a:endParaRPr kumimoji="1" lang="ja-JP" altLang="en-US" sz="1600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7020272" y="3140968"/>
            <a:ext cx="10134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16.9 m</a:t>
            </a:r>
            <a:r>
              <a:rPr kumimoji="1" lang="en-US" altLang="ja-JP" sz="1600" baseline="30000" dirty="0" smtClean="0"/>
              <a:t>3</a:t>
            </a:r>
            <a:r>
              <a:rPr kumimoji="1" lang="en-US" altLang="ja-JP" sz="1600" dirty="0" smtClean="0"/>
              <a:t>/h</a:t>
            </a:r>
            <a:endParaRPr kumimoji="1" lang="ja-JP" altLang="en-US" sz="1600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3203848" y="5913276"/>
            <a:ext cx="3743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ym typeface="Symbol"/>
              </a:rPr>
              <a:t></a:t>
            </a:r>
            <a:r>
              <a:rPr kumimoji="1" lang="en-US" altLang="ja-JP" dirty="0" smtClean="0">
                <a:sym typeface="Symbol"/>
              </a:rPr>
              <a:t>m= 17.4</a:t>
            </a:r>
            <a:r>
              <a:rPr kumimoji="1" lang="ja-JP" altLang="en-US" dirty="0" smtClean="0">
                <a:sym typeface="Symbol"/>
              </a:rPr>
              <a:t>－</a:t>
            </a:r>
            <a:r>
              <a:rPr kumimoji="1" lang="en-US" altLang="ja-JP" dirty="0" smtClean="0">
                <a:sym typeface="Symbol"/>
              </a:rPr>
              <a:t>16.9 = 0.5</a:t>
            </a:r>
            <a:r>
              <a:rPr lang="en-US" altLang="ja-JP" dirty="0" smtClean="0"/>
              <a:t> m</a:t>
            </a:r>
            <a:r>
              <a:rPr lang="en-US" altLang="ja-JP" baseline="30000" dirty="0" smtClean="0"/>
              <a:t>3</a:t>
            </a:r>
            <a:r>
              <a:rPr lang="en-US" altLang="ja-JP" dirty="0" smtClean="0"/>
              <a:t>/h (= 0.5W)</a:t>
            </a:r>
            <a:endParaRPr kumimoji="1"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299</Words>
  <Application>Microsoft Office PowerPoint</Application>
  <PresentationFormat>画面に合わせる (4:3)</PresentationFormat>
  <Paragraphs>106</Paragraphs>
  <Slides>7</Slides>
  <Notes>7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Office テーマ</vt:lpstr>
      <vt:lpstr>Dynamic Loss Measurement</vt:lpstr>
      <vt:lpstr>C4 Dynamic Loss Measurement</vt:lpstr>
      <vt:lpstr>C1 Dynamic Loss Measurement</vt:lpstr>
      <vt:lpstr>A3 Dynamic Loss Measurement</vt:lpstr>
      <vt:lpstr>A2 Dynamic Loss Measurement</vt:lpstr>
      <vt:lpstr>A2 Dynamic Loss Measurement</vt:lpstr>
      <vt:lpstr>Detuned four cavities (FNAL/DESY)</vt:lpstr>
    </vt:vector>
  </TitlesOfParts>
  <Company>高エネルギー加速器研究機構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大内徳人</dc:creator>
  <cp:lastModifiedBy> </cp:lastModifiedBy>
  <cp:revision>4</cp:revision>
  <dcterms:created xsi:type="dcterms:W3CDTF">2010-11-26T00:55:41Z</dcterms:created>
  <dcterms:modified xsi:type="dcterms:W3CDTF">2010-11-29T11:00:57Z</dcterms:modified>
</cp:coreProperties>
</file>