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6" r:id="rId4"/>
    <p:sldId id="258" r:id="rId5"/>
    <p:sldId id="267" r:id="rId6"/>
    <p:sldId id="268" r:id="rId7"/>
    <p:sldId id="260" r:id="rId8"/>
    <p:sldId id="261" r:id="rId9"/>
    <p:sldId id="270" r:id="rId10"/>
    <p:sldId id="271" r:id="rId11"/>
    <p:sldId id="269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FE633-2B7E-794E-AAC0-9531FCC3C1B3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6BE3A-A28C-B541-A9D9-1992279572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0583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BE3A-A28C-B541-A9D9-19922795727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BE3A-A28C-B541-A9D9-19922795727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BE3A-A28C-B541-A9D9-19922795727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0602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BE3A-A28C-B541-A9D9-19922795727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BE3A-A28C-B541-A9D9-19922795727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BE3A-A28C-B541-A9D9-19922795727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BE3A-A28C-B541-A9D9-19922795727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BE3A-A28C-B541-A9D9-19922795727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BE3A-A28C-B541-A9D9-19922795727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BE3A-A28C-B541-A9D9-19922795727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07294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6BE3A-A28C-B541-A9D9-19922795727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1285336" y="6400800"/>
            <a:ext cx="6573328" cy="457200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lcagenda.linearcollider.org/conferenceOtherViews.py?view=standard&amp;confId=468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PM Introduction &amp; Report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TLCC process: BAW-1 resolution</a:t>
            </a:r>
          </a:p>
          <a:p>
            <a:r>
              <a:rPr lang="en-US" dirty="0" smtClean="0"/>
              <a:t>TLCC process: BAW-2 status</a:t>
            </a:r>
          </a:p>
          <a:p>
            <a:r>
              <a:rPr lang="en-US" dirty="0" smtClean="0"/>
              <a:t>ILCSC PAC meeting – Eugene, Oregon</a:t>
            </a:r>
          </a:p>
          <a:p>
            <a:r>
              <a:rPr lang="en-US" dirty="0" smtClean="0"/>
              <a:t>Interim Report</a:t>
            </a:r>
          </a:p>
          <a:p>
            <a:r>
              <a:rPr lang="en-US" dirty="0" smtClean="0"/>
              <a:t>ALCPG</a:t>
            </a:r>
            <a:endParaRPr lang="en-US" dirty="0"/>
          </a:p>
          <a:p>
            <a:r>
              <a:rPr lang="en-US" dirty="0" smtClean="0"/>
              <a:t>News from SCRF/CFS&amp;G (optional)</a:t>
            </a:r>
          </a:p>
          <a:p>
            <a:r>
              <a:rPr lang="en-US" dirty="0" smtClean="0"/>
              <a:t>AOB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Closeout Notes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600" dirty="0" smtClean="0"/>
              <a:t>5</a:t>
            </a:r>
            <a:r>
              <a:rPr lang="en-US" sz="1600" dirty="0" smtClean="0"/>
              <a:t>)	The DR extraction kicker studies have proven successful. Now the ATF </a:t>
            </a:r>
          </a:p>
          <a:p>
            <a:pPr>
              <a:buNone/>
            </a:pPr>
            <a:r>
              <a:rPr lang="en-US" sz="1600" dirty="0" smtClean="0"/>
              <a:t>team have to get the small beam size. </a:t>
            </a:r>
          </a:p>
          <a:p>
            <a:pPr>
              <a:buNone/>
            </a:pPr>
            <a:r>
              <a:rPr lang="en-US" sz="1600" dirty="0" smtClean="0"/>
              <a:t>6)	Cornell studies on e-cloud have been comprehensive and better than </a:t>
            </a:r>
          </a:p>
          <a:p>
            <a:pPr>
              <a:buNone/>
            </a:pPr>
            <a:r>
              <a:rPr lang="en-US" sz="1600" dirty="0" smtClean="0"/>
              <a:t>studies done anywhere else. Before the work stops it is important to </a:t>
            </a:r>
            <a:r>
              <a:rPr lang="en-US" sz="1600" dirty="0" smtClean="0"/>
              <a:t>benchmark the </a:t>
            </a:r>
            <a:r>
              <a:rPr lang="en-US" sz="1600" dirty="0" smtClean="0"/>
              <a:t>modeling codes. </a:t>
            </a:r>
          </a:p>
          <a:p>
            <a:pPr>
              <a:buNone/>
            </a:pPr>
            <a:r>
              <a:rPr lang="en-US" sz="1600" dirty="0" smtClean="0"/>
              <a:t>7)	SB2009. PAC was impressed with ongoing HLRF R&amp;D at Slac and </a:t>
            </a:r>
            <a:r>
              <a:rPr lang="en-US" sz="1600" dirty="0" err="1" smtClean="0"/>
              <a:t>Kek</a:t>
            </a:r>
            <a:r>
              <a:rPr lang="en-US" sz="1600" dirty="0" smtClean="0"/>
              <a:t>. There </a:t>
            </a:r>
            <a:r>
              <a:rPr lang="en-US" sz="1600" dirty="0" smtClean="0"/>
              <a:t>is </a:t>
            </a:r>
            <a:r>
              <a:rPr lang="en-US" sz="1600" dirty="0" smtClean="0"/>
              <a:t>clearly much better collaboration with the physics community. </a:t>
            </a:r>
          </a:p>
          <a:p>
            <a:pPr>
              <a:buNone/>
            </a:pPr>
            <a:r>
              <a:rPr lang="en-US" sz="1600" dirty="0" smtClean="0"/>
              <a:t>8)	SRF industrialization. We have to preempt the XFEL costs. We have to be </a:t>
            </a:r>
          </a:p>
          <a:p>
            <a:pPr>
              <a:buNone/>
            </a:pPr>
            <a:r>
              <a:rPr lang="en-US" sz="1600" dirty="0" smtClean="0"/>
              <a:t>prepared to explain why the RF for ILC will not be just an extrapolation. LHC </a:t>
            </a:r>
          </a:p>
          <a:p>
            <a:pPr>
              <a:buNone/>
            </a:pPr>
            <a:r>
              <a:rPr lang="en-US" sz="1600" dirty="0" smtClean="0"/>
              <a:t>magnets could have been 2x or more expensive. But it turned out much better. </a:t>
            </a:r>
            <a:r>
              <a:rPr lang="en-US" sz="1600" dirty="0" smtClean="0"/>
              <a:t> We </a:t>
            </a:r>
            <a:r>
              <a:rPr lang="en-US" sz="1600" dirty="0" smtClean="0"/>
              <a:t>should follow the LHC example. Namely - to ask for the minimum </a:t>
            </a:r>
            <a:r>
              <a:rPr lang="en-US" sz="1600" dirty="0" smtClean="0"/>
              <a:t>required effort </a:t>
            </a:r>
            <a:r>
              <a:rPr lang="en-US" sz="1600" dirty="0" smtClean="0"/>
              <a:t>for each part. 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The </a:t>
            </a:r>
            <a:r>
              <a:rPr lang="en-US" sz="1600" dirty="0" smtClean="0"/>
              <a:t>PAC membership has ‘rotated’. Stuart Henderson, Hans Weise and </a:t>
            </a:r>
            <a:r>
              <a:rPr lang="en-US" sz="1600" dirty="0" err="1" smtClean="0"/>
              <a:t>Katsunobu</a:t>
            </a:r>
            <a:r>
              <a:rPr lang="en-US" sz="1600" dirty="0" smtClean="0"/>
              <a:t> </a:t>
            </a:r>
            <a:r>
              <a:rPr lang="en-US" sz="1600" dirty="0" err="1" smtClean="0"/>
              <a:t>Oide</a:t>
            </a:r>
            <a:r>
              <a:rPr lang="en-US" sz="1600" dirty="0" smtClean="0"/>
              <a:t> </a:t>
            </a:r>
            <a:r>
              <a:rPr lang="en-US" sz="1600" dirty="0" smtClean="0"/>
              <a:t>are new members.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ALCPG ‘11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210849"/>
            <a:ext cx="8152563" cy="520307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Eugene, Oregon March 19-12, 2011</a:t>
            </a:r>
          </a:p>
          <a:p>
            <a:r>
              <a:rPr lang="en-US" dirty="0" smtClean="0"/>
              <a:t>GDE Workshop (+ regional </a:t>
            </a:r>
            <a:r>
              <a:rPr lang="en-US" dirty="0" err="1" smtClean="0"/>
              <a:t>phys&amp;det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Standard format (plenary + usual parallel WGs)</a:t>
            </a:r>
          </a:p>
          <a:p>
            <a:r>
              <a:rPr lang="en-US" dirty="0" smtClean="0"/>
              <a:t>GDE focus (highlights)</a:t>
            </a:r>
          </a:p>
          <a:p>
            <a:pPr lvl="1"/>
            <a:r>
              <a:rPr lang="en-US" dirty="0" smtClean="0"/>
              <a:t>Planning for TDR</a:t>
            </a:r>
          </a:p>
          <a:p>
            <a:pPr lvl="2"/>
            <a:r>
              <a:rPr lang="en-US" dirty="0" smtClean="0"/>
              <a:t>“Writing the TDR starts here!”</a:t>
            </a:r>
          </a:p>
          <a:p>
            <a:pPr lvl="2"/>
            <a:r>
              <a:rPr lang="en-US" dirty="0" smtClean="0"/>
              <a:t>Six themes for the TDR</a:t>
            </a:r>
          </a:p>
          <a:p>
            <a:pPr lvl="1"/>
            <a:r>
              <a:rPr lang="en-US" dirty="0" smtClean="0"/>
              <a:t>New (approved) baseline for TDR</a:t>
            </a:r>
          </a:p>
          <a:p>
            <a:pPr lvl="1"/>
            <a:r>
              <a:rPr lang="en-US" i="1" dirty="0" smtClean="0"/>
              <a:t>Special topic</a:t>
            </a:r>
            <a:r>
              <a:rPr lang="en-US" dirty="0" smtClean="0"/>
              <a:t>: R&amp;D towards ultra-high gradient</a:t>
            </a:r>
          </a:p>
          <a:p>
            <a:pPr lvl="2"/>
            <a:r>
              <a:rPr lang="en-US" dirty="0" smtClean="0"/>
              <a:t>In conjunction with discussions on </a:t>
            </a:r>
            <a:r>
              <a:rPr lang="en-US" dirty="0" err="1" smtClean="0"/>
              <a:t>TeV</a:t>
            </a:r>
            <a:r>
              <a:rPr lang="en-US" dirty="0" smtClean="0"/>
              <a:t> upgrade</a:t>
            </a:r>
          </a:p>
          <a:p>
            <a:pPr lvl="1"/>
            <a:r>
              <a:rPr lang="en-US" dirty="0" smtClean="0"/>
              <a:t>Status/planning for on-going R&amp;D (standard)</a:t>
            </a:r>
          </a:p>
          <a:p>
            <a:r>
              <a:rPr lang="en-US" dirty="0" smtClean="0"/>
              <a:t>Tentative agenda  should be available soon.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22136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Interim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707" y="1371600"/>
            <a:ext cx="84582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Deadline for draft section submissions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>
                <a:solidFill>
                  <a:srgbClr val="FF0000"/>
                </a:solidFill>
              </a:rPr>
              <a:t>WAS Friday November 5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Time is getting very short</a:t>
            </a:r>
          </a:p>
          <a:p>
            <a:endParaRPr lang="en-US" dirty="0" smtClean="0"/>
          </a:p>
          <a:p>
            <a:r>
              <a:rPr lang="en-US" dirty="0" smtClean="0"/>
              <a:t>AS responsibilities: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Section 3.1 </a:t>
            </a:r>
            <a:r>
              <a:rPr lang="en-US" dirty="0" err="1" smtClean="0">
                <a:solidFill>
                  <a:srgbClr val="FF0000"/>
                </a:solidFill>
              </a:rPr>
              <a:t>CesrTA</a:t>
            </a:r>
            <a:r>
              <a:rPr lang="en-US" dirty="0" smtClean="0">
                <a:solidFill>
                  <a:srgbClr val="FF0000"/>
                </a:solidFill>
              </a:rPr>
              <a:t> – Palmer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Section 3.2 ATF2 – </a:t>
            </a:r>
            <a:r>
              <a:rPr lang="en-US" dirty="0" err="1" smtClean="0">
                <a:solidFill>
                  <a:srgbClr val="008000"/>
                </a:solidFill>
              </a:rPr>
              <a:t>Tauchi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  <a:r>
              <a:rPr lang="en-US" dirty="0" err="1" smtClean="0">
                <a:solidFill>
                  <a:srgbClr val="008000"/>
                </a:solidFill>
              </a:rPr>
              <a:t>Seryi</a:t>
            </a:r>
            <a:endParaRPr lang="en-US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Section 3.3.1 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- source – </a:t>
            </a:r>
            <a:r>
              <a:rPr lang="en-US" dirty="0" err="1" smtClean="0">
                <a:solidFill>
                  <a:srgbClr val="FF0000"/>
                </a:solidFill>
              </a:rPr>
              <a:t>Brachmann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Section 3.3.2 </a:t>
            </a:r>
            <a:r>
              <a:rPr lang="en-US" dirty="0" err="1" smtClean="0">
                <a:solidFill>
                  <a:srgbClr val="008000"/>
                </a:solidFill>
              </a:rPr>
              <a:t>e</a:t>
            </a:r>
            <a:r>
              <a:rPr lang="en-US" dirty="0" smtClean="0">
                <a:solidFill>
                  <a:srgbClr val="008000"/>
                </a:solidFill>
              </a:rPr>
              <a:t>+ source – Clarke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Section 3.3.3 Damping Ring – </a:t>
            </a:r>
            <a:r>
              <a:rPr lang="en-US" dirty="0" err="1" smtClean="0">
                <a:solidFill>
                  <a:srgbClr val="FF0000"/>
                </a:solidFill>
              </a:rPr>
              <a:t>Guiducci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Section 3.3.4 BDS – </a:t>
            </a:r>
            <a:r>
              <a:rPr lang="en-US" dirty="0" err="1" smtClean="0">
                <a:solidFill>
                  <a:srgbClr val="FF0000"/>
                </a:solidFill>
              </a:rPr>
              <a:t>Seryi</a:t>
            </a:r>
            <a:r>
              <a:rPr lang="en-US" dirty="0" smtClean="0">
                <a:solidFill>
                  <a:srgbClr val="FF0000"/>
                </a:solidFill>
              </a:rPr>
              <a:t> (iterating)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Section 4.4 Beam Dynamics &amp; Simulation – Kubo, </a:t>
            </a:r>
            <a:r>
              <a:rPr lang="en-US" dirty="0" err="1" smtClean="0">
                <a:solidFill>
                  <a:srgbClr val="008000"/>
                </a:solidFill>
              </a:rPr>
              <a:t>Solyak</a:t>
            </a:r>
            <a:endParaRPr lang="en-US" dirty="0" smtClean="0">
              <a:solidFill>
                <a:srgbClr val="00800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563153">
            <a:off x="6226408" y="2457824"/>
            <a:ext cx="2804023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pple Casual"/>
                <a:cs typeface="Apple Casual"/>
              </a:rPr>
              <a:t>Please pay attention to author guidelines distributed</a:t>
            </a:r>
            <a:endParaRPr lang="en-US" sz="2000" dirty="0">
              <a:latin typeface="Apple Casual"/>
              <a:cs typeface="Apple Casu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611459" cy="914400"/>
          </a:xfrm>
        </p:spPr>
        <p:txBody>
          <a:bodyPr/>
          <a:lstStyle/>
          <a:p>
            <a:r>
              <a:rPr lang="en-US" dirty="0" smtClean="0"/>
              <a:t>TLCC Process: BAW-1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99" y="1371600"/>
            <a:ext cx="8390467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Proposals: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adoption of ±20% gradient spread in ML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single-tunnel solution for ML</a:t>
            </a:r>
          </a:p>
          <a:p>
            <a:pPr lvl="2"/>
            <a:r>
              <a:rPr lang="en-US" dirty="0" smtClean="0"/>
              <a:t>KCS; DRFS; RDR HLRF Technology Option (back-up)</a:t>
            </a:r>
          </a:p>
          <a:p>
            <a:r>
              <a:rPr lang="en-US" dirty="0" smtClean="0"/>
              <a:t>Both proposals formally accepted by Director</a:t>
            </a:r>
          </a:p>
          <a:p>
            <a:pPr lvl="1"/>
            <a:r>
              <a:rPr lang="en-US" dirty="0" smtClean="0"/>
              <a:t>After consultation with Change Review Panel</a:t>
            </a:r>
          </a:p>
          <a:p>
            <a:pPr lvl="1"/>
            <a:r>
              <a:rPr lang="en-US" dirty="0" smtClean="0"/>
              <a:t>Caveats attached to both, documented in EDMS</a:t>
            </a:r>
          </a:p>
          <a:p>
            <a:pPr lvl="2"/>
            <a:r>
              <a:rPr lang="en-US" dirty="0" smtClean="0"/>
              <a:t>(See next slide)</a:t>
            </a:r>
          </a:p>
          <a:p>
            <a:pPr lvl="2"/>
            <a:r>
              <a:rPr lang="en-US" dirty="0" smtClean="0"/>
              <a:t>Comments reflect the discussions had by Director/CRP</a:t>
            </a:r>
          </a:p>
          <a:p>
            <a:r>
              <a:rPr lang="en-US" dirty="0" smtClean="0"/>
              <a:t>Email send to AD&amp;I mailing list</a:t>
            </a:r>
          </a:p>
          <a:p>
            <a:r>
              <a:rPr lang="en-US" dirty="0" smtClean="0"/>
              <a:t>Director’s corner to follow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EDMS BAW-1 Documentation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" y="1031100"/>
            <a:ext cx="7835900" cy="5168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698" y="4867405"/>
            <a:ext cx="5466303" cy="14451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/>
              <a:t>ILC-EDMS Direct</a:t>
            </a:r>
            <a:r>
              <a:rPr lang="en-US" sz="1100" b="1" baseline="0" dirty="0"/>
              <a:t> Syntax</a:t>
            </a:r>
          </a:p>
          <a:p>
            <a:endParaRPr lang="en-US" sz="1100" baseline="0" dirty="0"/>
          </a:p>
          <a:p>
            <a:r>
              <a:rPr lang="en-US" sz="1100" baseline="0" dirty="0"/>
              <a:t>Any world-accessible ILC-EDMS document can be accessed using the following syntax</a:t>
            </a:r>
            <a:r>
              <a:rPr lang="en-US" sz="1100" baseline="0" dirty="0" smtClean="0"/>
              <a:t>:</a:t>
            </a:r>
            <a:endParaRPr lang="en-US" sz="1100" baseline="0" dirty="0"/>
          </a:p>
          <a:p>
            <a:r>
              <a:rPr lang="en-US" sz="1100" b="1" baseline="0" dirty="0"/>
              <a:t>http://</a:t>
            </a:r>
            <a:r>
              <a:rPr lang="en-US" sz="1100" b="1" baseline="0" dirty="0" err="1"/>
              <a:t>ilc-edmsdirect.desy.de</a:t>
            </a:r>
            <a:r>
              <a:rPr lang="en-US" sz="1100" b="1" baseline="0" dirty="0"/>
              <a:t>/</a:t>
            </a:r>
            <a:r>
              <a:rPr lang="en-US" sz="1100" b="1" baseline="0" dirty="0" err="1"/>
              <a:t>ilc-edmsdirect</a:t>
            </a:r>
            <a:r>
              <a:rPr lang="en-US" sz="1100" b="1" baseline="0" dirty="0"/>
              <a:t>/</a:t>
            </a:r>
            <a:r>
              <a:rPr lang="en-US" sz="1100" b="1" baseline="0" dirty="0" err="1"/>
              <a:t>document.jsp?edmsid</a:t>
            </a:r>
            <a:r>
              <a:rPr lang="en-US" sz="1100" b="1" baseline="0" dirty="0"/>
              <a:t>=*</a:t>
            </a:r>
            <a:r>
              <a:rPr lang="en-US" sz="1100" b="1" i="1" baseline="0" dirty="0" err="1"/>
              <a:t>nnnnnn</a:t>
            </a:r>
            <a:endParaRPr lang="en-US" sz="1100" b="1" i="1" baseline="0" dirty="0"/>
          </a:p>
          <a:p>
            <a:endParaRPr lang="en-US" sz="1100" baseline="0" dirty="0"/>
          </a:p>
          <a:p>
            <a:r>
              <a:rPr lang="en-US" sz="1100" baseline="0" dirty="0"/>
              <a:t>where </a:t>
            </a:r>
            <a:r>
              <a:rPr lang="en-US" sz="1100" i="1" baseline="0" dirty="0" err="1"/>
              <a:t>nnnnnn</a:t>
            </a:r>
            <a:r>
              <a:rPr lang="en-US" sz="1100" i="0" baseline="0" dirty="0"/>
              <a:t> is the ID number (e.g. for D00000000900425,B,1,3 use 900425).</a:t>
            </a:r>
          </a:p>
          <a:p>
            <a:endParaRPr lang="en-US" sz="11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63706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TLCC Process –BAW-2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553" y="1125251"/>
            <a:ext cx="7927647" cy="504694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BAW-2 SLAC, Jan. 18-21</a:t>
            </a:r>
          </a:p>
          <a:p>
            <a:r>
              <a:rPr lang="en-US" dirty="0" smtClean="0"/>
              <a:t>Themes: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en-US" dirty="0" smtClean="0"/>
              <a:t>Re-location of </a:t>
            </a:r>
            <a:r>
              <a:rPr lang="en-US" dirty="0" err="1" smtClean="0"/>
              <a:t>e</a:t>
            </a:r>
            <a:r>
              <a:rPr lang="en-US" dirty="0" smtClean="0"/>
              <a:t>+ source to end of </a:t>
            </a:r>
            <a:r>
              <a:rPr lang="en-US" dirty="0" err="1" smtClean="0"/>
              <a:t>e</a:t>
            </a:r>
            <a:r>
              <a:rPr lang="en-US" dirty="0" smtClean="0"/>
              <a:t>- linac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en-US" dirty="0" smtClean="0"/>
              <a:t>Reduced bunch number parameter set</a:t>
            </a:r>
          </a:p>
          <a:p>
            <a:r>
              <a:rPr lang="en-US" dirty="0" smtClean="0"/>
              <a:t>Physics parameters and low-</a:t>
            </a:r>
            <a:r>
              <a:rPr lang="en-US" dirty="0" err="1" smtClean="0"/>
              <a:t>Ecm</a:t>
            </a:r>
            <a:r>
              <a:rPr lang="en-US" dirty="0" smtClean="0"/>
              <a:t> running the underlying theme</a:t>
            </a:r>
          </a:p>
          <a:p>
            <a:r>
              <a:rPr lang="en-US" dirty="0" smtClean="0"/>
              <a:t>To date 47 registered participants</a:t>
            </a:r>
          </a:p>
          <a:p>
            <a:pPr lvl="1"/>
            <a:r>
              <a:rPr lang="en-US" dirty="0" smtClean="0"/>
              <a:t>expect ~70</a:t>
            </a:r>
          </a:p>
          <a:p>
            <a:r>
              <a:rPr lang="en-US" dirty="0" smtClean="0"/>
              <a:t>Tentative detailed </a:t>
            </a:r>
            <a:r>
              <a:rPr lang="en-US" dirty="0" err="1" smtClean="0"/>
              <a:t>programme</a:t>
            </a:r>
            <a:r>
              <a:rPr lang="en-US" dirty="0" smtClean="0"/>
              <a:t> almost complete</a:t>
            </a:r>
          </a:p>
          <a:p>
            <a:pPr lvl="1"/>
            <a:r>
              <a:rPr lang="en-US" dirty="0" smtClean="0"/>
              <a:t>(next slide)</a:t>
            </a:r>
          </a:p>
          <a:p>
            <a:pPr lvl="1"/>
            <a:r>
              <a:rPr lang="en-US" dirty="0" smtClean="0"/>
              <a:t>Final version to be posted end of this week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Reduced Bunch Number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0507" y="990600"/>
            <a:ext cx="5961157" cy="51841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642105">
            <a:off x="6350558" y="4847276"/>
            <a:ext cx="2715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alpha val="47000"/>
                  </a:schemeClr>
                </a:solidFill>
              </a:rPr>
              <a:t>NOT FINAL!</a:t>
            </a:r>
            <a:endParaRPr lang="en-US" sz="3600" dirty="0">
              <a:solidFill>
                <a:schemeClr val="tx1">
                  <a:alpha val="47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88128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Positron Source Relocation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399" y="990600"/>
            <a:ext cx="6772507" cy="5037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642105">
            <a:off x="6350558" y="4847276"/>
            <a:ext cx="2715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alpha val="47000"/>
                  </a:schemeClr>
                </a:solidFill>
              </a:rPr>
              <a:t>NOT FINAL!</a:t>
            </a:r>
            <a:endParaRPr lang="en-US" sz="3600" dirty="0">
              <a:solidFill>
                <a:schemeClr val="tx1">
                  <a:alpha val="47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4171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AD&amp;I Meeting 8.12.2010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321" y="1178699"/>
            <a:ext cx="8247687" cy="512270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CFS Issues</a:t>
            </a:r>
          </a:p>
          <a:p>
            <a:pPr lvl="1"/>
            <a:r>
              <a:rPr lang="en-US" dirty="0" smtClean="0"/>
              <a:t>Scope of CFS reduction</a:t>
            </a:r>
          </a:p>
          <a:p>
            <a:pPr lvl="1"/>
            <a:r>
              <a:rPr lang="en-US" dirty="0" smtClean="0"/>
              <a:t>Scenarios for restoration of beam power</a:t>
            </a:r>
            <a:endParaRPr lang="en-US" dirty="0"/>
          </a:p>
          <a:p>
            <a:r>
              <a:rPr lang="en-US" dirty="0" smtClean="0"/>
              <a:t>Configuration constraint</a:t>
            </a:r>
          </a:p>
          <a:p>
            <a:pPr lvl="1"/>
            <a:r>
              <a:rPr lang="en-US" dirty="0" smtClean="0"/>
              <a:t>Two many combinations of parameters to realistically consider</a:t>
            </a:r>
          </a:p>
          <a:p>
            <a:pPr lvl="2"/>
            <a:r>
              <a:rPr lang="en-US" dirty="0" smtClean="0"/>
              <a:t>Damping Ring: 6.4 </a:t>
            </a:r>
            <a:r>
              <a:rPr lang="en-US" dirty="0" err="1" smtClean="0"/>
              <a:t>vs</a:t>
            </a:r>
            <a:r>
              <a:rPr lang="en-US" dirty="0" smtClean="0"/>
              <a:t> 3.2km</a:t>
            </a:r>
          </a:p>
          <a:p>
            <a:pPr lvl="2"/>
            <a:r>
              <a:rPr lang="en-US" dirty="0" smtClean="0"/>
              <a:t>HLRF: DRFS/KCS/RDR Tech.  (</a:t>
            </a:r>
            <a:r>
              <a:rPr lang="en-US" dirty="0" err="1" smtClean="0"/>
              <a:t>I</a:t>
            </a:r>
            <a:r>
              <a:rPr lang="en-US" baseline="-25000" dirty="0" err="1" smtClean="0"/>
              <a:t>beam</a:t>
            </a:r>
            <a:r>
              <a:rPr lang="en-US" dirty="0" smtClean="0"/>
              <a:t> = 9mA, 6mA, 4.5mA)</a:t>
            </a:r>
          </a:p>
          <a:p>
            <a:pPr lvl="2"/>
            <a:r>
              <a:rPr lang="en-US" dirty="0" smtClean="0"/>
              <a:t>10Hz scenario for low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</a:t>
            </a:r>
            <a:r>
              <a:rPr lang="en-US" dirty="0" err="1" smtClean="0"/>
              <a:t>runnning</a:t>
            </a:r>
            <a:endParaRPr lang="en-US" dirty="0" smtClean="0"/>
          </a:p>
          <a:p>
            <a:pPr lvl="2"/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Need to focus on subset for BAW work</a:t>
            </a:r>
          </a:p>
          <a:p>
            <a:pPr lvl="1"/>
            <a:r>
              <a:rPr lang="en-US" dirty="0" smtClean="0"/>
              <a:t>Will make separation out of changes difficult</a:t>
            </a:r>
          </a:p>
          <a:p>
            <a:pPr lvl="2"/>
            <a:r>
              <a:rPr lang="en-US" dirty="0" smtClean="0"/>
              <a:t>Especially incremental cost analysis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ILCSC PAC review 11-12.11.10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210729"/>
            <a:ext cx="8890000" cy="4800600"/>
          </a:xfrm>
        </p:spPr>
        <p:txBody>
          <a:bodyPr/>
          <a:lstStyle/>
          <a:p>
            <a:r>
              <a:rPr lang="en-US" dirty="0" smtClean="0"/>
              <a:t>Agenda and talks:</a:t>
            </a:r>
          </a:p>
          <a:p>
            <a:pPr lvl="1"/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ilcagenda.linearcollider.org/conferenceOtherViews.py?view=standard&amp;confId=4680</a:t>
            </a:r>
            <a:endParaRPr lang="en-US" dirty="0" smtClean="0"/>
          </a:p>
          <a:p>
            <a:r>
              <a:rPr lang="en-US" dirty="0" smtClean="0"/>
              <a:t>Michael </a:t>
            </a:r>
            <a:r>
              <a:rPr lang="en-US" dirty="0" err="1" smtClean="0"/>
              <a:t>Peskin’s</a:t>
            </a:r>
            <a:r>
              <a:rPr lang="en-US" dirty="0" smtClean="0"/>
              <a:t> talk was interesting – in it he explicitly referred to a </a:t>
            </a:r>
            <a:r>
              <a:rPr lang="en-US" dirty="0" smtClean="0"/>
              <a:t>higher </a:t>
            </a:r>
            <a:r>
              <a:rPr lang="en-US" dirty="0" smtClean="0"/>
              <a:t>energy for ILC. This is his last slide: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1891" y="3897735"/>
            <a:ext cx="8275782" cy="28931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“The </a:t>
            </a:r>
            <a:r>
              <a:rPr lang="en-US" sz="1400" dirty="0" smtClean="0"/>
              <a:t>tight focus of the GDE on 500 GeV is a disadvantage in the debate over the </a:t>
            </a:r>
          </a:p>
          <a:p>
            <a:r>
              <a:rPr lang="en-US" sz="1400" dirty="0" smtClean="0"/>
              <a:t>correct energy. The question will always be raised: Can we eventually go to </a:t>
            </a:r>
          </a:p>
          <a:p>
            <a:r>
              <a:rPr lang="en-US" sz="1400" dirty="0" smtClean="0"/>
              <a:t>higher energies ?</a:t>
            </a:r>
          </a:p>
          <a:p>
            <a:endParaRPr lang="en-US" sz="1400" dirty="0" smtClean="0"/>
          </a:p>
          <a:p>
            <a:r>
              <a:rPr lang="en-US" sz="1400" dirty="0" smtClean="0"/>
              <a:t>The GDE and its PAC should discuss a vision for later, higher energy stages of </a:t>
            </a:r>
          </a:p>
          <a:p>
            <a:r>
              <a:rPr lang="en-US" sz="1400" dirty="0" smtClean="0"/>
              <a:t>the ILC. This could play out over decades.</a:t>
            </a:r>
          </a:p>
          <a:p>
            <a:endParaRPr lang="en-US" sz="1400" dirty="0" smtClean="0"/>
          </a:p>
          <a:p>
            <a:r>
              <a:rPr lang="en-US" sz="1400" dirty="0" smtClean="0"/>
              <a:t>A model is the “site-filler” accelerator vision in the original proposal for </a:t>
            </a:r>
          </a:p>
          <a:p>
            <a:r>
              <a:rPr lang="en-US" sz="1400" dirty="0" smtClean="0"/>
              <a:t>Fermilab. Mike Harrison discussed a staged approach to CLIC with ILC as the </a:t>
            </a:r>
          </a:p>
          <a:p>
            <a:r>
              <a:rPr lang="en-US" sz="1400" dirty="0" smtClean="0"/>
              <a:t>first stage.</a:t>
            </a:r>
          </a:p>
          <a:p>
            <a:endParaRPr lang="en-US" sz="1400" dirty="0" smtClean="0"/>
          </a:p>
          <a:p>
            <a:r>
              <a:rPr lang="en-US" sz="1400" dirty="0" smtClean="0"/>
              <a:t>Another possible vision is a plasma wake-field accelerator (which could have </a:t>
            </a:r>
          </a:p>
          <a:p>
            <a:r>
              <a:rPr lang="en-US" sz="1400" dirty="0" smtClean="0"/>
              <a:t>the same time structure) as an afterburner to ILC</a:t>
            </a:r>
            <a:r>
              <a:rPr lang="en-US" sz="1400" dirty="0" smtClean="0"/>
              <a:t>.“</a:t>
            </a:r>
            <a:endParaRPr 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Closeout Notes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1)	The panel will strongly underline the fact that both Flash and Xfel are </a:t>
            </a:r>
          </a:p>
          <a:p>
            <a:pPr>
              <a:buNone/>
            </a:pPr>
            <a:r>
              <a:rPr lang="en-US" sz="1600" dirty="0" smtClean="0"/>
              <a:t>adequate SRF linac demonstrators. Another such demonstrator is not </a:t>
            </a:r>
            <a:r>
              <a:rPr lang="en-US" sz="1600" dirty="0" smtClean="0"/>
              <a:t>necessary</a:t>
            </a:r>
            <a:r>
              <a:rPr lang="en-US" sz="1600" dirty="0" smtClean="0"/>
              <a:t>.</a:t>
            </a:r>
          </a:p>
          <a:p>
            <a:pPr>
              <a:buNone/>
            </a:pPr>
            <a:r>
              <a:rPr lang="en-US" sz="1600" dirty="0" smtClean="0"/>
              <a:t>2)	It is essential that the core team be maintained post-2012. To keep the </a:t>
            </a:r>
          </a:p>
          <a:p>
            <a:pPr>
              <a:buNone/>
            </a:pPr>
            <a:r>
              <a:rPr lang="en-US" sz="1600" dirty="0" smtClean="0"/>
              <a:t>effort from diverging.</a:t>
            </a:r>
          </a:p>
          <a:p>
            <a:pPr>
              <a:buNone/>
            </a:pPr>
            <a:r>
              <a:rPr lang="en-US" sz="1600" dirty="0" smtClean="0"/>
              <a:t>3)	The committee was really impressed with SRF R&amp;D progress. The recent </a:t>
            </a:r>
          </a:p>
          <a:p>
            <a:pPr>
              <a:buNone/>
            </a:pPr>
            <a:r>
              <a:rPr lang="en-US" sz="1600" dirty="0" smtClean="0"/>
              <a:t>results from </a:t>
            </a:r>
            <a:r>
              <a:rPr lang="en-US" sz="1600" dirty="0" err="1" smtClean="0"/>
              <a:t>JLab</a:t>
            </a:r>
            <a:r>
              <a:rPr lang="en-US" sz="1600" dirty="0" smtClean="0"/>
              <a:t> - 9 out of 10 testing successfully - is a tremendous </a:t>
            </a:r>
          </a:p>
          <a:p>
            <a:pPr>
              <a:buNone/>
            </a:pPr>
            <a:r>
              <a:rPr lang="en-US" sz="1600" dirty="0" smtClean="0"/>
              <a:t>achievement. With these results we have made the 'proof of principle' of the </a:t>
            </a:r>
          </a:p>
          <a:p>
            <a:pPr>
              <a:buNone/>
            </a:pPr>
            <a:r>
              <a:rPr lang="en-US" sz="1600" dirty="0" smtClean="0"/>
              <a:t>process; we now have to make it cheap.</a:t>
            </a:r>
          </a:p>
          <a:p>
            <a:pPr>
              <a:buNone/>
            </a:pPr>
            <a:r>
              <a:rPr lang="en-US" sz="1600" dirty="0" smtClean="0"/>
              <a:t>4)	The 9mA studies have made a further step forward. Having some time on </a:t>
            </a:r>
          </a:p>
          <a:p>
            <a:pPr>
              <a:buNone/>
            </a:pPr>
            <a:r>
              <a:rPr lang="en-US" sz="1600" dirty="0" smtClean="0"/>
              <a:t>Flash is not a contentious issue.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Report: 32nd Accelerator Systems Technical Area Group Webex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1424</TotalTime>
  <Words>714</Words>
  <Application>Microsoft Office PowerPoint</Application>
  <PresentationFormat>On-screen Show (4:3)</PresentationFormat>
  <Paragraphs>174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Theme</vt:lpstr>
      <vt:lpstr>PM Introduction &amp; Report</vt:lpstr>
      <vt:lpstr>TLCC Process: BAW-1 Resolution</vt:lpstr>
      <vt:lpstr>EDMS BAW-1 Documentation</vt:lpstr>
      <vt:lpstr>TLCC Process –BAW-2 status</vt:lpstr>
      <vt:lpstr>Reduced Bunch Number</vt:lpstr>
      <vt:lpstr>Positron Source Relocation</vt:lpstr>
      <vt:lpstr>AD&amp;I Meeting 8.12.2010</vt:lpstr>
      <vt:lpstr>ILCSC PAC review 11-12.11.10</vt:lpstr>
      <vt:lpstr>PAC Closeout Notes (1)</vt:lpstr>
      <vt:lpstr>PAC Closeout Notes (2)</vt:lpstr>
      <vt:lpstr>ALCPG ‘11</vt:lpstr>
      <vt:lpstr>Interim Report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 Introduction &amp; Report</dc:title>
  <dc:creator>Nicholas Walker</dc:creator>
  <cp:lastModifiedBy>Marc Ross</cp:lastModifiedBy>
  <cp:revision>15</cp:revision>
  <dcterms:created xsi:type="dcterms:W3CDTF">2010-11-03T12:47:46Z</dcterms:created>
  <dcterms:modified xsi:type="dcterms:W3CDTF">2010-12-01T13:47:09Z</dcterms:modified>
</cp:coreProperties>
</file>