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Phase%20Offset%20BPM%20Testing\22th%20Nov%2020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Phase%20Offset%20BPM%20Testing\12th%20Nov%20201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Phase%20Offset%20BPM%20Testing\22th%20Nov%2020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BPM 3</a:t>
            </a:r>
          </a:p>
        </c:rich>
      </c:tx>
      <c:layout>
        <c:manualLayout>
          <c:xMode val="edge"/>
          <c:yMode val="edge"/>
          <c:x val="0.42221183289588804"/>
          <c:y val="1.666666666666666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5416666666666666E-2"/>
          <c:y val="6.260192475940507E-2"/>
          <c:w val="0.82117016622922134"/>
          <c:h val="0.87906474190726158"/>
        </c:manualLayout>
      </c:layout>
      <c:scatterChart>
        <c:scatterStyle val="lineMarker"/>
        <c:varyColors val="0"/>
        <c:ser>
          <c:idx val="0"/>
          <c:order val="0"/>
          <c:tx>
            <c:v>Original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'BPM 3'!$A$3:$A$7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3'!$B$3:$B$7</c:f>
              <c:numCache>
                <c:formatCode>General</c:formatCode>
                <c:ptCount val="5"/>
                <c:pt idx="0">
                  <c:v>-22.26</c:v>
                </c:pt>
                <c:pt idx="1">
                  <c:v>-7.81</c:v>
                </c:pt>
                <c:pt idx="2">
                  <c:v>-2.0499999999999998</c:v>
                </c:pt>
                <c:pt idx="3">
                  <c:v>4.7300000000000004</c:v>
                </c:pt>
                <c:pt idx="4">
                  <c:v>17.53</c:v>
                </c:pt>
              </c:numCache>
            </c:numRef>
          </c:yVal>
          <c:smooth val="0"/>
        </c:ser>
        <c:ser>
          <c:idx val="1"/>
          <c:order val="1"/>
          <c:spPr>
            <a:ln w="3175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'BPM 3'!$N$7:$N$8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3'!$O$7:$O$8</c:f>
              <c:numCache>
                <c:formatCode>General</c:formatCode>
                <c:ptCount val="2"/>
                <c:pt idx="0">
                  <c:v>-22.185607453693368</c:v>
                </c:pt>
                <c:pt idx="1">
                  <c:v>18.241607453693373</c:v>
                </c:pt>
              </c:numCache>
            </c:numRef>
          </c:yVal>
          <c:smooth val="0"/>
        </c:ser>
        <c:ser>
          <c:idx val="2"/>
          <c:order val="2"/>
          <c:tx>
            <c:v>First Attempt</c:v>
          </c:tx>
          <c:spPr>
            <a:ln w="28575">
              <a:noFill/>
            </a:ln>
          </c:spPr>
          <c:xVal>
            <c:numRef>
              <c:f>'BPM 3'!$A$11:$A$15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3'!$C$11:$C$15</c:f>
              <c:numCache>
                <c:formatCode>General</c:formatCode>
                <c:ptCount val="5"/>
                <c:pt idx="0">
                  <c:v>-25.08</c:v>
                </c:pt>
                <c:pt idx="1">
                  <c:v>-10.84</c:v>
                </c:pt>
                <c:pt idx="2">
                  <c:v>-4.76</c:v>
                </c:pt>
                <c:pt idx="3">
                  <c:v>2.86</c:v>
                </c:pt>
                <c:pt idx="4">
                  <c:v>17.14</c:v>
                </c:pt>
              </c:numCache>
            </c:numRef>
          </c:yVal>
          <c:smooth val="0"/>
        </c:ser>
        <c:ser>
          <c:idx val="3"/>
          <c:order val="3"/>
          <c:spPr>
            <a:ln w="9525"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'BPM 3'!$O$15:$O$16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3'!$P$15:$P$16</c:f>
              <c:numCache>
                <c:formatCode>General</c:formatCode>
                <c:ptCount val="2"/>
                <c:pt idx="0">
                  <c:v>-25.629807185896006</c:v>
                </c:pt>
                <c:pt idx="1">
                  <c:v>17.357807185896007</c:v>
                </c:pt>
              </c:numCache>
            </c:numRef>
          </c:yVal>
          <c:smooth val="0"/>
        </c:ser>
        <c:ser>
          <c:idx val="6"/>
          <c:order val="4"/>
          <c:tx>
            <c:v>Second Attempt</c:v>
          </c:tx>
          <c:spPr>
            <a:ln w="28575">
              <a:noFill/>
            </a:ln>
          </c:spPr>
          <c:marker>
            <c:symbol val="plus"/>
            <c:size val="5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'BPM 3'!$A$19:$A$23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3'!$C$19:$C$23</c:f>
              <c:numCache>
                <c:formatCode>General</c:formatCode>
                <c:ptCount val="5"/>
                <c:pt idx="0">
                  <c:v>-20.5</c:v>
                </c:pt>
                <c:pt idx="1">
                  <c:v>-6.32</c:v>
                </c:pt>
                <c:pt idx="2">
                  <c:v>1.36</c:v>
                </c:pt>
                <c:pt idx="3">
                  <c:v>7.14</c:v>
                </c:pt>
                <c:pt idx="4">
                  <c:v>21.96</c:v>
                </c:pt>
              </c:numCache>
            </c:numRef>
          </c:yVal>
          <c:smooth val="0"/>
        </c:ser>
        <c:ser>
          <c:idx val="4"/>
          <c:order val="5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'BPM 3'!$O$23:$O$24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3'!$P$23:$P$24</c:f>
              <c:numCache>
                <c:formatCode>General</c:formatCode>
                <c:ptCount val="2"/>
                <c:pt idx="0">
                  <c:v>-20.851100647176963</c:v>
                </c:pt>
                <c:pt idx="1">
                  <c:v>22.307100647176966</c:v>
                </c:pt>
              </c:numCache>
            </c:numRef>
          </c:yVal>
          <c:smooth val="0"/>
        </c:ser>
        <c:ser>
          <c:idx val="5"/>
          <c:order val="6"/>
          <c:tx>
            <c:v>Third Attempt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'BPM 3'!$A$27:$A$31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3'!$C$27:$C$31</c:f>
              <c:numCache>
                <c:formatCode>General</c:formatCode>
                <c:ptCount val="5"/>
                <c:pt idx="0">
                  <c:v>-20.86</c:v>
                </c:pt>
                <c:pt idx="1">
                  <c:v>-6.52</c:v>
                </c:pt>
                <c:pt idx="2">
                  <c:v>1.4</c:v>
                </c:pt>
                <c:pt idx="3">
                  <c:v>7</c:v>
                </c:pt>
                <c:pt idx="4">
                  <c:v>21.66</c:v>
                </c:pt>
              </c:numCache>
            </c:numRef>
          </c:yVal>
          <c:smooth val="0"/>
        </c:ser>
        <c:ser>
          <c:idx val="7"/>
          <c:order val="7"/>
          <c:spPr>
            <a:ln w="3175"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'BPM 3'!$O$31:$O$32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3'!$P$31:$P$32</c:f>
              <c:numCache>
                <c:formatCode>General</c:formatCode>
                <c:ptCount val="2"/>
                <c:pt idx="0">
                  <c:v>-21.078349475563488</c:v>
                </c:pt>
                <c:pt idx="1">
                  <c:v>22.150349475563491</c:v>
                </c:pt>
              </c:numCache>
            </c:numRef>
          </c:yVal>
          <c:smooth val="0"/>
        </c:ser>
        <c:ser>
          <c:idx val="8"/>
          <c:order val="8"/>
          <c:tx>
            <c:v>Fourth Attempt</c:v>
          </c:tx>
          <c:spPr>
            <a:ln w="28575">
              <a:noFill/>
            </a:ln>
          </c:spPr>
          <c:marker>
            <c:symbol val="dash"/>
            <c:size val="7"/>
            <c:spPr>
              <a:ln>
                <a:solidFill>
                  <a:schemeClr val="tx1"/>
                </a:solidFill>
              </a:ln>
            </c:spPr>
          </c:marker>
          <c:xVal>
            <c:numRef>
              <c:f>'BPM 3'!$A$35:$A$39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3'!$C$35:$C$39</c:f>
              <c:numCache>
                <c:formatCode>General</c:formatCode>
                <c:ptCount val="5"/>
                <c:pt idx="0">
                  <c:v>-21</c:v>
                </c:pt>
                <c:pt idx="1">
                  <c:v>-5.78</c:v>
                </c:pt>
                <c:pt idx="2">
                  <c:v>0.8</c:v>
                </c:pt>
                <c:pt idx="3">
                  <c:v>6.96</c:v>
                </c:pt>
                <c:pt idx="4">
                  <c:v>21.22</c:v>
                </c:pt>
              </c:numCache>
            </c:numRef>
          </c:yVal>
          <c:smooth val="0"/>
        </c:ser>
        <c:ser>
          <c:idx val="9"/>
          <c:order val="9"/>
          <c:spPr>
            <a:ln w="3175">
              <a:solidFill>
                <a:schemeClr val="tx1"/>
              </a:solidFill>
            </a:ln>
          </c:spPr>
          <c:marker>
            <c:spPr>
              <a:noFill/>
            </c:spPr>
          </c:marker>
          <c:xVal>
            <c:numRef>
              <c:f>'BPM 3'!$O$39:$O$40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3'!$P$39:$P$40</c:f>
              <c:numCache>
                <c:formatCode>General</c:formatCode>
                <c:ptCount val="2"/>
                <c:pt idx="0">
                  <c:v>-20.942403481365766</c:v>
                </c:pt>
                <c:pt idx="1">
                  <c:v>21.822403481365768</c:v>
                </c:pt>
              </c:numCache>
            </c:numRef>
          </c:yVal>
          <c:smooth val="0"/>
        </c:ser>
        <c:ser>
          <c:idx val="10"/>
          <c:order val="10"/>
          <c:tx>
            <c:v>Fifth Attempt</c:v>
          </c:tx>
          <c:spPr>
            <a:ln w="28575">
              <a:noFill/>
            </a:ln>
          </c:spPr>
          <c:xVal>
            <c:numRef>
              <c:f>'BPM 3'!$A$43:$A$47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3'!$C$43:$C$47</c:f>
              <c:numCache>
                <c:formatCode>General</c:formatCode>
                <c:ptCount val="5"/>
                <c:pt idx="0">
                  <c:v>-35.32</c:v>
                </c:pt>
                <c:pt idx="1">
                  <c:v>-10.78</c:v>
                </c:pt>
                <c:pt idx="2">
                  <c:v>-0.46600000000000003</c:v>
                </c:pt>
                <c:pt idx="3">
                  <c:v>11.7</c:v>
                </c:pt>
                <c:pt idx="4">
                  <c:v>36.08</c:v>
                </c:pt>
              </c:numCache>
            </c:numRef>
          </c:yVal>
          <c:smooth val="0"/>
        </c:ser>
        <c:ser>
          <c:idx val="11"/>
          <c:order val="11"/>
          <c:spPr>
            <a:ln w="3175">
              <a:solidFill>
                <a:schemeClr val="accent5"/>
              </a:solidFill>
            </a:ln>
          </c:spPr>
          <c:marker>
            <c:symbol val="none"/>
          </c:marker>
          <c:xVal>
            <c:numRef>
              <c:f>'BPM 3'!$O$47:$O$48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3'!$P$47:$P$48</c:f>
              <c:numCache>
                <c:formatCode>General</c:formatCode>
                <c:ptCount val="2"/>
                <c:pt idx="0">
                  <c:v>-36.026358669939739</c:v>
                </c:pt>
                <c:pt idx="1">
                  <c:v>36.511958669939744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43616"/>
        <c:axId val="32145792"/>
      </c:scatterChart>
      <c:valAx>
        <c:axId val="321436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/ mm</a:t>
                </a:r>
              </a:p>
            </c:rich>
          </c:tx>
          <c:layout>
            <c:manualLayout>
              <c:xMode val="edge"/>
              <c:yMode val="edge"/>
              <c:x val="0.41526308010817731"/>
              <c:y val="0.951469813264088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2145792"/>
        <c:crosses val="autoZero"/>
        <c:crossBetween val="midCat"/>
      </c:valAx>
      <c:valAx>
        <c:axId val="3214579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Residual / mV</a:t>
                </a:r>
              </a:p>
            </c:rich>
          </c:tx>
          <c:layout>
            <c:manualLayout>
              <c:xMode val="edge"/>
              <c:yMode val="edge"/>
              <c:x val="6.885508736626255E-3"/>
              <c:y val="0.4568250185065215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2143616"/>
        <c:crosses val="autoZero"/>
        <c:crossBetween val="midCat"/>
      </c:valAx>
      <c:spPr>
        <a:noFill/>
        <a:ln w="12700">
          <a:noFill/>
          <a:prstDash val="solid"/>
        </a:ln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1"/>
        <c:delete val="1"/>
      </c:legendEntry>
      <c:layout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BPMs</a:t>
            </a:r>
            <a:r>
              <a:rPr lang="en-GB" baseline="0"/>
              <a:t> Before Optimisation</a:t>
            </a:r>
            <a:endParaRPr lang="en-GB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4.2586892825894979E-2"/>
          <c:y val="6.9083515558588673E-2"/>
          <c:w val="0.8679684247650975"/>
          <c:h val="0.8762277096212141"/>
        </c:manualLayout>
      </c:layout>
      <c:scatterChart>
        <c:scatterStyle val="lineMarker"/>
        <c:varyColors val="0"/>
        <c:ser>
          <c:idx val="0"/>
          <c:order val="0"/>
          <c:tx>
            <c:v>BPM 1</c:v>
          </c:tx>
          <c:spPr>
            <a:ln w="28575">
              <a:noFill/>
            </a:ln>
          </c:spPr>
          <c:xVal>
            <c:numRef>
              <c:f>'BPM 1'!$A$3:$A$7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1'!$B$3:$B$7</c:f>
              <c:numCache>
                <c:formatCode>General</c:formatCode>
                <c:ptCount val="5"/>
                <c:pt idx="0">
                  <c:v>-18.100000000000001</c:v>
                </c:pt>
                <c:pt idx="1">
                  <c:v>-3.68</c:v>
                </c:pt>
                <c:pt idx="2">
                  <c:v>1.57</c:v>
                </c:pt>
                <c:pt idx="3">
                  <c:v>7.47</c:v>
                </c:pt>
                <c:pt idx="4">
                  <c:v>22.1</c:v>
                </c:pt>
              </c:numCache>
            </c:numRef>
          </c:yVal>
          <c:smooth val="0"/>
        </c:ser>
        <c:ser>
          <c:idx val="1"/>
          <c:order val="1"/>
          <c:tx>
            <c:v>BPM 2</c:v>
          </c:tx>
          <c:spPr>
            <a:ln w="28575">
              <a:noFill/>
            </a:ln>
          </c:spPr>
          <c:xVal>
            <c:numRef>
              <c:f>'BPM 2'!$A$3:$A$7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2'!$B$3:$B$7</c:f>
              <c:numCache>
                <c:formatCode>General</c:formatCode>
                <c:ptCount val="5"/>
                <c:pt idx="0">
                  <c:v>-20</c:v>
                </c:pt>
                <c:pt idx="1">
                  <c:v>-7.56</c:v>
                </c:pt>
                <c:pt idx="2">
                  <c:v>-0.80600000000000005</c:v>
                </c:pt>
                <c:pt idx="3">
                  <c:v>5.16</c:v>
                </c:pt>
                <c:pt idx="4">
                  <c:v>18.93</c:v>
                </c:pt>
              </c:numCache>
            </c:numRef>
          </c:yVal>
          <c:smooth val="0"/>
        </c:ser>
        <c:ser>
          <c:idx val="2"/>
          <c:order val="2"/>
          <c:tx>
            <c:v>BPM 3</c:v>
          </c:tx>
          <c:spPr>
            <a:ln w="28575">
              <a:noFill/>
            </a:ln>
          </c:spPr>
          <c:xVal>
            <c:numRef>
              <c:f>'BPM 3'!$A$3:$A$7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3'!$B$3:$B$7</c:f>
              <c:numCache>
                <c:formatCode>General</c:formatCode>
                <c:ptCount val="5"/>
                <c:pt idx="0">
                  <c:v>-22.26</c:v>
                </c:pt>
                <c:pt idx="1">
                  <c:v>-7.81</c:v>
                </c:pt>
                <c:pt idx="2">
                  <c:v>-2.0499999999999998</c:v>
                </c:pt>
                <c:pt idx="3">
                  <c:v>4.7300000000000004</c:v>
                </c:pt>
                <c:pt idx="4">
                  <c:v>17.53</c:v>
                </c:pt>
              </c:numCache>
            </c:numRef>
          </c:yVal>
          <c:smooth val="0"/>
        </c:ser>
        <c:ser>
          <c:idx val="3"/>
          <c:order val="3"/>
          <c:tx>
            <c:v>BPM 4</c:v>
          </c:tx>
          <c:spPr>
            <a:ln w="28575">
              <a:noFill/>
            </a:ln>
          </c:spPr>
          <c:xVal>
            <c:numRef>
              <c:f>'BPM 4'!$A$3:$A$7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4'!$B$3:$B$7</c:f>
              <c:numCache>
                <c:formatCode>General</c:formatCode>
                <c:ptCount val="5"/>
                <c:pt idx="0">
                  <c:v>-19.98</c:v>
                </c:pt>
                <c:pt idx="1">
                  <c:v>-5.42</c:v>
                </c:pt>
                <c:pt idx="2">
                  <c:v>1.28</c:v>
                </c:pt>
                <c:pt idx="3">
                  <c:v>7.97</c:v>
                </c:pt>
                <c:pt idx="4">
                  <c:v>22.13</c:v>
                </c:pt>
              </c:numCache>
            </c:numRef>
          </c:yVal>
          <c:smooth val="0"/>
        </c:ser>
        <c:ser>
          <c:idx val="4"/>
          <c:order val="4"/>
          <c:spPr>
            <a:ln w="3175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'BPM 1'!$N$7:$N$8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1'!$O$7:$O$8</c:f>
              <c:numCache>
                <c:formatCode>General</c:formatCode>
                <c:ptCount val="2"/>
                <c:pt idx="0">
                  <c:v>-18.37359250167373</c:v>
                </c:pt>
                <c:pt idx="1">
                  <c:v>22.11759250167373</c:v>
                </c:pt>
              </c:numCache>
            </c:numRef>
          </c:yVal>
          <c:smooth val="0"/>
        </c:ser>
        <c:ser>
          <c:idx val="5"/>
          <c:order val="5"/>
          <c:spPr>
            <a:ln w="3175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'BPM 2'!$N$7:$N$8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2'!$O$7:$O$8</c:f>
              <c:numCache>
                <c:formatCode>General</c:formatCode>
                <c:ptCount val="2"/>
                <c:pt idx="0">
                  <c:v>-20.684261593394332</c:v>
                </c:pt>
                <c:pt idx="1">
                  <c:v>18.973861593394332</c:v>
                </c:pt>
              </c:numCache>
            </c:numRef>
          </c:yVal>
          <c:smooth val="0"/>
        </c:ser>
        <c:ser>
          <c:idx val="6"/>
          <c:order val="6"/>
          <c:spPr>
            <a:ln w="3175"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'BPM 3'!$N$7:$N$8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3'!$O$7:$O$8</c:f>
              <c:numCache>
                <c:formatCode>General</c:formatCode>
                <c:ptCount val="2"/>
                <c:pt idx="0">
                  <c:v>-22.185607453693368</c:v>
                </c:pt>
                <c:pt idx="1">
                  <c:v>18.241607453693373</c:v>
                </c:pt>
              </c:numCache>
            </c:numRef>
          </c:yVal>
          <c:smooth val="0"/>
        </c:ser>
        <c:ser>
          <c:idx val="7"/>
          <c:order val="7"/>
          <c:spPr>
            <a:ln w="3175"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'BPM 4'!$N$7:$N$8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4'!$O$7:$O$8</c:f>
              <c:numCache>
                <c:formatCode>General</c:formatCode>
                <c:ptCount val="2"/>
                <c:pt idx="0">
                  <c:v>-20.209975228743581</c:v>
                </c:pt>
                <c:pt idx="1">
                  <c:v>22.601975228743584</c:v>
                </c:pt>
              </c:numCache>
            </c:numRef>
          </c:yVal>
          <c:smooth val="0"/>
        </c:ser>
        <c:ser>
          <c:idx val="8"/>
          <c:order val="8"/>
          <c:spPr>
            <a:ln w="28575">
              <a:noFill/>
            </a:ln>
          </c:spPr>
          <c:marker>
            <c:symbol val="plus"/>
            <c:size val="7"/>
            <c:spPr>
              <a:ln>
                <a:solidFill>
                  <a:schemeClr val="tx1"/>
                </a:solidFill>
              </a:ln>
            </c:spPr>
          </c:marker>
          <c:xVal>
            <c:numRef>
              <c:f>All!$A$8:$A$9</c:f>
              <c:numCache>
                <c:formatCode>General</c:formatCode>
                <c:ptCount val="2"/>
                <c:pt idx="0">
                  <c:v>0.5</c:v>
                </c:pt>
                <c:pt idx="1">
                  <c:v>-0.5</c:v>
                </c:pt>
              </c:numCache>
            </c:numRef>
          </c:xVal>
          <c:yVal>
            <c:numRef>
              <c:f>All!$B$8:$B$9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408960"/>
        <c:axId val="84520320"/>
      </c:scatterChart>
      <c:valAx>
        <c:axId val="84408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/ mm</a:t>
                </a:r>
              </a:p>
            </c:rich>
          </c:tx>
          <c:layout>
            <c:manualLayout>
              <c:xMode val="edge"/>
              <c:yMode val="edge"/>
              <c:x val="0.43790102789945251"/>
              <c:y val="0.957832963624349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4520320"/>
        <c:crosses val="autoZero"/>
        <c:crossBetween val="midCat"/>
      </c:valAx>
      <c:valAx>
        <c:axId val="84520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Residual / mV</a:t>
                </a:r>
              </a:p>
            </c:rich>
          </c:tx>
          <c:layout>
            <c:manualLayout>
              <c:xMode val="edge"/>
              <c:yMode val="edge"/>
              <c:x val="1.6376928990538563E-2"/>
              <c:y val="0.4403155938204398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4408960"/>
        <c:crosses val="autoZero"/>
        <c:crossBetween val="midCat"/>
      </c:valAx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All BPMs After Optimisation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4.3951636908439853E-2"/>
          <c:y val="6.4909602743739664E-2"/>
          <c:w val="0.86660368068255256"/>
          <c:h val="0.88040162243606312"/>
        </c:manualLayout>
      </c:layout>
      <c:scatterChart>
        <c:scatterStyle val="lineMarker"/>
        <c:varyColors val="0"/>
        <c:ser>
          <c:idx val="0"/>
          <c:order val="0"/>
          <c:tx>
            <c:v>BPM 1</c:v>
          </c:tx>
          <c:spPr>
            <a:ln w="28575">
              <a:noFill/>
            </a:ln>
          </c:spPr>
          <c:xVal>
            <c:numRef>
              <c:f>'BPM 1'!$A$27:$A$31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1'!$C$27:$C$31</c:f>
              <c:numCache>
                <c:formatCode>General</c:formatCode>
                <c:ptCount val="5"/>
                <c:pt idx="0">
                  <c:v>-21.78</c:v>
                </c:pt>
                <c:pt idx="1">
                  <c:v>-7.12</c:v>
                </c:pt>
                <c:pt idx="2">
                  <c:v>-0.46</c:v>
                </c:pt>
                <c:pt idx="3">
                  <c:v>6.64</c:v>
                </c:pt>
                <c:pt idx="4">
                  <c:v>21.68</c:v>
                </c:pt>
              </c:numCache>
            </c:numRef>
          </c:yVal>
          <c:smooth val="0"/>
        </c:ser>
        <c:ser>
          <c:idx val="1"/>
          <c:order val="1"/>
          <c:tx>
            <c:v>BPM 2</c:v>
          </c:tx>
          <c:spPr>
            <a:ln w="28575">
              <a:noFill/>
            </a:ln>
          </c:spPr>
          <c:xVal>
            <c:numRef>
              <c:f>'BPM 2'!$A$35:$A$39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2'!$C$35:$C$39</c:f>
              <c:numCache>
                <c:formatCode>General</c:formatCode>
                <c:ptCount val="5"/>
                <c:pt idx="0">
                  <c:v>-21.8</c:v>
                </c:pt>
                <c:pt idx="1">
                  <c:v>-6.84</c:v>
                </c:pt>
                <c:pt idx="2">
                  <c:v>-1.3380000000000001</c:v>
                </c:pt>
                <c:pt idx="3">
                  <c:v>6.46</c:v>
                </c:pt>
                <c:pt idx="4">
                  <c:v>21.46</c:v>
                </c:pt>
              </c:numCache>
            </c:numRef>
          </c:yVal>
          <c:smooth val="0"/>
        </c:ser>
        <c:ser>
          <c:idx val="2"/>
          <c:order val="2"/>
          <c:tx>
            <c:v>BPM 3</c:v>
          </c:tx>
          <c:spPr>
            <a:ln w="28575">
              <a:noFill/>
            </a:ln>
          </c:spPr>
          <c:xVal>
            <c:numRef>
              <c:f>'BPM 3'!$A$35:$A$39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3'!$C$35:$C$39</c:f>
              <c:numCache>
                <c:formatCode>General</c:formatCode>
                <c:ptCount val="5"/>
                <c:pt idx="0">
                  <c:v>-21</c:v>
                </c:pt>
                <c:pt idx="1">
                  <c:v>-5.78</c:v>
                </c:pt>
                <c:pt idx="2">
                  <c:v>0.8</c:v>
                </c:pt>
                <c:pt idx="3">
                  <c:v>6.96</c:v>
                </c:pt>
                <c:pt idx="4">
                  <c:v>21.22</c:v>
                </c:pt>
              </c:numCache>
            </c:numRef>
          </c:yVal>
          <c:smooth val="0"/>
        </c:ser>
        <c:ser>
          <c:idx val="3"/>
          <c:order val="3"/>
          <c:tx>
            <c:v>BPM 4</c:v>
          </c:tx>
          <c:spPr>
            <a:ln w="28575">
              <a:noFill/>
            </a:ln>
          </c:spPr>
          <c:xVal>
            <c:numRef>
              <c:f>'BPM 4'!$A$11:$A$15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4'!$C$11:$C$15</c:f>
              <c:numCache>
                <c:formatCode>General</c:formatCode>
                <c:ptCount val="5"/>
                <c:pt idx="0">
                  <c:v>-22.12</c:v>
                </c:pt>
                <c:pt idx="1">
                  <c:v>-6.98</c:v>
                </c:pt>
                <c:pt idx="2">
                  <c:v>-0.9</c:v>
                </c:pt>
                <c:pt idx="3">
                  <c:v>6.66</c:v>
                </c:pt>
                <c:pt idx="4">
                  <c:v>22.12</c:v>
                </c:pt>
              </c:numCache>
            </c:numRef>
          </c:yVal>
          <c:smooth val="0"/>
        </c:ser>
        <c:ser>
          <c:idx val="4"/>
          <c:order val="4"/>
          <c:spPr>
            <a:ln w="3175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'BPM 1'!$O$31:$O$32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1'!$P$31:$P$32</c:f>
              <c:numCache>
                <c:formatCode>General</c:formatCode>
                <c:ptCount val="2"/>
                <c:pt idx="0">
                  <c:v>-22.293349252399015</c:v>
                </c:pt>
                <c:pt idx="1">
                  <c:v>21.877349252399011</c:v>
                </c:pt>
              </c:numCache>
            </c:numRef>
          </c:yVal>
          <c:smooth val="0"/>
        </c:ser>
        <c:ser>
          <c:idx val="5"/>
          <c:order val="5"/>
          <c:spPr>
            <a:ln w="3175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'BPM 2'!$O$39:$O$40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2'!$P$39:$P$40</c:f>
              <c:numCache>
                <c:formatCode>General</c:formatCode>
                <c:ptCount val="2"/>
                <c:pt idx="0">
                  <c:v>-22.349281321133677</c:v>
                </c:pt>
                <c:pt idx="1">
                  <c:v>21.526081321133677</c:v>
                </c:pt>
              </c:numCache>
            </c:numRef>
          </c:yVal>
          <c:smooth val="0"/>
        </c:ser>
        <c:ser>
          <c:idx val="6"/>
          <c:order val="6"/>
          <c:spPr>
            <a:ln w="3175"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'BPM 3'!$O$39:$O$40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3'!$P$39:$P$40</c:f>
              <c:numCache>
                <c:formatCode>General</c:formatCode>
                <c:ptCount val="2"/>
                <c:pt idx="0">
                  <c:v>-20.942403481365766</c:v>
                </c:pt>
                <c:pt idx="1">
                  <c:v>21.822403481365768</c:v>
                </c:pt>
              </c:numCache>
            </c:numRef>
          </c:yVal>
          <c:smooth val="0"/>
        </c:ser>
        <c:ser>
          <c:idx val="7"/>
          <c:order val="7"/>
          <c:spPr>
            <a:ln w="3175"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'BPM 4'!$O$15:$O$16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4'!$P$15:$P$16</c:f>
              <c:numCache>
                <c:formatCode>General</c:formatCode>
                <c:ptCount val="2"/>
                <c:pt idx="0">
                  <c:v>-22.68314304842669</c:v>
                </c:pt>
                <c:pt idx="1">
                  <c:v>22.19514304842669</c:v>
                </c:pt>
              </c:numCache>
            </c:numRef>
          </c:yVal>
          <c:smooth val="0"/>
        </c:ser>
        <c:ser>
          <c:idx val="8"/>
          <c:order val="8"/>
          <c:spPr>
            <a:ln w="28575">
              <a:noFill/>
            </a:ln>
          </c:spPr>
          <c:marker>
            <c:symbol val="plus"/>
            <c:size val="7"/>
            <c:spPr>
              <a:ln>
                <a:solidFill>
                  <a:schemeClr val="tx1"/>
                </a:solidFill>
              </a:ln>
            </c:spPr>
          </c:marker>
          <c:xVal>
            <c:numRef>
              <c:f>Sheet2!$A$1:$A$2</c:f>
              <c:numCache>
                <c:formatCode>General</c:formatCode>
                <c:ptCount val="2"/>
                <c:pt idx="0">
                  <c:v>0.5</c:v>
                </c:pt>
                <c:pt idx="1">
                  <c:v>-0.5</c:v>
                </c:pt>
              </c:numCache>
            </c:numRef>
          </c:xVal>
          <c:yVal>
            <c:numRef>
              <c:f>Sheet2!$B$1:$B$2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013312"/>
        <c:axId val="52081408"/>
      </c:scatterChart>
      <c:valAx>
        <c:axId val="520133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</a:t>
                </a:r>
                <a:r>
                  <a:rPr lang="en-GB" baseline="0"/>
                  <a:t> / mm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43858339994072498"/>
              <c:y val="0.9599199200317742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52081408"/>
        <c:crosses val="autoZero"/>
        <c:crossBetween val="midCat"/>
      </c:valAx>
      <c:valAx>
        <c:axId val="520814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Residual /</a:t>
                </a:r>
                <a:r>
                  <a:rPr lang="en-GB" baseline="0"/>
                  <a:t> mV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1.5012184907993682E-2"/>
              <c:y val="0.4173590733387703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52013312"/>
        <c:crosses val="autoZero"/>
        <c:crossBetween val="midCat"/>
      </c:valAx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649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06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5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18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28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81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31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887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798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038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47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61542-B7D9-4037-990D-3E1D5F67A44A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3818C-61EB-420A-9E00-B2CC82D50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78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48684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579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581993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478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218750"/>
              </p:ext>
            </p:extLst>
          </p:nvPr>
        </p:nvGraphicFramePr>
        <p:xfrm>
          <a:off x="0" y="0"/>
          <a:ext cx="910850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40152" y="5114819"/>
            <a:ext cx="259228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BPM 1 = 0.122 ± 0.27</a:t>
            </a:r>
          </a:p>
          <a:p>
            <a:r>
              <a:rPr lang="en-GB" dirty="0" smtClean="0"/>
              <a:t>BPM 2 = 0.243 ± 0.30</a:t>
            </a:r>
          </a:p>
          <a:p>
            <a:r>
              <a:rPr lang="en-GB" dirty="0" smtClean="0"/>
              <a:t>BPM 3 = -0.268 ± 0.28</a:t>
            </a:r>
          </a:p>
          <a:p>
            <a:r>
              <a:rPr lang="en-GB" dirty="0" smtClean="0"/>
              <a:t>BPM 4 = 0.141 ± 0.26</a:t>
            </a:r>
          </a:p>
        </p:txBody>
      </p:sp>
    </p:spTree>
    <p:extLst>
      <p:ext uri="{BB962C8B-B14F-4D97-AF65-F5344CB8AC3E}">
        <p14:creationId xmlns:p14="http://schemas.microsoft.com/office/powerpoint/2010/main" val="181908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Loop back cables on these 4 BPMs checked and fine</a:t>
            </a:r>
          </a:p>
          <a:p>
            <a:r>
              <a:rPr lang="en-GB" dirty="0" smtClean="0"/>
              <a:t>BPM 3 has a lot of LO leakage and skew</a:t>
            </a:r>
          </a:p>
          <a:p>
            <a:r>
              <a:rPr lang="en-GB" dirty="0" smtClean="0"/>
              <a:t>Black amp broken</a:t>
            </a:r>
          </a:p>
        </p:txBody>
      </p:sp>
    </p:spTree>
    <p:extLst>
      <p:ext uri="{BB962C8B-B14F-4D97-AF65-F5344CB8AC3E}">
        <p14:creationId xmlns:p14="http://schemas.microsoft.com/office/powerpoint/2010/main" val="376502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77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Further Points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10</cp:revision>
  <dcterms:created xsi:type="dcterms:W3CDTF">2010-11-26T09:02:36Z</dcterms:created>
  <dcterms:modified xsi:type="dcterms:W3CDTF">2010-11-26T09:19:04Z</dcterms:modified>
</cp:coreProperties>
</file>