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85" r:id="rId2"/>
    <p:sldMasterId id="2147483797" r:id="rId3"/>
    <p:sldMasterId id="2147483809" r:id="rId4"/>
  </p:sldMasterIdLst>
  <p:notesMasterIdLst>
    <p:notesMasterId r:id="rId11"/>
  </p:notesMasterIdLst>
  <p:sldIdLst>
    <p:sldId id="256" r:id="rId5"/>
    <p:sldId id="335" r:id="rId6"/>
    <p:sldId id="331" r:id="rId7"/>
    <p:sldId id="333" r:id="rId8"/>
    <p:sldId id="336" r:id="rId9"/>
    <p:sldId id="334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28" autoAdjust="0"/>
  </p:normalViewPr>
  <p:slideViewPr>
    <p:cSldViewPr>
      <p:cViewPr varScale="1">
        <p:scale>
          <a:sx n="72" d="100"/>
          <a:sy n="72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\ILCTA-IB1\Analysis\TB9RI020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TB9RI020 - Q vs E</a:t>
            </a:r>
          </a:p>
        </c:rich>
      </c:tx>
      <c:layout>
        <c:manualLayout>
          <c:xMode val="edge"/>
          <c:yMode val="edge"/>
          <c:x val="0.31579838001426047"/>
          <c:y val="1.574803149606302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7868191791133836"/>
          <c:y val="0.13392398784797627"/>
          <c:w val="0.65429492063783656"/>
          <c:h val="0.6925566784466903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Pt>
            <c:idx val="43"/>
            <c:marker>
              <c:symbol val="none"/>
            </c:marker>
          </c:dPt>
          <c:dPt>
            <c:idx val="52"/>
            <c:marker>
              <c:symbol val="none"/>
            </c:marker>
          </c:dPt>
          <c:dPt>
            <c:idx val="61"/>
            <c:marker>
              <c:symbol val="none"/>
            </c:marker>
          </c:dPt>
          <c:dPt>
            <c:idx val="66"/>
            <c:marker>
              <c:symbol val="none"/>
            </c:marker>
          </c:dPt>
          <c:dPt>
            <c:idx val="68"/>
            <c:marker>
              <c:symbol val="none"/>
            </c:marker>
          </c:dPt>
          <c:dPt>
            <c:idx val="70"/>
            <c:marker>
              <c:symbol val="none"/>
            </c:marker>
          </c:dPt>
          <c:dPt>
            <c:idx val="72"/>
            <c:marker>
              <c:symbol val="none"/>
            </c:marker>
          </c:dPt>
          <c:xVal>
            <c:numRef>
              <c:f>HG!$C$10:$C$83</c:f>
              <c:numCache>
                <c:formatCode>0.00E+00</c:formatCode>
                <c:ptCount val="74"/>
                <c:pt idx="0">
                  <c:v>3.7623942900000018</c:v>
                </c:pt>
                <c:pt idx="1">
                  <c:v>3.4697119999999999</c:v>
                </c:pt>
                <c:pt idx="2">
                  <c:v>3.0980703599999999</c:v>
                </c:pt>
                <c:pt idx="3">
                  <c:v>2.6294641099999998</c:v>
                </c:pt>
                <c:pt idx="4">
                  <c:v>2.3296236899999987</c:v>
                </c:pt>
                <c:pt idx="5">
                  <c:v>2.11384076</c:v>
                </c:pt>
                <c:pt idx="6">
                  <c:v>1.8174911299999998</c:v>
                </c:pt>
                <c:pt idx="7">
                  <c:v>1.405961829999999</c:v>
                </c:pt>
                <c:pt idx="8">
                  <c:v>1.12333032</c:v>
                </c:pt>
                <c:pt idx="9">
                  <c:v>0.87170312500000002</c:v>
                </c:pt>
                <c:pt idx="10">
                  <c:v>0.69708937600000009</c:v>
                </c:pt>
                <c:pt idx="11">
                  <c:v>0.48337923800000027</c:v>
                </c:pt>
                <c:pt idx="12">
                  <c:v>0.30327551800000002</c:v>
                </c:pt>
                <c:pt idx="13">
                  <c:v>2.552047179999998</c:v>
                </c:pt>
                <c:pt idx="14">
                  <c:v>3.844745419999998</c:v>
                </c:pt>
                <c:pt idx="15">
                  <c:v>4.3075849999999933</c:v>
                </c:pt>
                <c:pt idx="16">
                  <c:v>4.6836364499999963</c:v>
                </c:pt>
                <c:pt idx="17">
                  <c:v>5.2763408199999997</c:v>
                </c:pt>
                <c:pt idx="18">
                  <c:v>5.9609785399999957</c:v>
                </c:pt>
                <c:pt idx="19">
                  <c:v>6.3498896399999962</c:v>
                </c:pt>
                <c:pt idx="20">
                  <c:v>7.0565395899999963</c:v>
                </c:pt>
                <c:pt idx="21">
                  <c:v>7.8312465700000002</c:v>
                </c:pt>
                <c:pt idx="22">
                  <c:v>8.4421260900000004</c:v>
                </c:pt>
                <c:pt idx="23">
                  <c:v>9.2352083599999997</c:v>
                </c:pt>
                <c:pt idx="24">
                  <c:v>10.0009161</c:v>
                </c:pt>
                <c:pt idx="25">
                  <c:v>10.6548564</c:v>
                </c:pt>
                <c:pt idx="26">
                  <c:v>11.299385300000001</c:v>
                </c:pt>
                <c:pt idx="27">
                  <c:v>11.896741500000006</c:v>
                </c:pt>
                <c:pt idx="28">
                  <c:v>12.7292457</c:v>
                </c:pt>
                <c:pt idx="29">
                  <c:v>13.375294200000011</c:v>
                </c:pt>
                <c:pt idx="30">
                  <c:v>14.231694900000001</c:v>
                </c:pt>
                <c:pt idx="31">
                  <c:v>15.9232789</c:v>
                </c:pt>
                <c:pt idx="32">
                  <c:v>14.9933219</c:v>
                </c:pt>
                <c:pt idx="33">
                  <c:v>16.507305299999999</c:v>
                </c:pt>
                <c:pt idx="34">
                  <c:v>17.060931100000001</c:v>
                </c:pt>
                <c:pt idx="35">
                  <c:v>17.802459799999987</c:v>
                </c:pt>
                <c:pt idx="36">
                  <c:v>18.403261400000005</c:v>
                </c:pt>
                <c:pt idx="37">
                  <c:v>18.906661700000001</c:v>
                </c:pt>
                <c:pt idx="38">
                  <c:v>19.311033699999999</c:v>
                </c:pt>
                <c:pt idx="39">
                  <c:v>20.480186499999981</c:v>
                </c:pt>
                <c:pt idx="40">
                  <c:v>20.9533901</c:v>
                </c:pt>
                <c:pt idx="41">
                  <c:v>21.527198500000001</c:v>
                </c:pt>
                <c:pt idx="42">
                  <c:v>22.146616799999986</c:v>
                </c:pt>
                <c:pt idx="43">
                  <c:v>22.966790499999977</c:v>
                </c:pt>
                <c:pt idx="44">
                  <c:v>23.71754</c:v>
                </c:pt>
                <c:pt idx="45">
                  <c:v>24.175571900000001</c:v>
                </c:pt>
                <c:pt idx="46">
                  <c:v>24.62426170000003</c:v>
                </c:pt>
                <c:pt idx="47">
                  <c:v>25.301753900000001</c:v>
                </c:pt>
                <c:pt idx="48">
                  <c:v>25.835796899999977</c:v>
                </c:pt>
                <c:pt idx="49">
                  <c:v>26.676489</c:v>
                </c:pt>
                <c:pt idx="50">
                  <c:v>27.225461299999989</c:v>
                </c:pt>
                <c:pt idx="51">
                  <c:v>27.980101699999981</c:v>
                </c:pt>
                <c:pt idx="52">
                  <c:v>28.1738432</c:v>
                </c:pt>
                <c:pt idx="53">
                  <c:v>24.341051900000014</c:v>
                </c:pt>
                <c:pt idx="54">
                  <c:v>28.091307100000005</c:v>
                </c:pt>
                <c:pt idx="55">
                  <c:v>28.8014793</c:v>
                </c:pt>
                <c:pt idx="56">
                  <c:v>29.514007400000015</c:v>
                </c:pt>
                <c:pt idx="57">
                  <c:v>30.218502299999979</c:v>
                </c:pt>
                <c:pt idx="58">
                  <c:v>30.925780099999979</c:v>
                </c:pt>
                <c:pt idx="59">
                  <c:v>31.507587300000001</c:v>
                </c:pt>
                <c:pt idx="60">
                  <c:v>32.082386800000002</c:v>
                </c:pt>
                <c:pt idx="61">
                  <c:v>28.615729499999986</c:v>
                </c:pt>
                <c:pt idx="62">
                  <c:v>23.763962200000002</c:v>
                </c:pt>
                <c:pt idx="63">
                  <c:v>32.929746300000012</c:v>
                </c:pt>
                <c:pt idx="64">
                  <c:v>33.398402400000002</c:v>
                </c:pt>
                <c:pt idx="65">
                  <c:v>33.731219900000013</c:v>
                </c:pt>
                <c:pt idx="66">
                  <c:v>34.083971200000001</c:v>
                </c:pt>
                <c:pt idx="67">
                  <c:v>34.362172000000029</c:v>
                </c:pt>
                <c:pt idx="68">
                  <c:v>34.972890400000004</c:v>
                </c:pt>
                <c:pt idx="69">
                  <c:v>34.910863099999972</c:v>
                </c:pt>
                <c:pt idx="70">
                  <c:v>35.452457399999993</c:v>
                </c:pt>
                <c:pt idx="71">
                  <c:v>34.6840537</c:v>
                </c:pt>
                <c:pt idx="72">
                  <c:v>36.1277671</c:v>
                </c:pt>
                <c:pt idx="73">
                  <c:v>35.607205100000002</c:v>
                </c:pt>
              </c:numCache>
            </c:numRef>
          </c:xVal>
          <c:yVal>
            <c:numRef>
              <c:f>HG!$F$10:$F$83</c:f>
              <c:numCache>
                <c:formatCode>0.00E+00</c:formatCode>
                <c:ptCount val="74"/>
                <c:pt idx="0">
                  <c:v>19573158400</c:v>
                </c:pt>
                <c:pt idx="1">
                  <c:v>19452423700</c:v>
                </c:pt>
                <c:pt idx="2">
                  <c:v>19259238700</c:v>
                </c:pt>
                <c:pt idx="3">
                  <c:v>18838362800</c:v>
                </c:pt>
                <c:pt idx="4">
                  <c:v>18579014300</c:v>
                </c:pt>
                <c:pt idx="5">
                  <c:v>18174138400</c:v>
                </c:pt>
                <c:pt idx="6">
                  <c:v>17680007000</c:v>
                </c:pt>
                <c:pt idx="7">
                  <c:v>16838431400</c:v>
                </c:pt>
                <c:pt idx="8">
                  <c:v>16130257200</c:v>
                </c:pt>
                <c:pt idx="9">
                  <c:v>15347191400</c:v>
                </c:pt>
                <c:pt idx="10">
                  <c:v>15103666200</c:v>
                </c:pt>
                <c:pt idx="11">
                  <c:v>14268899200</c:v>
                </c:pt>
                <c:pt idx="12">
                  <c:v>13752851300</c:v>
                </c:pt>
                <c:pt idx="13">
                  <c:v>18781726900</c:v>
                </c:pt>
                <c:pt idx="14">
                  <c:v>19700163100</c:v>
                </c:pt>
                <c:pt idx="15">
                  <c:v>20014938800</c:v>
                </c:pt>
                <c:pt idx="16">
                  <c:v>20129220000</c:v>
                </c:pt>
                <c:pt idx="17">
                  <c:v>19507540900</c:v>
                </c:pt>
                <c:pt idx="18">
                  <c:v>19601066800</c:v>
                </c:pt>
                <c:pt idx="19">
                  <c:v>19558881400</c:v>
                </c:pt>
                <c:pt idx="20">
                  <c:v>19390523300</c:v>
                </c:pt>
                <c:pt idx="21">
                  <c:v>18344349500</c:v>
                </c:pt>
                <c:pt idx="22">
                  <c:v>18176889400</c:v>
                </c:pt>
                <c:pt idx="23">
                  <c:v>17823861400</c:v>
                </c:pt>
                <c:pt idx="24">
                  <c:v>17189559600</c:v>
                </c:pt>
                <c:pt idx="25">
                  <c:v>16900657700</c:v>
                </c:pt>
                <c:pt idx="26">
                  <c:v>16564807700</c:v>
                </c:pt>
                <c:pt idx="27">
                  <c:v>16222616900</c:v>
                </c:pt>
                <c:pt idx="28">
                  <c:v>15782742000</c:v>
                </c:pt>
                <c:pt idx="29">
                  <c:v>15440032600</c:v>
                </c:pt>
                <c:pt idx="30">
                  <c:v>14752899800</c:v>
                </c:pt>
                <c:pt idx="31">
                  <c:v>14213595300</c:v>
                </c:pt>
                <c:pt idx="32">
                  <c:v>14625069400</c:v>
                </c:pt>
                <c:pt idx="33">
                  <c:v>14054572100</c:v>
                </c:pt>
                <c:pt idx="34">
                  <c:v>13974496700</c:v>
                </c:pt>
                <c:pt idx="35">
                  <c:v>13797769000</c:v>
                </c:pt>
                <c:pt idx="36">
                  <c:v>13693303500</c:v>
                </c:pt>
                <c:pt idx="37">
                  <c:v>13473843700</c:v>
                </c:pt>
                <c:pt idx="38">
                  <c:v>13404316400</c:v>
                </c:pt>
                <c:pt idx="39">
                  <c:v>13249443800</c:v>
                </c:pt>
                <c:pt idx="40">
                  <c:v>13296251000</c:v>
                </c:pt>
                <c:pt idx="41">
                  <c:v>13386465900</c:v>
                </c:pt>
                <c:pt idx="42">
                  <c:v>13228184800</c:v>
                </c:pt>
                <c:pt idx="43">
                  <c:v>13167163000</c:v>
                </c:pt>
                <c:pt idx="44">
                  <c:v>13084225400</c:v>
                </c:pt>
                <c:pt idx="45">
                  <c:v>12997188700</c:v>
                </c:pt>
                <c:pt idx="46">
                  <c:v>12954485200</c:v>
                </c:pt>
                <c:pt idx="47">
                  <c:v>12872118300</c:v>
                </c:pt>
                <c:pt idx="48">
                  <c:v>12804043100</c:v>
                </c:pt>
                <c:pt idx="49">
                  <c:v>12636152000</c:v>
                </c:pt>
                <c:pt idx="50">
                  <c:v>12563483600</c:v>
                </c:pt>
                <c:pt idx="51">
                  <c:v>12494698200</c:v>
                </c:pt>
                <c:pt idx="52">
                  <c:v>12434894300</c:v>
                </c:pt>
                <c:pt idx="53">
                  <c:v>13876875600</c:v>
                </c:pt>
                <c:pt idx="54">
                  <c:v>13191773800</c:v>
                </c:pt>
                <c:pt idx="55">
                  <c:v>13049402000</c:v>
                </c:pt>
                <c:pt idx="56">
                  <c:v>12841039300</c:v>
                </c:pt>
                <c:pt idx="57">
                  <c:v>12694101800</c:v>
                </c:pt>
                <c:pt idx="58">
                  <c:v>12530807800</c:v>
                </c:pt>
                <c:pt idx="59">
                  <c:v>12267049700</c:v>
                </c:pt>
                <c:pt idx="60">
                  <c:v>12061779600</c:v>
                </c:pt>
                <c:pt idx="61">
                  <c:v>12843641800</c:v>
                </c:pt>
                <c:pt idx="62">
                  <c:v>13979869100</c:v>
                </c:pt>
                <c:pt idx="63">
                  <c:v>12274526200</c:v>
                </c:pt>
                <c:pt idx="64">
                  <c:v>12213517900</c:v>
                </c:pt>
                <c:pt idx="65">
                  <c:v>12112097300</c:v>
                </c:pt>
                <c:pt idx="66">
                  <c:v>12012820000</c:v>
                </c:pt>
                <c:pt idx="67">
                  <c:v>11886817800</c:v>
                </c:pt>
                <c:pt idx="68">
                  <c:v>11643018400</c:v>
                </c:pt>
                <c:pt idx="69">
                  <c:v>11382806400</c:v>
                </c:pt>
                <c:pt idx="70">
                  <c:v>11119802500</c:v>
                </c:pt>
                <c:pt idx="71">
                  <c:v>11017664600</c:v>
                </c:pt>
                <c:pt idx="72">
                  <c:v>10760794300</c:v>
                </c:pt>
                <c:pt idx="73">
                  <c:v>11081365300</c:v>
                </c:pt>
              </c:numCache>
            </c:numRef>
          </c:yVal>
        </c:ser>
        <c:axId val="79504896"/>
        <c:axId val="81334272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xVal>
            <c:numRef>
              <c:f>HG!$C$10:$C$83</c:f>
              <c:numCache>
                <c:formatCode>0.00E+00</c:formatCode>
                <c:ptCount val="74"/>
                <c:pt idx="0">
                  <c:v>3.7623942900000018</c:v>
                </c:pt>
                <c:pt idx="1">
                  <c:v>3.4697119999999999</c:v>
                </c:pt>
                <c:pt idx="2">
                  <c:v>3.0980703599999999</c:v>
                </c:pt>
                <c:pt idx="3">
                  <c:v>2.6294641099999998</c:v>
                </c:pt>
                <c:pt idx="4">
                  <c:v>2.3296236899999987</c:v>
                </c:pt>
                <c:pt idx="5">
                  <c:v>2.11384076</c:v>
                </c:pt>
                <c:pt idx="6">
                  <c:v>1.8174911299999998</c:v>
                </c:pt>
                <c:pt idx="7">
                  <c:v>1.405961829999999</c:v>
                </c:pt>
                <c:pt idx="8">
                  <c:v>1.12333032</c:v>
                </c:pt>
                <c:pt idx="9">
                  <c:v>0.87170312500000002</c:v>
                </c:pt>
                <c:pt idx="10">
                  <c:v>0.69708937600000009</c:v>
                </c:pt>
                <c:pt idx="11">
                  <c:v>0.48337923800000027</c:v>
                </c:pt>
                <c:pt idx="12">
                  <c:v>0.30327551800000002</c:v>
                </c:pt>
                <c:pt idx="13">
                  <c:v>2.552047179999998</c:v>
                </c:pt>
                <c:pt idx="14">
                  <c:v>3.844745419999998</c:v>
                </c:pt>
                <c:pt idx="15">
                  <c:v>4.3075849999999933</c:v>
                </c:pt>
                <c:pt idx="16">
                  <c:v>4.6836364499999963</c:v>
                </c:pt>
                <c:pt idx="17">
                  <c:v>5.2763408199999997</c:v>
                </c:pt>
                <c:pt idx="18">
                  <c:v>5.9609785399999957</c:v>
                </c:pt>
                <c:pt idx="19">
                  <c:v>6.3498896399999962</c:v>
                </c:pt>
                <c:pt idx="20">
                  <c:v>7.0565395899999963</c:v>
                </c:pt>
                <c:pt idx="21">
                  <c:v>7.8312465700000002</c:v>
                </c:pt>
                <c:pt idx="22">
                  <c:v>8.4421260900000004</c:v>
                </c:pt>
                <c:pt idx="23">
                  <c:v>9.2352083599999997</c:v>
                </c:pt>
                <c:pt idx="24">
                  <c:v>10.0009161</c:v>
                </c:pt>
                <c:pt idx="25">
                  <c:v>10.6548564</c:v>
                </c:pt>
                <c:pt idx="26">
                  <c:v>11.299385300000001</c:v>
                </c:pt>
                <c:pt idx="27">
                  <c:v>11.896741500000006</c:v>
                </c:pt>
                <c:pt idx="28">
                  <c:v>12.7292457</c:v>
                </c:pt>
                <c:pt idx="29">
                  <c:v>13.375294200000011</c:v>
                </c:pt>
                <c:pt idx="30">
                  <c:v>14.231694900000001</c:v>
                </c:pt>
                <c:pt idx="31">
                  <c:v>15.9232789</c:v>
                </c:pt>
                <c:pt idx="32">
                  <c:v>14.9933219</c:v>
                </c:pt>
                <c:pt idx="33">
                  <c:v>16.507305299999999</c:v>
                </c:pt>
                <c:pt idx="34">
                  <c:v>17.060931100000001</c:v>
                </c:pt>
                <c:pt idx="35">
                  <c:v>17.802459799999987</c:v>
                </c:pt>
                <c:pt idx="36">
                  <c:v>18.403261400000005</c:v>
                </c:pt>
                <c:pt idx="37">
                  <c:v>18.906661700000001</c:v>
                </c:pt>
                <c:pt idx="38">
                  <c:v>19.311033699999999</c:v>
                </c:pt>
                <c:pt idx="39">
                  <c:v>20.480186499999981</c:v>
                </c:pt>
                <c:pt idx="40">
                  <c:v>20.9533901</c:v>
                </c:pt>
                <c:pt idx="41">
                  <c:v>21.527198500000001</c:v>
                </c:pt>
                <c:pt idx="42">
                  <c:v>22.146616799999986</c:v>
                </c:pt>
                <c:pt idx="43">
                  <c:v>22.966790499999977</c:v>
                </c:pt>
                <c:pt idx="44">
                  <c:v>23.71754</c:v>
                </c:pt>
                <c:pt idx="45">
                  <c:v>24.175571900000001</c:v>
                </c:pt>
                <c:pt idx="46">
                  <c:v>24.62426170000003</c:v>
                </c:pt>
                <c:pt idx="47">
                  <c:v>25.301753900000001</c:v>
                </c:pt>
                <c:pt idx="48">
                  <c:v>25.835796899999977</c:v>
                </c:pt>
                <c:pt idx="49">
                  <c:v>26.676489</c:v>
                </c:pt>
                <c:pt idx="50">
                  <c:v>27.225461299999989</c:v>
                </c:pt>
                <c:pt idx="51">
                  <c:v>27.980101699999981</c:v>
                </c:pt>
                <c:pt idx="52">
                  <c:v>28.1738432</c:v>
                </c:pt>
                <c:pt idx="53">
                  <c:v>24.341051900000014</c:v>
                </c:pt>
                <c:pt idx="54">
                  <c:v>28.091307100000005</c:v>
                </c:pt>
                <c:pt idx="55">
                  <c:v>28.8014793</c:v>
                </c:pt>
                <c:pt idx="56">
                  <c:v>29.514007400000015</c:v>
                </c:pt>
                <c:pt idx="57">
                  <c:v>30.218502299999979</c:v>
                </c:pt>
                <c:pt idx="58">
                  <c:v>30.925780099999979</c:v>
                </c:pt>
                <c:pt idx="59">
                  <c:v>31.507587300000001</c:v>
                </c:pt>
                <c:pt idx="60">
                  <c:v>32.082386800000002</c:v>
                </c:pt>
                <c:pt idx="61">
                  <c:v>28.615729499999986</c:v>
                </c:pt>
                <c:pt idx="62">
                  <c:v>23.763962200000002</c:v>
                </c:pt>
                <c:pt idx="63">
                  <c:v>32.929746300000012</c:v>
                </c:pt>
                <c:pt idx="64">
                  <c:v>33.398402400000002</c:v>
                </c:pt>
                <c:pt idx="65">
                  <c:v>33.731219900000013</c:v>
                </c:pt>
                <c:pt idx="66">
                  <c:v>34.083971200000001</c:v>
                </c:pt>
                <c:pt idx="67">
                  <c:v>34.362172000000029</c:v>
                </c:pt>
                <c:pt idx="68">
                  <c:v>34.972890400000004</c:v>
                </c:pt>
                <c:pt idx="69">
                  <c:v>34.910863099999972</c:v>
                </c:pt>
                <c:pt idx="70">
                  <c:v>35.452457399999993</c:v>
                </c:pt>
                <c:pt idx="71">
                  <c:v>34.6840537</c:v>
                </c:pt>
                <c:pt idx="72">
                  <c:v>36.1277671</c:v>
                </c:pt>
                <c:pt idx="73">
                  <c:v>35.607205100000002</c:v>
                </c:pt>
              </c:numCache>
            </c:numRef>
          </c:xVal>
          <c:yVal>
            <c:numRef>
              <c:f>HG!$AF$10:$AF$83</c:f>
              <c:numCache>
                <c:formatCode>0.00E+00</c:formatCode>
                <c:ptCount val="74"/>
                <c:pt idx="0">
                  <c:v>1.4142832800000001E-2</c:v>
                </c:pt>
                <c:pt idx="1">
                  <c:v>1.2880197600000009E-2</c:v>
                </c:pt>
                <c:pt idx="2">
                  <c:v>1.2928468400000002E-2</c:v>
                </c:pt>
                <c:pt idx="3">
                  <c:v>1.3371129000000013E-2</c:v>
                </c:pt>
                <c:pt idx="4">
                  <c:v>1.3192274500000002E-2</c:v>
                </c:pt>
                <c:pt idx="5">
                  <c:v>1.3767009400000012E-2</c:v>
                </c:pt>
                <c:pt idx="6">
                  <c:v>1.3341152400000009E-2</c:v>
                </c:pt>
                <c:pt idx="7">
                  <c:v>1.2755535100000001E-2</c:v>
                </c:pt>
                <c:pt idx="8">
                  <c:v>1.1721514600000016E-2</c:v>
                </c:pt>
                <c:pt idx="9">
                  <c:v>1.23702173E-2</c:v>
                </c:pt>
                <c:pt idx="10">
                  <c:v>1.3351137100000002E-2</c:v>
                </c:pt>
                <c:pt idx="11">
                  <c:v>1.3674624500000001E-2</c:v>
                </c:pt>
                <c:pt idx="12">
                  <c:v>1.3461463500000001E-2</c:v>
                </c:pt>
                <c:pt idx="13">
                  <c:v>1.1240579800000018E-2</c:v>
                </c:pt>
                <c:pt idx="14">
                  <c:v>1.2726938599999999E-2</c:v>
                </c:pt>
                <c:pt idx="15">
                  <c:v>1.30353021E-2</c:v>
                </c:pt>
                <c:pt idx="16">
                  <c:v>1.2435169400000001E-2</c:v>
                </c:pt>
                <c:pt idx="17">
                  <c:v>1.3839295600000001E-2</c:v>
                </c:pt>
                <c:pt idx="18">
                  <c:v>1.2141002600000003E-2</c:v>
                </c:pt>
                <c:pt idx="19">
                  <c:v>1.2755535100000001E-2</c:v>
                </c:pt>
                <c:pt idx="20">
                  <c:v>1.24165769E-2</c:v>
                </c:pt>
                <c:pt idx="21">
                  <c:v>1.22596591E-2</c:v>
                </c:pt>
                <c:pt idx="22">
                  <c:v>1.0699034499999999E-2</c:v>
                </c:pt>
                <c:pt idx="23">
                  <c:v>1.0492932999999991E-2</c:v>
                </c:pt>
                <c:pt idx="24">
                  <c:v>1.0516509900000002E-2</c:v>
                </c:pt>
                <c:pt idx="25">
                  <c:v>1.0950068300000003E-2</c:v>
                </c:pt>
                <c:pt idx="26">
                  <c:v>1.0092564400000002E-2</c:v>
                </c:pt>
                <c:pt idx="27">
                  <c:v>1.1015801900000002E-2</c:v>
                </c:pt>
                <c:pt idx="28">
                  <c:v>1.1240579800000018E-2</c:v>
                </c:pt>
                <c:pt idx="29">
                  <c:v>1.1240579800000018E-2</c:v>
                </c:pt>
                <c:pt idx="30">
                  <c:v>1.122377350000001E-2</c:v>
                </c:pt>
                <c:pt idx="31">
                  <c:v>1.2041498300000005E-2</c:v>
                </c:pt>
                <c:pt idx="32">
                  <c:v>1.1538798800000001E-2</c:v>
                </c:pt>
                <c:pt idx="33">
                  <c:v>1.0422519100000003E-2</c:v>
                </c:pt>
                <c:pt idx="34">
                  <c:v>1.0795518800000001E-2</c:v>
                </c:pt>
                <c:pt idx="35">
                  <c:v>9.8759551400000121E-3</c:v>
                </c:pt>
                <c:pt idx="36">
                  <c:v>1.0795518800000001E-2</c:v>
                </c:pt>
                <c:pt idx="37">
                  <c:v>1.0699034499999999E-2</c:v>
                </c:pt>
                <c:pt idx="38">
                  <c:v>1.0941879200000027E-2</c:v>
                </c:pt>
                <c:pt idx="39">
                  <c:v>1.2379475300000003E-2</c:v>
                </c:pt>
                <c:pt idx="40">
                  <c:v>1.1257411400000002E-2</c:v>
                </c:pt>
                <c:pt idx="41">
                  <c:v>1.1818374700000009E-2</c:v>
                </c:pt>
                <c:pt idx="42">
                  <c:v>1.2150089100000001E-2</c:v>
                </c:pt>
                <c:pt idx="43">
                  <c:v>1.242586970000001E-2</c:v>
                </c:pt>
                <c:pt idx="44">
                  <c:v>1.2023494500000001E-2</c:v>
                </c:pt>
                <c:pt idx="45">
                  <c:v>1.2435169400000001E-2</c:v>
                </c:pt>
                <c:pt idx="46">
                  <c:v>1.2150089100000001E-2</c:v>
                </c:pt>
                <c:pt idx="47">
                  <c:v>1.1818374700000009E-2</c:v>
                </c:pt>
                <c:pt idx="48">
                  <c:v>1.1827219700000002E-2</c:v>
                </c:pt>
                <c:pt idx="49">
                  <c:v>1.1818374700000009E-2</c:v>
                </c:pt>
                <c:pt idx="50">
                  <c:v>1.15560769E-2</c:v>
                </c:pt>
                <c:pt idx="51">
                  <c:v>1.0941879200000027E-2</c:v>
                </c:pt>
                <c:pt idx="52">
                  <c:v>1.5082688500000002E-2</c:v>
                </c:pt>
                <c:pt idx="53">
                  <c:v>1.2928468400000002E-2</c:v>
                </c:pt>
                <c:pt idx="54">
                  <c:v>1.2351721900000001E-2</c:v>
                </c:pt>
                <c:pt idx="55">
                  <c:v>1.1660290100000002E-2</c:v>
                </c:pt>
                <c:pt idx="56">
                  <c:v>1.0803598400000003E-2</c:v>
                </c:pt>
                <c:pt idx="57">
                  <c:v>1.0321643599999999E-2</c:v>
                </c:pt>
                <c:pt idx="58">
                  <c:v>1.0508645E-2</c:v>
                </c:pt>
                <c:pt idx="59">
                  <c:v>1.0787445300000007E-2</c:v>
                </c:pt>
                <c:pt idx="60">
                  <c:v>1.1324989900000002E-2</c:v>
                </c:pt>
                <c:pt idx="61">
                  <c:v>1.0508645E-2</c:v>
                </c:pt>
                <c:pt idx="62">
                  <c:v>9.2605496100000139E-3</c:v>
                </c:pt>
                <c:pt idx="63">
                  <c:v>1.2250490700000002E-2</c:v>
                </c:pt>
                <c:pt idx="64">
                  <c:v>1.2141002600000003E-2</c:v>
                </c:pt>
                <c:pt idx="65">
                  <c:v>1.2250490700000002E-2</c:v>
                </c:pt>
                <c:pt idx="66">
                  <c:v>1.24072911E-2</c:v>
                </c:pt>
                <c:pt idx="67">
                  <c:v>1.3471538200000015E-2</c:v>
                </c:pt>
                <c:pt idx="68">
                  <c:v>1.4164010200000002E-2</c:v>
                </c:pt>
                <c:pt idx="69">
                  <c:v>1.0941879200000027E-2</c:v>
                </c:pt>
                <c:pt idx="70">
                  <c:v>1.4366783300000002E-2</c:v>
                </c:pt>
                <c:pt idx="71">
                  <c:v>1.2023494500000001E-2</c:v>
                </c:pt>
                <c:pt idx="72">
                  <c:v>1.2050510400000001E-2</c:v>
                </c:pt>
                <c:pt idx="73">
                  <c:v>1.0406935900000001E-2</c:v>
                </c:pt>
              </c:numCache>
            </c:numRef>
          </c:yVal>
        </c:ser>
        <c:axId val="81336192"/>
        <c:axId val="81337728"/>
      </c:scatterChart>
      <c:valAx>
        <c:axId val="79504896"/>
        <c:scaling>
          <c:orientation val="minMax"/>
          <c:max val="40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0320278742449839"/>
              <c:y val="0.9278221423109512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1334272"/>
        <c:crosses val="autoZero"/>
        <c:crossBetween val="midCat"/>
        <c:majorUnit val="5"/>
        <c:minorUnit val="1"/>
      </c:valAx>
      <c:valAx>
        <c:axId val="81334272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4.2256566083116891E-2"/>
              <c:y val="0.44750656167979119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9504896"/>
        <c:crosses val="autoZero"/>
        <c:crossBetween val="midCat"/>
        <c:majorUnit val="10"/>
      </c:valAx>
      <c:valAx>
        <c:axId val="81336192"/>
        <c:scaling>
          <c:orientation val="minMax"/>
        </c:scaling>
        <c:delete val="1"/>
        <c:axPos val="b"/>
        <c:numFmt formatCode="0.00E+00" sourceLinked="1"/>
        <c:tickLblPos val="nextTo"/>
        <c:crossAx val="81337728"/>
        <c:crosses val="autoZero"/>
        <c:crossBetween val="midCat"/>
      </c:valAx>
      <c:valAx>
        <c:axId val="81337728"/>
        <c:scaling>
          <c:logBase val="10"/>
          <c:orientation val="minMax"/>
          <c:max val="10000"/>
          <c:min val="1.0000000000000007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1336192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0.12642</cdr:x>
      <cdr:y>0.07125</cdr:y>
    </cdr:from>
    <cdr:to>
      <cdr:x>0.91171</cdr:x>
      <cdr:y>0.1238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8304" y="276225"/>
          <a:ext cx="4151346" cy="203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11/23/10 - Add'l light EP &amp; HPR @ ANL,  then 120°C bake </a:t>
          </a:r>
        </a:p>
      </cdr:txBody>
    </cdr:sp>
  </cdr:relSizeAnchor>
  <cdr:relSizeAnchor xmlns:cdr="http://schemas.openxmlformats.org/drawingml/2006/chartDrawing">
    <cdr:from>
      <cdr:x>0.88829</cdr:x>
      <cdr:y>0.95823</cdr:y>
    </cdr:from>
    <cdr:to>
      <cdr:x>0.99564</cdr:x>
      <cdr:y>1</cdr:y>
    </cdr:to>
    <cdr:sp macro="" textlink="">
      <cdr:nvSpPr>
        <cdr:cNvPr id="308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95825" y="3714750"/>
          <a:ext cx="567501" cy="1619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0.71518</cdr:x>
      <cdr:y>0.59055</cdr:y>
    </cdr:from>
    <cdr:to>
      <cdr:x>0.82011</cdr:x>
      <cdr:y>0.65552</cdr:y>
    </cdr:to>
    <cdr:sp macro="" textlink="">
      <cdr:nvSpPr>
        <cdr:cNvPr id="3091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74320" y="2857474"/>
          <a:ext cx="685814" cy="31437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  <cdr:relSizeAnchor xmlns:cdr="http://schemas.openxmlformats.org/drawingml/2006/chartDrawing">
    <cdr:from>
      <cdr:x>0.76473</cdr:x>
      <cdr:y>0.3622</cdr:y>
    </cdr:from>
    <cdr:to>
      <cdr:x>0.76764</cdr:x>
      <cdr:y>0.59055</cdr:y>
    </cdr:to>
    <cdr:sp macro="" textlink="">
      <cdr:nvSpPr>
        <cdr:cNvPr id="7" name="Straight Arrow Connector 6"/>
        <cdr:cNvSpPr/>
      </cdr:nvSpPr>
      <cdr:spPr bwMode="auto">
        <a:xfrm xmlns:a="http://schemas.openxmlformats.org/drawingml/2006/main" rot="16200000" flipH="1">
          <a:off x="4455247" y="2295533"/>
          <a:ext cx="1104917" cy="19019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FFFFFF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stealth" w="med" len="lg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39BDAAF7-C65D-49FE-80AD-A93528C2D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rtl="0" fontAlgn="base">
              <a:spcBef>
                <a:spcPct val="0"/>
              </a:spcBef>
              <a:spcAft>
                <a:spcPct val="0"/>
              </a:spcAft>
            </a:pPr>
            <a:fld id="{129F4471-114B-4403-9C72-FFFCE1CC591F}" type="slidenum">
              <a:rPr lang="en-US" sz="1300" b="1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defTabSz="966788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300" b="1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rtl="0" fontAlgn="base">
              <a:spcBef>
                <a:spcPct val="0"/>
              </a:spcBef>
              <a:spcAft>
                <a:spcPct val="0"/>
              </a:spcAft>
            </a:pPr>
            <a:fld id="{129F4471-114B-4403-9C72-FFFCE1CC591F}" type="slidenum">
              <a:rPr lang="en-US" sz="13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defTabSz="966788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3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8AEE6-E622-475E-A9F4-F16F6C72ACFB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36EF781-C9FF-4B8D-B0F0-D7510684E7B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C04BAD4-634A-4E91-BAA6-5F4406C723C7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3E23801-7006-4C16-9D5D-15CBD224626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010C9FC-25D5-48C2-A618-1330A4F31E2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1A9B35F-C0B5-462C-851D-D965DD48953B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C0397D0-62D7-4174-84E1-BCBF1256EDE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7E33D-E1F9-4325-BEC8-A1F1277B7F8A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30E3E98-C0DA-41D9-8BF0-1665798774E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0307B76-9778-4497-9EF1-F51B9DCEB5C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2141157-8272-4504-A527-C0A6D156547F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776A063-6294-4D4A-B2DF-8C20636E526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402749C-0F7B-44C3-8C04-38680074670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BAFD77-522E-480A-9527-E9125FD8B549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A722E79-3046-46AC-8CD9-A73C76945DA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E87B15-BEEC-4EED-B9D0-169EEFBF08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2AFEE95-BF3D-4A4D-9811-BBBE1C0A760C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CCF5FD-AE04-4C52-8D97-23B8A500072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35BDA85-CCD6-4A5C-9140-38255FC324F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D9FACB-D338-46F9-BD83-B69FEBF7115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04C96B-3418-4E73-B674-AC9D94FA8A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CCE5BF7-BA1F-447E-9917-9E369297FC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B671558-5FCD-4E9D-98D6-B9553ADCF4D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12/7/2010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2F8A5348-D2A0-41D3-B2A4-CE24DA8C1C09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4800" b="0">
              <a:latin typeface="FermiLgo" pitchFamily="2" charset="0"/>
            </a:endParaRPr>
          </a:p>
          <a:p>
            <a:pPr algn="ctr">
              <a:defRPr/>
            </a:pPr>
            <a:r>
              <a:rPr lang="en-US" sz="1000" b="0">
                <a:solidFill>
                  <a:srgbClr val="CC0000"/>
                </a:solidFill>
                <a:latin typeface="Arial Rounded MT Bold" pitchFamily="34" charset="0"/>
              </a:rPr>
              <a:t>Fermilab</a:t>
            </a:r>
          </a:p>
        </p:txBody>
      </p:sp>
      <p:pic>
        <p:nvPicPr>
          <p:cNvPr id="1035" name="Picture 11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1024_greendot_divi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8FA909D-9021-4716-94ED-BDB621738C5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12/7/2010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2CE966E-8852-47F1-921B-E4E02F9E23F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A33691E2-FFF0-4C50-9C27-E3CF682B0B16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10989C0B-FA90-4AFA-AF63-36E39B69679F}" type="slidenum">
              <a:rPr lang="en-US" b="1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800" kern="1200">
              <a:solidFill>
                <a:srgbClr val="000000"/>
              </a:solidFill>
              <a:latin typeface="FermiLgo" pitchFamily="2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3083" name="Picture 11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Americas Region Update</a:t>
            </a:r>
            <a:endParaRPr lang="en-US" sz="18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4648200"/>
            <a:ext cx="7010400" cy="990600"/>
          </a:xfrm>
          <a:ln>
            <a:noFill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dirty="0" smtClean="0"/>
              <a:t>C.M. Ginsburg (Fermilab)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S0 Meeting - WebEx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December 7,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JLab</a:t>
            </a:r>
            <a:r>
              <a:rPr lang="en-US" dirty="0" smtClean="0"/>
              <a:t> Update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marL="628650" lvl="1" indent="-228600" eaLnBrk="1" hangingPunct="1">
              <a:lnSpc>
                <a:spcPct val="80000"/>
              </a:lnSpc>
              <a:buNone/>
            </a:pPr>
            <a:endParaRPr lang="en-US" sz="1400" dirty="0" smtClean="0"/>
          </a:p>
          <a:p>
            <a:pPr marL="171450" indent="-171450" eaLnBrk="1" hangingPunct="1"/>
            <a:r>
              <a:rPr lang="en-US" dirty="0" smtClean="0"/>
              <a:t>Electron beam re-melting technique R&amp;D</a:t>
            </a:r>
          </a:p>
          <a:p>
            <a:pPr marL="571500" lvl="1" indent="-165100" eaLnBrk="1" hangingPunct="1"/>
            <a:r>
              <a:rPr lang="en-US" dirty="0" smtClean="0"/>
              <a:t>TB9AES006</a:t>
            </a:r>
          </a:p>
          <a:p>
            <a:pPr marL="1028700" lvl="2" indent="-225425" eaLnBrk="1" hangingPunct="1">
              <a:lnSpc>
                <a:spcPct val="80000"/>
              </a:lnSpc>
            </a:pPr>
            <a:r>
              <a:rPr lang="en-US" dirty="0" smtClean="0"/>
              <a:t>Limit: 22 MV/m (quench) 2 defects (300 um, 500 um) 8mm from equator weld cell#5; to be improved with e-beam re-melting</a:t>
            </a:r>
          </a:p>
          <a:p>
            <a:pPr marL="1028700" lvl="2" indent="-225425" eaLnBrk="1" hangingPunct="1">
              <a:lnSpc>
                <a:spcPct val="80000"/>
              </a:lnSpc>
            </a:pPr>
            <a:r>
              <a:rPr lang="en-US" dirty="0" smtClean="0"/>
              <a:t>Process preparation under development</a:t>
            </a:r>
          </a:p>
          <a:p>
            <a:pPr marL="171450" indent="-171450" eaLnBrk="1" hangingPunct="1"/>
            <a:r>
              <a:rPr lang="en-US" dirty="0" smtClean="0"/>
              <a:t>New Vendor development</a:t>
            </a:r>
          </a:p>
          <a:p>
            <a:pPr marL="571500" lvl="1" indent="-171450" eaLnBrk="1" hangingPunct="1"/>
            <a:r>
              <a:rPr lang="en-US" dirty="0" smtClean="0"/>
              <a:t>TB9NR001</a:t>
            </a:r>
          </a:p>
          <a:p>
            <a:pPr marL="971550" lvl="2" indent="-171450" eaLnBrk="1" hangingPunct="1"/>
            <a:r>
              <a:rPr lang="en-US" dirty="0" err="1" smtClean="0"/>
              <a:t>JLab</a:t>
            </a:r>
            <a:r>
              <a:rPr lang="en-US" dirty="0" smtClean="0"/>
              <a:t>  standard process/test path</a:t>
            </a:r>
          </a:p>
          <a:p>
            <a:pPr marL="971550" lvl="2" indent="-171450" eaLnBrk="1" hangingPunct="1"/>
            <a:r>
              <a:rPr lang="en-US" dirty="0" smtClean="0"/>
              <a:t>In the queue to be tested</a:t>
            </a:r>
          </a:p>
          <a:p>
            <a:pPr marL="171450" indent="-171450" eaLnBrk="1" hangingPunct="1"/>
            <a:r>
              <a:rPr lang="en-US" dirty="0" smtClean="0"/>
              <a:t>Collaboration with KEK</a:t>
            </a:r>
          </a:p>
          <a:p>
            <a:pPr marL="571500" lvl="1" indent="-171450" eaLnBrk="1" hangingPunct="1"/>
            <a:r>
              <a:rPr lang="en-US" dirty="0" smtClean="0"/>
              <a:t>Ichiro7 9-cell cavity fantastic performance – Fumio </a:t>
            </a:r>
            <a:r>
              <a:rPr lang="en-US" dirty="0" err="1" smtClean="0"/>
              <a:t>Furuta</a:t>
            </a:r>
            <a:endParaRPr lang="en-US" dirty="0" smtClean="0"/>
          </a:p>
          <a:p>
            <a:pPr marL="571500" lvl="1" indent="-171450" eaLnBrk="1" hangingPunct="1"/>
            <a:r>
              <a:rPr lang="en-US" dirty="0" smtClean="0"/>
              <a:t>MHI08 9-cell cavity to be tested in December – Kirk Yamamoto</a:t>
            </a:r>
          </a:p>
          <a:p>
            <a:pPr marL="171450" indent="-171450" eaLnBrk="1" hangingPunct="1"/>
            <a:r>
              <a:rPr lang="en-US" dirty="0" smtClean="0"/>
              <a:t>Plan for more process/test of new 9-cell cavities when infrastructure demand lightens ~Jan.</a:t>
            </a:r>
          </a:p>
          <a:p>
            <a:pPr marL="171450" indent="-171450" eaLnBrk="1" hangingPunct="1"/>
            <a:endParaRPr lang="en-US" dirty="0" smtClean="0"/>
          </a:p>
        </p:txBody>
      </p:sp>
      <p:sp>
        <p:nvSpPr>
          <p:cNvPr id="6148" name="Date Placeholder 3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7 December 2010</a:t>
            </a:r>
          </a:p>
        </p:txBody>
      </p:sp>
      <p:sp>
        <p:nvSpPr>
          <p:cNvPr id="6149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CM Ginsburg S0 Mtg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6757E5-6D49-4094-B78B-A8D7AB115B7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z="1000" b="1" kern="1200" dirty="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75" y="0"/>
            <a:ext cx="4238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10400" y="1295400"/>
            <a:ext cx="18646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Geng</a:t>
            </a:r>
            <a:r>
              <a:rPr lang="en-US" dirty="0" smtClean="0"/>
              <a:t>, </a:t>
            </a:r>
            <a:r>
              <a:rPr lang="en-US" dirty="0" err="1" smtClean="0"/>
              <a:t>Eremeev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6477000" cy="9937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Cornell ILC Program</a:t>
            </a:r>
            <a:b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Status 1.Dec.2010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81000"/>
            <a:ext cx="9906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b="1" kern="12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Cornell SRF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304800"/>
            <a:ext cx="8153400" cy="6248400"/>
          </a:xfrm>
          <a:prstGeom prst="rect">
            <a:avLst/>
          </a:prstGeom>
          <a:noFill/>
          <a:ln w="38100" cap="rnd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447800"/>
            <a:ext cx="7848600" cy="323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22860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Vertical </a:t>
            </a:r>
            <a:r>
              <a:rPr lang="en-US" sz="1600" b="0" kern="0" dirty="0" err="1" smtClean="0">
                <a:solidFill>
                  <a:srgbClr val="000000"/>
                </a:solidFill>
                <a:latin typeface="Arial"/>
              </a:rPr>
              <a:t>EP+repair</a:t>
            </a: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 techniques R&amp;D</a:t>
            </a:r>
          </a:p>
          <a:p>
            <a:pPr marL="1028700" lvl="2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TB9ACC010 </a:t>
            </a:r>
          </a:p>
          <a:p>
            <a:pPr marL="1485900" lvl="3" indent="-225425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Vertical test 22.Nov.: 24 MV/m Q0=1.8E10 (quench); Rs=10 </a:t>
            </a:r>
            <a:r>
              <a:rPr lang="en-US" sz="1600" b="0" kern="0" dirty="0" err="1" smtClean="0">
                <a:solidFill>
                  <a:srgbClr val="000000"/>
                </a:solidFill>
                <a:latin typeface="Arial"/>
              </a:rPr>
              <a:t>nOhm</a:t>
            </a:r>
            <a:endParaRPr lang="en-US" sz="1600" b="0" kern="0" dirty="0" smtClean="0">
              <a:solidFill>
                <a:srgbClr val="000000"/>
              </a:solidFill>
              <a:latin typeface="Arial"/>
            </a:endParaRPr>
          </a:p>
          <a:p>
            <a:pPr marL="1485900" lvl="3" indent="-225425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Next: re-test with second sound detectors.  NB: RG174 cables were found to be magnetic!</a:t>
            </a:r>
          </a:p>
          <a:p>
            <a:pPr marL="1028700" lvl="2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Fabricated Pt probe which can be left on during final HPR.</a:t>
            </a:r>
          </a:p>
          <a:p>
            <a:pPr marL="1028700" lvl="2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ACCEL9: to be vertically tested in January before final EP</a:t>
            </a:r>
          </a:p>
          <a:p>
            <a:pPr marL="1028700" lvl="2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TB9AES005: to get final EP next week</a:t>
            </a:r>
          </a:p>
          <a:p>
            <a:pPr marL="628650" lvl="0" indent="-225425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 b="0" kern="0" dirty="0" smtClean="0">
                <a:solidFill>
                  <a:srgbClr val="000000"/>
                </a:solidFill>
                <a:latin typeface="Arial"/>
              </a:rPr>
              <a:t>Cornell expected to get two of the new AES cavities for VEP commissioning; preliminary tuning was requested</a:t>
            </a: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609600"/>
            <a:ext cx="119776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Crawford</a:t>
            </a:r>
            <a:endParaRPr lang="en-US" dirty="0"/>
          </a:p>
        </p:txBody>
      </p:sp>
      <p:pic>
        <p:nvPicPr>
          <p:cNvPr id="9" name="Picture 2" descr="C:\Documents and Settings\acc\Desktop\New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114800"/>
            <a:ext cx="3071860" cy="2304247"/>
          </a:xfrm>
          <a:prstGeom prst="rect">
            <a:avLst/>
          </a:prstGeom>
          <a:noFill/>
        </p:spPr>
      </p:pic>
      <p:pic>
        <p:nvPicPr>
          <p:cNvPr id="10" name="Picture 2" descr="C:\Documents and Settings\acc\Desktop\New Imag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114833"/>
            <a:ext cx="3090863" cy="23185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324600" y="4114800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1-72 Thread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6934200" y="4648200"/>
            <a:ext cx="533400" cy="304800"/>
          </a:xfrm>
          <a:prstGeom prst="straightConnector1">
            <a:avLst/>
          </a:prstGeom>
          <a:ln w="539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7 Dec </a:t>
            </a: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2010</a:t>
            </a: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245225"/>
            <a:ext cx="3200400" cy="476250"/>
          </a:xfrm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</a:t>
            </a: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S0 </a:t>
            </a:r>
            <a:r>
              <a:rPr lang="en-US" sz="1400" kern="1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Mtg</a:t>
            </a: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820FFC8-48CB-459E-ADF5-DE189FDE7DF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mtClean="0"/>
              <a:t>Production Cavities for CM2</a:t>
            </a:r>
          </a:p>
        </p:txBody>
      </p:sp>
      <p:sp>
        <p:nvSpPr>
          <p:cNvPr id="5200" name="Content Placeholder 2"/>
          <p:cNvSpPr>
            <a:spLocks/>
          </p:cNvSpPr>
          <p:nvPr/>
        </p:nvSpPr>
        <p:spPr bwMode="auto">
          <a:xfrm>
            <a:off x="152400" y="4267200"/>
            <a:ext cx="8763000" cy="1752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171450" indent="-17145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/>
              <a:t>Vast majority of cavities vertically qualified at JLab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TB9RI020 and TB9RI029 were processed/tested at FNAL/ANL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TB9ACC016 coupler problem – copper particles on antenna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TB9RI029 failed horizontal test: degradation from 35 MV/m (VT) to 29 MV/m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TB9AES007 is next for horizontal test</a:t>
            </a:r>
            <a:endParaRPr lang="en-US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387"/>
          <p:cNvSpPr txBox="1">
            <a:spLocks noChangeArrowheads="1"/>
          </p:cNvSpPr>
          <p:nvPr/>
        </p:nvSpPr>
        <p:spPr bwMode="auto">
          <a:xfrm>
            <a:off x="0" y="685800"/>
            <a:ext cx="1727200" cy="3857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Cryomodule 2</a:t>
            </a:r>
          </a:p>
        </p:txBody>
      </p:sp>
      <p:graphicFrame>
        <p:nvGraphicFramePr>
          <p:cNvPr id="11" name="Content Placeholder 8"/>
          <p:cNvGraphicFramePr>
            <a:graphicFrameLocks/>
          </p:cNvGraphicFramePr>
          <p:nvPr/>
        </p:nvGraphicFramePr>
        <p:xfrm>
          <a:off x="457200" y="1143000"/>
          <a:ext cx="8229600" cy="2922270"/>
        </p:xfrm>
        <a:graphic>
          <a:graphicData uri="http://schemas.openxmlformats.org/drawingml/2006/table">
            <a:tbl>
              <a:tblPr/>
              <a:tblGrid>
                <a:gridCol w="1070517"/>
                <a:gridCol w="1464918"/>
                <a:gridCol w="1253632"/>
                <a:gridCol w="1098688"/>
                <a:gridCol w="1510697"/>
                <a:gridCol w="1831148"/>
              </a:tblGrid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Cavity ID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CM2 candidate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Vertical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He vessel?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Horizontal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cryomodule ready?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36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35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yes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&gt;35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 yes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&gt;35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 yes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TB9AES007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4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42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TB9RI018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5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39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TB9RI019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6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38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TB9RI028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7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39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TB9RI020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8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36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ACCEL8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TB9ACC013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FE limit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TB9ACC016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backup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39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FE limit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TB9RI029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backup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35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29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371600" y="304800"/>
          <a:ext cx="6262688" cy="410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403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First pass: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Bulk EP @ FNAL/ANL (EP </a:t>
            </a:r>
            <a:r>
              <a:rPr lang="en-US" dirty="0" err="1" smtClean="0">
                <a:solidFill>
                  <a:prstClr val="black"/>
                </a:solidFill>
              </a:rPr>
              <a:t>params</a:t>
            </a:r>
            <a:r>
              <a:rPr lang="en-US" dirty="0" smtClean="0">
                <a:solidFill>
                  <a:prstClr val="black"/>
                </a:solidFill>
              </a:rPr>
              <a:t> 18V, 32-40C), HT @ </a:t>
            </a:r>
            <a:r>
              <a:rPr lang="en-US" dirty="0" err="1" smtClean="0">
                <a:solidFill>
                  <a:prstClr val="black"/>
                </a:solidFill>
              </a:rPr>
              <a:t>JLab</a:t>
            </a:r>
            <a:r>
              <a:rPr lang="en-US" dirty="0" smtClean="0">
                <a:solidFill>
                  <a:prstClr val="black"/>
                </a:solidFill>
              </a:rPr>
              <a:t>, light EP @ FNAL/ANL (EP </a:t>
            </a:r>
            <a:r>
              <a:rPr lang="en-US" dirty="0" err="1" smtClean="0">
                <a:solidFill>
                  <a:prstClr val="black"/>
                </a:solidFill>
              </a:rPr>
              <a:t>params</a:t>
            </a:r>
            <a:r>
              <a:rPr lang="en-US" dirty="0" smtClean="0">
                <a:solidFill>
                  <a:prstClr val="black"/>
                </a:solidFill>
              </a:rPr>
              <a:t> 14.5V, 30C), HPR/</a:t>
            </a:r>
            <a:r>
              <a:rPr lang="en-US" dirty="0" err="1" smtClean="0">
                <a:solidFill>
                  <a:prstClr val="black"/>
                </a:solidFill>
              </a:rPr>
              <a:t>Assy</a:t>
            </a:r>
            <a:r>
              <a:rPr lang="en-US" dirty="0" smtClean="0">
                <a:solidFill>
                  <a:prstClr val="black"/>
                </a:solidFill>
              </a:rPr>
              <a:t>/120C Bake (120C)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33 MV/m (quench, initial FE)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Second pass: light EP (EP </a:t>
            </a:r>
            <a:r>
              <a:rPr lang="en-US" dirty="0" err="1" smtClean="0">
                <a:solidFill>
                  <a:prstClr val="black"/>
                </a:solidFill>
              </a:rPr>
              <a:t>params</a:t>
            </a:r>
            <a:r>
              <a:rPr lang="en-US" dirty="0" smtClean="0">
                <a:solidFill>
                  <a:prstClr val="black"/>
                </a:solidFill>
              </a:rPr>
              <a:t> 18V, 30C). Baked @ 120C, then re-test. 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Max gradient 36 MV/m with Q</a:t>
            </a:r>
            <a:r>
              <a:rPr lang="en-US" baseline="-25000" dirty="0" smtClean="0"/>
              <a:t>0</a:t>
            </a:r>
            <a:r>
              <a:rPr lang="en-US" dirty="0" smtClean="0"/>
              <a:t> 1.1 x 10</a:t>
            </a:r>
            <a:r>
              <a:rPr lang="en-US" baseline="30000" dirty="0" smtClean="0"/>
              <a:t>10</a:t>
            </a:r>
            <a:r>
              <a:rPr lang="en-US" dirty="0" smtClean="0"/>
              <a:t> [quench]; no measured FE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Second sound data indicate quench location is in cell #7 (unchanged)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 Observed mode mixing at fields greater than 32-33 MV/m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/>
              <a:t>Promoted to dressing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Fermilab Update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marL="171450" indent="-171450" eaLnBrk="1" hangingPunct="1"/>
            <a:r>
              <a:rPr lang="en-US" dirty="0" smtClean="0"/>
              <a:t>Tumbling of 9-cell cavities</a:t>
            </a:r>
          </a:p>
          <a:p>
            <a:pPr marL="396875" lvl="1" indent="-223838" eaLnBrk="1" hangingPunct="1"/>
            <a:r>
              <a:rPr lang="en-US" dirty="0" smtClean="0"/>
              <a:t>JLab-2</a:t>
            </a:r>
            <a:endParaRPr lang="en-US" sz="1400" dirty="0" smtClean="0"/>
          </a:p>
          <a:p>
            <a:pPr marL="688975" lvl="2" indent="-171450" eaLnBrk="1" hangingPunct="1">
              <a:lnSpc>
                <a:spcPct val="80000"/>
              </a:lnSpc>
            </a:pPr>
            <a:r>
              <a:rPr lang="en-US" dirty="0" smtClean="0"/>
              <a:t>Complete: tumbling, field flatness measurement, rough HPR, 10 um light-EP, optical </a:t>
            </a:r>
            <a:r>
              <a:rPr lang="en-US" dirty="0" err="1" smtClean="0"/>
              <a:t>insp</a:t>
            </a:r>
            <a:endParaRPr lang="en-US" dirty="0" smtClean="0"/>
          </a:p>
          <a:p>
            <a:pPr marL="688975" lvl="2" indent="-171450" eaLnBrk="1" hangingPunct="1">
              <a:lnSpc>
                <a:spcPct val="80000"/>
              </a:lnSpc>
            </a:pPr>
            <a:r>
              <a:rPr lang="en-US" dirty="0" smtClean="0"/>
              <a:t>Next: 800C HT (FNAL furnace), tuning, light-EP+VTS prep, 120C bake and VT</a:t>
            </a:r>
          </a:p>
          <a:p>
            <a:pPr marL="396875" lvl="1" indent="-223838" eaLnBrk="1" hangingPunct="1"/>
            <a:r>
              <a:rPr lang="en-US" dirty="0" smtClean="0"/>
              <a:t>TB9ACC015</a:t>
            </a:r>
            <a:endParaRPr lang="en-US" sz="1400" dirty="0" smtClean="0"/>
          </a:p>
          <a:p>
            <a:pPr marL="1028700" lvl="2" indent="-2254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Complete: tumbling, limiting (19 MV/m) feature in cell 3 HAZ molded, optical inspection, field flatness measurement, molded silicone sample analyzed; optical inspection shows very mirror-like surface</a:t>
            </a:r>
          </a:p>
          <a:p>
            <a:pPr marL="1028700" lvl="2" indent="-225425" eaLnBrk="1" hangingPunct="1">
              <a:lnSpc>
                <a:spcPct val="80000"/>
              </a:lnSpc>
            </a:pPr>
            <a:r>
              <a:rPr lang="en-US" dirty="0" smtClean="0"/>
              <a:t>Next: 800C HT (FNAL furnace), tuning, light-EP+VTS prep, 120C bake and VT</a:t>
            </a:r>
          </a:p>
          <a:p>
            <a:pPr marL="171450" indent="-171450" eaLnBrk="1" hangingPunct="1"/>
            <a:r>
              <a:rPr lang="en-US" dirty="0" smtClean="0"/>
              <a:t>High-temperature furnace (currently all hydrogen degassing done at JLab)</a:t>
            </a:r>
          </a:p>
          <a:p>
            <a:pPr marL="398463" lvl="1" indent="-227013" eaLnBrk="1" hangingPunct="1"/>
            <a:r>
              <a:rPr lang="en-US" dirty="0" smtClean="0"/>
              <a:t>Installation in FNAL/IB4 and final acceptance tests completed</a:t>
            </a:r>
          </a:p>
          <a:p>
            <a:pPr marL="398463" lvl="1" indent="-227013" eaLnBrk="1" hangingPunct="1"/>
            <a:r>
              <a:rPr lang="en-US" dirty="0" smtClean="0"/>
              <a:t>1-cell cavity commissioning complete</a:t>
            </a:r>
          </a:p>
          <a:p>
            <a:pPr marL="398463" lvl="1" indent="-227013"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9-cell yesterday (TB9ACC015) – 800C for 3 hours</a:t>
            </a:r>
          </a:p>
          <a:p>
            <a:pPr marL="171450" indent="-171450" eaLnBrk="1" hangingPunct="1"/>
            <a:r>
              <a:rPr lang="en-US" dirty="0" smtClean="0"/>
              <a:t>Six cavity order from </a:t>
            </a:r>
            <a:r>
              <a:rPr lang="en-US" dirty="0" err="1" smtClean="0"/>
              <a:t>Niowave</a:t>
            </a:r>
            <a:r>
              <a:rPr lang="en-US" dirty="0" smtClean="0"/>
              <a:t>-Roark [new vendor qualification]</a:t>
            </a:r>
          </a:p>
          <a:p>
            <a:pPr marL="690563" lvl="2" indent="-177800" eaLnBrk="1" hangingPunct="1"/>
            <a:r>
              <a:rPr lang="en-US" dirty="0" smtClean="0"/>
              <a:t>TB9NR001: </a:t>
            </a:r>
            <a:r>
              <a:rPr lang="en-US" dirty="0" err="1" smtClean="0"/>
              <a:t>JLab</a:t>
            </a:r>
            <a:r>
              <a:rPr lang="en-US" dirty="0" smtClean="0"/>
              <a:t> standard process/test path – test soon</a:t>
            </a:r>
          </a:p>
          <a:p>
            <a:pPr marL="690563" lvl="2" indent="-177800" eaLnBrk="1" hangingPunct="1"/>
            <a:r>
              <a:rPr lang="en-US" dirty="0" smtClean="0"/>
              <a:t>TB9NR002: FNAL/ANL standard process/test path – good results seen last time; to receive second-pass standard process, re-test</a:t>
            </a:r>
          </a:p>
          <a:p>
            <a:pPr marL="171450" indent="-171450" eaLnBrk="1" hangingPunct="1"/>
            <a:r>
              <a:rPr lang="en-US" dirty="0" smtClean="0"/>
              <a:t>Six cavity order from AES [experienced vendor; cavities partially for S0]</a:t>
            </a:r>
          </a:p>
          <a:p>
            <a:pPr marL="398463" lvl="1" indent="-227013" eaLnBrk="1" hangingPunct="1"/>
            <a:r>
              <a:rPr lang="en-US" dirty="0" smtClean="0"/>
              <a:t>All six have been received at </a:t>
            </a:r>
            <a:r>
              <a:rPr lang="en-US" dirty="0" err="1" smtClean="0"/>
              <a:t>Fermilab</a:t>
            </a:r>
            <a:r>
              <a:rPr lang="en-US" dirty="0" smtClean="0"/>
              <a:t> and are partially through quality control </a:t>
            </a:r>
          </a:p>
        </p:txBody>
      </p:sp>
      <p:sp>
        <p:nvSpPr>
          <p:cNvPr id="6148" name="Date Placeholder 3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800000"/>
                </a:solidFill>
                <a:latin typeface="Arial Rounded MT Bold" pitchFamily="34" charset="0"/>
              </a:rPr>
              <a:t>7 December </a:t>
            </a:r>
            <a:r>
              <a:rPr lang="en-US" sz="1000" b="1" kern="1200" dirty="0" smtClean="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2010</a:t>
            </a:r>
            <a:endParaRPr lang="en-US" sz="1000" b="1" kern="1200" dirty="0">
              <a:solidFill>
                <a:srgbClr val="800000"/>
              </a:solidFill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6149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CM Ginsburg S0 Mtg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6757E5-6D49-4094-B78B-A8D7AB115B7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z="1000" b="1" kern="1200" dirty="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E TESLA 03-05">
  <a:themeElements>
    <a:clrScheme name="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DE TESLA 03-05">
  <a:themeElements>
    <a:clrScheme name="1_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1_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2877</TotalTime>
  <Words>703</Words>
  <Application>Microsoft Office PowerPoint</Application>
  <PresentationFormat>On-screen Show (4:3)</PresentationFormat>
  <Paragraphs>153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GDE TESLA 03-05</vt:lpstr>
      <vt:lpstr>2_Office Theme</vt:lpstr>
      <vt:lpstr>2_Default Design</vt:lpstr>
      <vt:lpstr>1_GDE TESLA 03-05</vt:lpstr>
      <vt:lpstr>Americas Region Update</vt:lpstr>
      <vt:lpstr>JLab Update</vt:lpstr>
      <vt:lpstr>Cornell ILC Program Status 1.Dec.2010</vt:lpstr>
      <vt:lpstr>Production Cavities for CM2</vt:lpstr>
      <vt:lpstr>Slide 5</vt:lpstr>
      <vt:lpstr>Fermilab Update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Cavity Yield  Re-Evaluation Plan </dc:title>
  <dc:creator>ginsburg</dc:creator>
  <cp:lastModifiedBy>ginsburg</cp:lastModifiedBy>
  <cp:revision>98</cp:revision>
  <dcterms:created xsi:type="dcterms:W3CDTF">2009-06-22T15:49:16Z</dcterms:created>
  <dcterms:modified xsi:type="dcterms:W3CDTF">2010-12-07T15:07:11Z</dcterms:modified>
</cp:coreProperties>
</file>