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6" r:id="rId2"/>
    <p:sldId id="267" r:id="rId3"/>
    <p:sldId id="262" r:id="rId4"/>
    <p:sldId id="265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01" autoAdjust="0"/>
    <p:restoredTop sz="94660"/>
  </p:normalViewPr>
  <p:slideViewPr>
    <p:cSldViewPr snapToGrid="0">
      <p:cViewPr>
        <p:scale>
          <a:sx n="100" d="100"/>
          <a:sy n="100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acc\Desktop\RI28_test2_18oct10_Q_Eacc_2K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cc\Desktop\CU%20rf%20test\CU%20rf%20test_A10_22nov10_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600" b="0">
                <a:latin typeface="Times New Roman" pitchFamily="18" charset="0"/>
                <a:cs typeface="Times New Roman" pitchFamily="18" charset="0"/>
              </a:rPr>
              <a:t>A10 (VEP) Performance Compared to RI 28 (HEP)</a:t>
            </a:r>
          </a:p>
          <a:p>
            <a:pPr>
              <a:defRPr/>
            </a:pPr>
            <a:r>
              <a:rPr lang="en-US" sz="1200" b="0" baseline="0">
                <a:latin typeface="Times New Roman" pitchFamily="18" charset="0"/>
                <a:cs typeface="Times New Roman" pitchFamily="18" charset="0"/>
              </a:rPr>
              <a:t>Both Cavities Tested at 2K</a:t>
            </a:r>
            <a:endParaRPr lang="en-US" sz="1200" b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3609893576057503"/>
          <c:y val="0"/>
        </c:manualLayout>
      </c:layout>
    </c:title>
    <c:plotArea>
      <c:layout>
        <c:manualLayout>
          <c:layoutTarget val="inner"/>
          <c:xMode val="edge"/>
          <c:yMode val="edge"/>
          <c:x val="8.5155770316110158E-2"/>
          <c:y val="7.2811615151795447E-2"/>
          <c:w val="0.77605808043189561"/>
          <c:h val="0.84952642296383862"/>
        </c:manualLayout>
      </c:layout>
      <c:scatterChart>
        <c:scatterStyle val="lineMarker"/>
        <c:ser>
          <c:idx val="0"/>
          <c:order val="0"/>
          <c:tx>
            <c:v>RI 28 18oct10_JLab</c:v>
          </c:tx>
          <c:spPr>
            <a:ln w="28575">
              <a:noFill/>
            </a:ln>
          </c:spPr>
          <c:marker>
            <c:symbol val="triangle"/>
            <c:size val="6"/>
            <c:spPr>
              <a:noFill/>
              <a:ln w="12700">
                <a:solidFill>
                  <a:schemeClr val="tx1"/>
                </a:solidFill>
              </a:ln>
            </c:spPr>
          </c:marker>
          <c:xVal>
            <c:numRef>
              <c:f>Sheet1!$A$5:$A$53</c:f>
              <c:numCache>
                <c:formatCode>General</c:formatCode>
                <c:ptCount val="49"/>
                <c:pt idx="0">
                  <c:v>2.11</c:v>
                </c:pt>
                <c:pt idx="1">
                  <c:v>3.04</c:v>
                </c:pt>
                <c:pt idx="2">
                  <c:v>4.01</c:v>
                </c:pt>
                <c:pt idx="3">
                  <c:v>5.09</c:v>
                </c:pt>
                <c:pt idx="4">
                  <c:v>5.95</c:v>
                </c:pt>
                <c:pt idx="5">
                  <c:v>6.99</c:v>
                </c:pt>
                <c:pt idx="6">
                  <c:v>8.08</c:v>
                </c:pt>
                <c:pt idx="7">
                  <c:v>8.0300000000000011</c:v>
                </c:pt>
                <c:pt idx="8">
                  <c:v>9.0400000000000009</c:v>
                </c:pt>
                <c:pt idx="9">
                  <c:v>10.1</c:v>
                </c:pt>
                <c:pt idx="10">
                  <c:v>11.1</c:v>
                </c:pt>
                <c:pt idx="11">
                  <c:v>12</c:v>
                </c:pt>
                <c:pt idx="12">
                  <c:v>13</c:v>
                </c:pt>
                <c:pt idx="13">
                  <c:v>14.2</c:v>
                </c:pt>
                <c:pt idx="14">
                  <c:v>15</c:v>
                </c:pt>
                <c:pt idx="15">
                  <c:v>16.2</c:v>
                </c:pt>
                <c:pt idx="16">
                  <c:v>17.100000000000001</c:v>
                </c:pt>
                <c:pt idx="17">
                  <c:v>18.100000000000001</c:v>
                </c:pt>
                <c:pt idx="18">
                  <c:v>19.2</c:v>
                </c:pt>
                <c:pt idx="19">
                  <c:v>19.899999999999999</c:v>
                </c:pt>
                <c:pt idx="20">
                  <c:v>21.2</c:v>
                </c:pt>
                <c:pt idx="21">
                  <c:v>22.1</c:v>
                </c:pt>
                <c:pt idx="22">
                  <c:v>23.1</c:v>
                </c:pt>
                <c:pt idx="23">
                  <c:v>24.1</c:v>
                </c:pt>
                <c:pt idx="24">
                  <c:v>24.1</c:v>
                </c:pt>
                <c:pt idx="25">
                  <c:v>25.3</c:v>
                </c:pt>
                <c:pt idx="26">
                  <c:v>26</c:v>
                </c:pt>
                <c:pt idx="27">
                  <c:v>27.2</c:v>
                </c:pt>
                <c:pt idx="28">
                  <c:v>28.1</c:v>
                </c:pt>
                <c:pt idx="29">
                  <c:v>29.2</c:v>
                </c:pt>
                <c:pt idx="30">
                  <c:v>30.1</c:v>
                </c:pt>
                <c:pt idx="31">
                  <c:v>30.1</c:v>
                </c:pt>
                <c:pt idx="32">
                  <c:v>30.2</c:v>
                </c:pt>
                <c:pt idx="33">
                  <c:v>31.1</c:v>
                </c:pt>
                <c:pt idx="34">
                  <c:v>32.1</c:v>
                </c:pt>
                <c:pt idx="35">
                  <c:v>33.200000000000003</c:v>
                </c:pt>
                <c:pt idx="36">
                  <c:v>34.200000000000003</c:v>
                </c:pt>
                <c:pt idx="37">
                  <c:v>35.4</c:v>
                </c:pt>
                <c:pt idx="38">
                  <c:v>35.5</c:v>
                </c:pt>
                <c:pt idx="39">
                  <c:v>36</c:v>
                </c:pt>
                <c:pt idx="40">
                  <c:v>36.5</c:v>
                </c:pt>
                <c:pt idx="41">
                  <c:v>36.700000000000003</c:v>
                </c:pt>
                <c:pt idx="42">
                  <c:v>36.9</c:v>
                </c:pt>
                <c:pt idx="43">
                  <c:v>37.300000000000004</c:v>
                </c:pt>
                <c:pt idx="44">
                  <c:v>37.6</c:v>
                </c:pt>
                <c:pt idx="45">
                  <c:v>38.1</c:v>
                </c:pt>
                <c:pt idx="46">
                  <c:v>38.4</c:v>
                </c:pt>
                <c:pt idx="47">
                  <c:v>38.700000000000003</c:v>
                </c:pt>
                <c:pt idx="48">
                  <c:v>38.800000000000004</c:v>
                </c:pt>
              </c:numCache>
            </c:numRef>
          </c:xVal>
          <c:yVal>
            <c:numRef>
              <c:f>Sheet1!$B$5:$B$53</c:f>
              <c:numCache>
                <c:formatCode>0.00E+00</c:formatCode>
                <c:ptCount val="49"/>
                <c:pt idx="0">
                  <c:v>23600000000</c:v>
                </c:pt>
                <c:pt idx="1">
                  <c:v>23900000000</c:v>
                </c:pt>
                <c:pt idx="2">
                  <c:v>23500000000</c:v>
                </c:pt>
                <c:pt idx="3">
                  <c:v>22900000000</c:v>
                </c:pt>
                <c:pt idx="4">
                  <c:v>22700000000</c:v>
                </c:pt>
                <c:pt idx="5">
                  <c:v>22300000000</c:v>
                </c:pt>
                <c:pt idx="6">
                  <c:v>21900000000</c:v>
                </c:pt>
                <c:pt idx="7">
                  <c:v>21900000000</c:v>
                </c:pt>
                <c:pt idx="8">
                  <c:v>21400000000</c:v>
                </c:pt>
                <c:pt idx="9">
                  <c:v>20800000000</c:v>
                </c:pt>
                <c:pt idx="10">
                  <c:v>20200000000</c:v>
                </c:pt>
                <c:pt idx="11">
                  <c:v>19600000000</c:v>
                </c:pt>
                <c:pt idx="12">
                  <c:v>19000000000</c:v>
                </c:pt>
                <c:pt idx="13">
                  <c:v>18300000000</c:v>
                </c:pt>
                <c:pt idx="14">
                  <c:v>17800000000</c:v>
                </c:pt>
                <c:pt idx="15">
                  <c:v>17300000000</c:v>
                </c:pt>
                <c:pt idx="16">
                  <c:v>17000000000</c:v>
                </c:pt>
                <c:pt idx="17">
                  <c:v>16600000000</c:v>
                </c:pt>
                <c:pt idx="18">
                  <c:v>16300000000</c:v>
                </c:pt>
                <c:pt idx="19">
                  <c:v>16300000000</c:v>
                </c:pt>
                <c:pt idx="20">
                  <c:v>16000000000</c:v>
                </c:pt>
                <c:pt idx="21">
                  <c:v>15900000000</c:v>
                </c:pt>
                <c:pt idx="22">
                  <c:v>15800000000</c:v>
                </c:pt>
                <c:pt idx="23">
                  <c:v>15800000000</c:v>
                </c:pt>
                <c:pt idx="24">
                  <c:v>15900000000</c:v>
                </c:pt>
                <c:pt idx="25">
                  <c:v>15800000000</c:v>
                </c:pt>
                <c:pt idx="26">
                  <c:v>15800000000</c:v>
                </c:pt>
                <c:pt idx="27">
                  <c:v>15700000000</c:v>
                </c:pt>
                <c:pt idx="28">
                  <c:v>15700000000</c:v>
                </c:pt>
                <c:pt idx="29">
                  <c:v>15600000000</c:v>
                </c:pt>
                <c:pt idx="30">
                  <c:v>15500000000</c:v>
                </c:pt>
                <c:pt idx="31">
                  <c:v>15500000000</c:v>
                </c:pt>
                <c:pt idx="32">
                  <c:v>15500000000</c:v>
                </c:pt>
                <c:pt idx="33">
                  <c:v>15400000000</c:v>
                </c:pt>
                <c:pt idx="34">
                  <c:v>15400000000</c:v>
                </c:pt>
                <c:pt idx="35">
                  <c:v>15200000000</c:v>
                </c:pt>
                <c:pt idx="36">
                  <c:v>15100000000</c:v>
                </c:pt>
                <c:pt idx="37">
                  <c:v>15000000000</c:v>
                </c:pt>
                <c:pt idx="38">
                  <c:v>15000000000</c:v>
                </c:pt>
                <c:pt idx="39">
                  <c:v>14900000000</c:v>
                </c:pt>
                <c:pt idx="40">
                  <c:v>14800000000</c:v>
                </c:pt>
                <c:pt idx="41">
                  <c:v>14800000000</c:v>
                </c:pt>
                <c:pt idx="42">
                  <c:v>14800000000</c:v>
                </c:pt>
                <c:pt idx="43">
                  <c:v>14700000000</c:v>
                </c:pt>
                <c:pt idx="44">
                  <c:v>14600000000</c:v>
                </c:pt>
                <c:pt idx="45">
                  <c:v>14500000000</c:v>
                </c:pt>
                <c:pt idx="46">
                  <c:v>14400000000</c:v>
                </c:pt>
                <c:pt idx="47">
                  <c:v>14200000000</c:v>
                </c:pt>
                <c:pt idx="48">
                  <c:v>14100000000</c:v>
                </c:pt>
              </c:numCache>
            </c:numRef>
          </c:yVal>
        </c:ser>
        <c:ser>
          <c:idx val="1"/>
          <c:order val="1"/>
          <c:tx>
            <c:v>A 10_22nov10_Cornell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 w="22225">
                <a:solidFill>
                  <a:srgbClr val="FF0000"/>
                </a:solidFill>
              </a:ln>
            </c:spPr>
          </c:marker>
          <c:xVal>
            <c:numRef>
              <c:f>Sheet1!$D$5:$D$15</c:f>
              <c:numCache>
                <c:formatCode>0.00</c:formatCode>
                <c:ptCount val="11"/>
                <c:pt idx="0">
                  <c:v>3.8414715701329363</c:v>
                </c:pt>
                <c:pt idx="1">
                  <c:v>5.3647785461346817</c:v>
                </c:pt>
                <c:pt idx="2">
                  <c:v>7.6574606715920215</c:v>
                </c:pt>
                <c:pt idx="3">
                  <c:v>10.473752922524827</c:v>
                </c:pt>
                <c:pt idx="4">
                  <c:v>13.89289328371</c:v>
                </c:pt>
                <c:pt idx="5">
                  <c:v>16.467991854155308</c:v>
                </c:pt>
                <c:pt idx="6">
                  <c:v>19.522770694508516</c:v>
                </c:pt>
                <c:pt idx="7">
                  <c:v>21.562471989553796</c:v>
                </c:pt>
                <c:pt idx="8">
                  <c:v>23.550063511674914</c:v>
                </c:pt>
              </c:numCache>
            </c:numRef>
          </c:xVal>
          <c:yVal>
            <c:numRef>
              <c:f>Sheet1!$E$5:$E$15</c:f>
              <c:numCache>
                <c:formatCode>0.00E+00</c:formatCode>
                <c:ptCount val="11"/>
                <c:pt idx="0">
                  <c:v>27443531189.529167</c:v>
                </c:pt>
                <c:pt idx="1">
                  <c:v>26906528497.197594</c:v>
                </c:pt>
                <c:pt idx="2">
                  <c:v>26602085741.844658</c:v>
                </c:pt>
                <c:pt idx="3">
                  <c:v>25024068522.452126</c:v>
                </c:pt>
                <c:pt idx="4">
                  <c:v>21638798027.597023</c:v>
                </c:pt>
                <c:pt idx="5">
                  <c:v>20049730699.800034</c:v>
                </c:pt>
                <c:pt idx="6">
                  <c:v>18189529191.552795</c:v>
                </c:pt>
                <c:pt idx="7">
                  <c:v>16702522882.679155</c:v>
                </c:pt>
                <c:pt idx="8">
                  <c:v>15513344625.432169</c:v>
                </c:pt>
              </c:numCache>
            </c:numRef>
          </c:yVal>
        </c:ser>
        <c:axId val="121674368"/>
        <c:axId val="121565952"/>
      </c:scatterChart>
      <c:valAx>
        <c:axId val="121674368"/>
        <c:scaling>
          <c:orientation val="minMax"/>
          <c:max val="45"/>
          <c:min val="0"/>
        </c:scaling>
        <c:axPos val="b"/>
        <c:majorGridlines>
          <c:spPr>
            <a:ln>
              <a:solidFill>
                <a:srgbClr val="92D05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>
                    <a:latin typeface="Times New Roman" pitchFamily="18" charset="0"/>
                    <a:cs typeface="Times New Roman" pitchFamily="18" charset="0"/>
                  </a:rPr>
                  <a:t>Eacc   [MV/m]</a:t>
                </a:r>
              </a:p>
            </c:rich>
          </c:tx>
          <c:layout/>
        </c:title>
        <c:numFmt formatCode="General" sourceLinked="1"/>
        <c:majorTickMark val="in"/>
        <c:minorTickMark val="in"/>
        <c:tickLblPos val="nextTo"/>
        <c:spPr>
          <a:ln>
            <a:solidFill>
              <a:srgbClr val="92D050"/>
            </a:solidFill>
          </a:ln>
        </c:spPr>
        <c:txPr>
          <a:bodyPr/>
          <a:lstStyle/>
          <a:p>
            <a:pPr>
              <a:defRPr baseline="0">
                <a:solidFill>
                  <a:srgbClr val="92D050"/>
                </a:solidFill>
              </a:defRPr>
            </a:pPr>
            <a:endParaRPr lang="en-US"/>
          </a:p>
        </c:txPr>
        <c:crossAx val="121565952"/>
        <c:crosses val="autoZero"/>
        <c:crossBetween val="midCat"/>
        <c:majorUnit val="5"/>
        <c:minorUnit val="1"/>
      </c:valAx>
      <c:valAx>
        <c:axId val="121565952"/>
        <c:scaling>
          <c:logBase val="10"/>
          <c:orientation val="minMax"/>
          <c:max val="100000000000"/>
          <c:min val="1000000000"/>
        </c:scaling>
        <c:axPos val="l"/>
        <c:majorGridlines>
          <c:spPr>
            <a:ln>
              <a:solidFill>
                <a:srgbClr val="92D050"/>
              </a:solidFill>
            </a:ln>
          </c:spPr>
        </c:majorGridlines>
        <c:minorGridlines>
          <c:spPr>
            <a:ln>
              <a:solidFill>
                <a:srgbClr val="92D050">
                  <a:alpha val="75000"/>
                </a:srgb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Q</a:t>
                </a:r>
                <a:r>
                  <a:rPr lang="en-US" sz="1400" baseline="-2500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1.0258257695510684E-2"/>
              <c:y val="0.30814687260537782"/>
            </c:manualLayout>
          </c:layout>
        </c:title>
        <c:numFmt formatCode="0.00E+00" sourceLinked="1"/>
        <c:majorTickMark val="in"/>
        <c:minorTickMark val="in"/>
        <c:tickLblPos val="nextTo"/>
        <c:spPr>
          <a:ln>
            <a:solidFill>
              <a:srgbClr val="92D050"/>
            </a:solidFill>
          </a:ln>
        </c:spPr>
        <c:txPr>
          <a:bodyPr/>
          <a:lstStyle/>
          <a:p>
            <a:pPr>
              <a:defRPr baseline="0">
                <a:solidFill>
                  <a:srgbClr val="92D050"/>
                </a:solidFill>
              </a:defRPr>
            </a:pPr>
            <a:endParaRPr lang="en-US"/>
          </a:p>
        </c:txPr>
        <c:crossAx val="121674368"/>
        <c:crosses val="autoZero"/>
        <c:crossBetween val="midCat"/>
        <c:majorUnit val="10"/>
        <c:minorUnit val="10"/>
      </c:valAx>
      <c:spPr>
        <a:ln>
          <a:solidFill>
            <a:srgbClr val="92D050"/>
          </a:solidFill>
        </a:ln>
      </c:spPr>
    </c:plotArea>
    <c:legend>
      <c:legendPos val="r"/>
      <c:layout>
        <c:manualLayout>
          <c:xMode val="edge"/>
          <c:yMode val="edge"/>
          <c:x val="0.68825224097928162"/>
          <c:y val="0.19615252228518357"/>
          <c:w val="0.1622086709625187"/>
          <c:h val="0.10271112166294342"/>
        </c:manualLayout>
      </c:layout>
      <c:spPr>
        <a:solidFill>
          <a:schemeClr val="bg1"/>
        </a:solidFill>
      </c:spPr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A10_22dec10</a:t>
            </a:r>
          </a:p>
        </c:rich>
      </c:tx>
      <c:layout>
        <c:manualLayout>
          <c:xMode val="edge"/>
          <c:yMode val="edge"/>
          <c:x val="0.16050665407828055"/>
          <c:y val="0.19778328888532934"/>
        </c:manualLayout>
      </c:layout>
      <c:spPr>
        <a:solidFill>
          <a:schemeClr val="bg1"/>
        </a:solidFill>
      </c:spPr>
    </c:title>
    <c:plotArea>
      <c:layout>
        <c:manualLayout>
          <c:layoutTarget val="inner"/>
          <c:xMode val="edge"/>
          <c:yMode val="edge"/>
          <c:x val="0.13777693978287348"/>
          <c:y val="0.10510276435756348"/>
          <c:w val="0.71709871547920334"/>
          <c:h val="0.79907150232982582"/>
        </c:manualLayout>
      </c:layout>
      <c:scatterChart>
        <c:scatterStyle val="lineMarker"/>
        <c:ser>
          <c:idx val="0"/>
          <c:order val="0"/>
          <c:tx>
            <c:v>A10_22dec10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 w="22225">
                <a:solidFill>
                  <a:srgbClr val="FF0000"/>
                </a:solidFill>
              </a:ln>
            </c:spPr>
          </c:marker>
          <c:xVal>
            <c:numRef>
              <c:f>'[CU rf test_A10_22nov10_I.xlsx]Data'!$A$54:$A$62</c:f>
              <c:numCache>
                <c:formatCode>0.00</c:formatCode>
                <c:ptCount val="9"/>
                <c:pt idx="0">
                  <c:v>3.7485087686756655</c:v>
                </c:pt>
                <c:pt idx="1">
                  <c:v>5.2349520372717562</c:v>
                </c:pt>
                <c:pt idx="2">
                  <c:v>7.4721517390426575</c:v>
                </c:pt>
                <c:pt idx="3">
                  <c:v>10.220290311732814</c:v>
                </c:pt>
                <c:pt idx="4">
                  <c:v>13.55668819760653</c:v>
                </c:pt>
                <c:pt idx="5">
                  <c:v>16.069469925985789</c:v>
                </c:pt>
                <c:pt idx="6">
                  <c:v>19.050323762952384</c:v>
                </c:pt>
                <c:pt idx="7">
                  <c:v>21.040664717028946</c:v>
                </c:pt>
                <c:pt idx="8">
                  <c:v>22.980156943691071</c:v>
                </c:pt>
              </c:numCache>
            </c:numRef>
          </c:xVal>
          <c:yVal>
            <c:numRef>
              <c:f>'[CU rf test_A10_22nov10_I.xlsx]Data'!$Q$54:$Q$62</c:f>
              <c:numCache>
                <c:formatCode>0.00E+00</c:formatCode>
                <c:ptCount val="9"/>
                <c:pt idx="0">
                  <c:v>1.2E-2</c:v>
                </c:pt>
                <c:pt idx="1">
                  <c:v>1.2E-2</c:v>
                </c:pt>
                <c:pt idx="2">
                  <c:v>1.2E-2</c:v>
                </c:pt>
                <c:pt idx="3">
                  <c:v>1.2E-2</c:v>
                </c:pt>
                <c:pt idx="4">
                  <c:v>1.2E-2</c:v>
                </c:pt>
                <c:pt idx="5">
                  <c:v>1.4E-2</c:v>
                </c:pt>
                <c:pt idx="6">
                  <c:v>11</c:v>
                </c:pt>
                <c:pt idx="7">
                  <c:v>30</c:v>
                </c:pt>
                <c:pt idx="8">
                  <c:v>73</c:v>
                </c:pt>
              </c:numCache>
            </c:numRef>
          </c:yVal>
        </c:ser>
        <c:axId val="121959552"/>
        <c:axId val="122323712"/>
      </c:scatterChart>
      <c:valAx>
        <c:axId val="121959552"/>
        <c:scaling>
          <c:orientation val="minMax"/>
        </c:scaling>
        <c:axPos val="b"/>
        <c:majorGridlines>
          <c:spPr>
            <a:ln w="19050">
              <a:solidFill>
                <a:srgbClr val="92D050"/>
              </a:solidFill>
            </a:ln>
          </c:spPr>
        </c:majorGridlines>
        <c:minorGridlines>
          <c:spPr>
            <a:ln w="3175">
              <a:solidFill>
                <a:srgbClr val="92D05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Eacc     [MV/m]</a:t>
                </a:r>
              </a:p>
            </c:rich>
          </c:tx>
          <c:layout>
            <c:manualLayout>
              <c:xMode val="edge"/>
              <c:yMode val="edge"/>
              <c:x val="0.42636492234360479"/>
              <c:y val="0.94853598095330716"/>
            </c:manualLayout>
          </c:layout>
        </c:title>
        <c:numFmt formatCode="0.00" sourceLinked="1"/>
        <c:majorTickMark val="in"/>
        <c:minorTickMark val="in"/>
        <c:tickLblPos val="nextTo"/>
        <c:spPr>
          <a:ln w="19050">
            <a:solidFill>
              <a:srgbClr val="92D050"/>
            </a:solidFill>
          </a:ln>
        </c:spPr>
        <c:txPr>
          <a:bodyPr/>
          <a:lstStyle/>
          <a:p>
            <a:pPr>
              <a:defRPr baseline="0">
                <a:solidFill>
                  <a:srgbClr val="92D050"/>
                </a:solidFill>
              </a:defRPr>
            </a:pPr>
            <a:endParaRPr lang="en-US"/>
          </a:p>
        </c:txPr>
        <c:crossAx val="122323712"/>
        <c:crossesAt val="1.0000000000000005E-2"/>
        <c:crossBetween val="midCat"/>
        <c:majorUnit val="10"/>
        <c:minorUnit val="1"/>
      </c:valAx>
      <c:valAx>
        <c:axId val="122323712"/>
        <c:scaling>
          <c:logBase val="10"/>
          <c:orientation val="minMax"/>
          <c:max val="10000"/>
          <c:min val="1.0000000000000005E-2"/>
        </c:scaling>
        <c:axPos val="l"/>
        <c:majorGridlines>
          <c:spPr>
            <a:ln w="19050">
              <a:solidFill>
                <a:srgbClr val="92D050"/>
              </a:solidFill>
            </a:ln>
          </c:spPr>
        </c:majorGridlines>
        <c:minorGridlines>
          <c:spPr>
            <a:ln w="3175">
              <a:solidFill>
                <a:srgbClr val="92D050"/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Radiation   [mR/hour]</a:t>
                </a:r>
              </a:p>
            </c:rich>
          </c:tx>
          <c:layout>
            <c:manualLayout>
              <c:xMode val="edge"/>
              <c:yMode val="edge"/>
              <c:x val="3.5171169241750899E-2"/>
              <c:y val="0.40779526140098449"/>
            </c:manualLayout>
          </c:layout>
        </c:title>
        <c:numFmt formatCode="0.00E+00" sourceLinked="1"/>
        <c:majorTickMark val="in"/>
        <c:minorTickMark val="in"/>
        <c:tickLblPos val="nextTo"/>
        <c:spPr>
          <a:ln w="19050">
            <a:solidFill>
              <a:srgbClr val="92D050"/>
            </a:solidFill>
          </a:ln>
        </c:spPr>
        <c:txPr>
          <a:bodyPr/>
          <a:lstStyle/>
          <a:p>
            <a:pPr>
              <a:defRPr baseline="0">
                <a:solidFill>
                  <a:srgbClr val="92D050"/>
                </a:solidFill>
              </a:defRPr>
            </a:pPr>
            <a:endParaRPr lang="en-US"/>
          </a:p>
        </c:txPr>
        <c:crossAx val="121959552"/>
        <c:crosses val="autoZero"/>
        <c:crossBetween val="midCat"/>
      </c:valAx>
      <c:spPr>
        <a:ln w="19050">
          <a:solidFill>
            <a:srgbClr val="92D050"/>
          </a:solidFill>
        </a:ln>
      </c:spPr>
    </c:plotArea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0.16887</cdr:x>
      <cdr:y>0.19933</cdr:y>
    </cdr:from>
    <cdr:to>
      <cdr:x>0.27438</cdr:x>
      <cdr:y>0.34464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463436" y="12543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Rs=10n</a:t>
          </a:r>
          <a:r>
            <a:rPr lang="el-GR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Ω</a:t>
          </a:r>
          <a:endParaRPr lang="en-US" sz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0.45348</cdr:x>
      <cdr:y>0.53177</cdr:y>
    </cdr:from>
    <cdr:to>
      <cdr:x>0.559</cdr:x>
      <cdr:y>0.67708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3929974" y="334631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en-US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Quench</a:t>
          </a:r>
          <a:endParaRPr lang="en-US" sz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0.28513</cdr:x>
      <cdr:y>0.20077</cdr:y>
    </cdr:from>
    <cdr:to>
      <cdr:x>0.55074</cdr:x>
      <cdr:y>0.2446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470972" y="1263409"/>
          <a:ext cx="2301872" cy="27578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en-US" sz="12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Cornell ERL Specification at 1.8K</a:t>
          </a:r>
          <a:endParaRPr lang="en-US" sz="1200" dirty="0">
            <a:solidFill>
              <a:srgbClr val="FFC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9D196-D1F8-45C6-ADA6-003C33F18514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FB522-99ED-40E0-A1F6-F68D0A4EBE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4213B-AE01-4EEB-9D38-1AA168C9B4A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65B58-6680-422F-B2ED-0F49D035876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48DAD-7D77-4506-8767-00B0F964FBA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AE827-3174-4A09-B6BD-1E204BF30FA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1BDA3-35C1-4466-A1DC-8326D7654F5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48E73-A07C-4B8C-9E0B-6EF048DABFB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FAF0C-9BB1-4134-9BBC-D0BB9BE4B29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9DC6F8-B26B-4B7D-8175-D2286D11181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11D3E-03DF-4FE3-ADA7-633439DE3F0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E35B8-A03A-40D8-9AC3-6FB72092894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8B17D-6DD5-4D01-BB39-1967B4ADC36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78DA86-4116-4AA3-8BE9-D7AE762ADEC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38905" y="282627"/>
          <a:ext cx="8666189" cy="6292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rot="5400000">
            <a:off x="4115594" y="3317133"/>
            <a:ext cx="757967" cy="79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1478607" y="1857984"/>
            <a:ext cx="466927" cy="25291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303767" y="2607469"/>
            <a:ext cx="125233" cy="55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V="1">
            <a:off x="3301879" y="2606551"/>
            <a:ext cx="124786" cy="87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3029389" y="2121968"/>
            <a:ext cx="739893" cy="69801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238248" y="4267200"/>
            <a:ext cx="1981201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A10 Treatment:</a:t>
            </a:r>
          </a:p>
          <a:p>
            <a:pPr marL="228600" indent="-228600">
              <a:buAutoNum type="arabicPeriod"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Slow tumbling  -50 µm</a:t>
            </a:r>
          </a:p>
          <a:p>
            <a:pPr marL="228600" indent="-228600">
              <a:buAutoNum type="arabicPeriod"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VEP  -120 µm</a:t>
            </a:r>
          </a:p>
          <a:p>
            <a:pPr marL="228600" indent="-228600">
              <a:buAutoNum type="arabicPeriod"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800C x 2 hours</a:t>
            </a:r>
          </a:p>
          <a:p>
            <a:pPr marL="228600" indent="-228600">
              <a:buAutoNum type="arabicPeriod"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HPR</a:t>
            </a:r>
          </a:p>
          <a:p>
            <a:pPr marL="228600" indent="-228600">
              <a:buAutoNum type="arabicPeriod"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110C x 48 hours</a:t>
            </a:r>
          </a:p>
          <a:p>
            <a:pPr marL="228600" indent="-228600">
              <a:buAutoNum type="arabicPeriod"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RF test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928042" y="136188"/>
            <a:ext cx="10871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ACrawford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Cornell SRF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7dec10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38905" y="282627"/>
          <a:ext cx="8666189" cy="6292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9576"/>
            <a:ext cx="8229600" cy="5716588"/>
          </a:xfrm>
        </p:spPr>
        <p:txBody>
          <a:bodyPr/>
          <a:lstStyle/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AES_5 will get its final EP next week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A_9 will be tested in January before its final EP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A_10  will be retested with OSTs</a:t>
            </a:r>
          </a:p>
          <a:p>
            <a:pPr lvl="1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RG174 cables used for OST readout in previous Cornell tests were magnetic and were eliminated from the A_10 test of  22nov10.  They will be replaced with all copper RG174 cables for future tests</a:t>
            </a:r>
          </a:p>
          <a:p>
            <a:pPr lvl="1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Mode analysis is inconclusive for this cavity. The quench could be in cells 1,2,7 or 8</a:t>
            </a:r>
          </a:p>
          <a:p>
            <a:pPr lvl="1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28042" y="136188"/>
            <a:ext cx="10871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ACrawford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Cornell SRF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7dec10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cc\Desktop\New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0138" y="1050925"/>
            <a:ext cx="6924675" cy="51943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219950" y="257175"/>
            <a:ext cx="1407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ACrawford  7dec10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4561" y="1118681"/>
            <a:ext cx="3646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Modified Titanium 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trans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Feedthrough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Antenna is Niobium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cc\Desktop\New Image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6788" y="1108075"/>
            <a:ext cx="6924675" cy="51943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48375" y="1571625"/>
            <a:ext cx="1624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1-72 Thread</a:t>
            </a:r>
            <a:endParaRPr lang="en-US" sz="2000" b="1" dirty="0">
              <a:solidFill>
                <a:srgbClr val="FFFF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4972051" y="1971678"/>
            <a:ext cx="1114424" cy="942976"/>
          </a:xfrm>
          <a:prstGeom prst="straightConnector1">
            <a:avLst/>
          </a:prstGeom>
          <a:ln w="539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219950" y="257175"/>
            <a:ext cx="1407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ACrawford  7dec10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4561" y="1118681"/>
            <a:ext cx="3646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Modified Titanium 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trans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Feedthrough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Antenna is Niobium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167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Slide 1</vt:lpstr>
      <vt:lpstr>Slide 2</vt:lpstr>
      <vt:lpstr>Slide 3</vt:lpstr>
      <vt:lpstr>Slide 4</vt:lpstr>
      <vt:lpstr>Slide 5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LEPP</dc:creator>
  <cp:lastModifiedBy>Anthony Crawford</cp:lastModifiedBy>
  <cp:revision>179</cp:revision>
  <dcterms:created xsi:type="dcterms:W3CDTF">2010-06-08T18:55:16Z</dcterms:created>
  <dcterms:modified xsi:type="dcterms:W3CDTF">2010-12-06T14:34:34Z</dcterms:modified>
</cp:coreProperties>
</file>