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65" r:id="rId2"/>
    <p:sldId id="263" r:id="rId3"/>
    <p:sldId id="266" r:id="rId4"/>
    <p:sldId id="267" r:id="rId5"/>
    <p:sldId id="268" r:id="rId6"/>
    <p:sldId id="269" r:id="rId7"/>
    <p:sldId id="270" r:id="rId8"/>
    <p:sldId id="261" r:id="rId9"/>
    <p:sldId id="275" r:id="rId10"/>
    <p:sldId id="271" r:id="rId11"/>
    <p:sldId id="273" r:id="rId12"/>
    <p:sldId id="272" r:id="rId13"/>
    <p:sldId id="274" r:id="rId14"/>
    <p:sldId id="276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536C9-BEEA-9F47-B0F0-85B97911FD09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439E7-54DC-D940-8397-267743712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96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 – probably manageable.</a:t>
            </a:r>
            <a:r>
              <a:rPr lang="en-US" baseline="0" dirty="0" smtClean="0"/>
              <a:t> Only 2x2=4 scenarios. Susanna has already provided more than needed for cost estimation.</a:t>
            </a:r>
          </a:p>
          <a:p>
            <a:r>
              <a:rPr lang="en-US" baseline="0" dirty="0" smtClean="0"/>
              <a:t>HLRF more complex. 2x2x2=8 possible scenarios (4 each with KCS/RDR and DRFS).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97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97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523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08.12.10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BAW-2 Themes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Two remaining themes:</a:t>
            </a:r>
          </a:p>
          <a:p>
            <a:pPr lvl="1"/>
            <a:r>
              <a:rPr lang="en-US" dirty="0" smtClean="0"/>
              <a:t>reduced bunch number per pulse (low-power)</a:t>
            </a:r>
          </a:p>
          <a:p>
            <a:pPr lvl="1"/>
            <a:r>
              <a:rPr lang="en-US" dirty="0" smtClean="0"/>
              <a:t>positron source relocation (including 10Hz operations scenario)</a:t>
            </a:r>
          </a:p>
          <a:p>
            <a:endParaRPr lang="en-US" dirty="0" smtClean="0"/>
          </a:p>
          <a:p>
            <a:r>
              <a:rPr lang="en-US" dirty="0" smtClean="0"/>
              <a:t>Strong desire to separate these issues into “independent proposals”</a:t>
            </a:r>
          </a:p>
          <a:p>
            <a:endParaRPr lang="en-US" dirty="0" smtClean="0"/>
          </a:p>
          <a:p>
            <a:r>
              <a:rPr lang="en-US" dirty="0" smtClean="0"/>
              <a:t>10Hz operation mode ‘couples’ BAW-2 themes (see later)</a:t>
            </a:r>
          </a:p>
          <a:p>
            <a:endParaRPr lang="en-US" dirty="0" smtClean="0"/>
          </a:p>
          <a:p>
            <a:r>
              <a:rPr lang="en-US" dirty="0" smtClean="0"/>
              <a:t>Combinations of possible options becomes cumbersome (too many)</a:t>
            </a:r>
          </a:p>
          <a:p>
            <a:endParaRPr lang="en-US" dirty="0" smtClean="0"/>
          </a:p>
          <a:p>
            <a:r>
              <a:rPr lang="en-US" dirty="0" smtClean="0"/>
              <a:t>Try to simplify configuration space for BAW-2 discussions</a:t>
            </a:r>
          </a:p>
          <a:p>
            <a:pPr lvl="1"/>
            <a:r>
              <a:rPr lang="en-US" dirty="0" smtClean="0"/>
              <a:t>Can make qualitative statements about ‘missing options’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7967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BAW-2 Presentation:</a:t>
            </a:r>
            <a:br>
              <a:rPr lang="en-US" sz="3200" dirty="0" smtClean="0"/>
            </a:br>
            <a:r>
              <a:rPr lang="en-US" sz="3200" dirty="0" smtClean="0"/>
              <a:t>Low-Power Considerations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HLRF</a:t>
            </a:r>
          </a:p>
          <a:p>
            <a:pPr lvl="1"/>
            <a:r>
              <a:rPr lang="en-US" dirty="0" smtClean="0"/>
              <a:t>Klystron/Mod. configuration/count for reduced current</a:t>
            </a:r>
          </a:p>
          <a:p>
            <a:pPr lvl="2"/>
            <a:r>
              <a:rPr lang="en-US" dirty="0" smtClean="0"/>
              <a:t>KCS/RDR	6.0mA 	1.6ms RF pulse</a:t>
            </a:r>
          </a:p>
          <a:p>
            <a:pPr lvl="2"/>
            <a:r>
              <a:rPr lang="en-US" dirty="0" smtClean="0"/>
              <a:t>DRFS	4.5mA	2.2ms RF pulse</a:t>
            </a:r>
          </a:p>
          <a:p>
            <a:pPr lvl="1"/>
            <a:r>
              <a:rPr lang="en-US" dirty="0" smtClean="0"/>
              <a:t>Including re-evaluation of overhead for gradient spread</a:t>
            </a:r>
          </a:p>
          <a:p>
            <a:pPr lvl="1"/>
            <a:r>
              <a:rPr lang="en-US" dirty="0" smtClean="0"/>
              <a:t>Focus on 500 </a:t>
            </a:r>
            <a:r>
              <a:rPr lang="en-US" dirty="0" err="1" smtClean="0"/>
              <a:t>GeV</a:t>
            </a:r>
            <a:r>
              <a:rPr lang="en-US" dirty="0" smtClean="0"/>
              <a:t> cm</a:t>
            </a:r>
          </a:p>
          <a:p>
            <a:pPr lvl="2"/>
            <a:r>
              <a:rPr lang="en-US" dirty="0" smtClean="0"/>
              <a:t>full gradient operation at 5 Hz</a:t>
            </a:r>
          </a:p>
          <a:p>
            <a:r>
              <a:rPr lang="en-US" dirty="0" smtClean="0"/>
              <a:t>Damping Ring</a:t>
            </a:r>
          </a:p>
          <a:p>
            <a:pPr lvl="1"/>
            <a:r>
              <a:rPr lang="en-US" dirty="0" smtClean="0"/>
              <a:t>3.2 km ring with 1310 bunches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43538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BAW-2 </a:t>
            </a:r>
            <a:r>
              <a:rPr lang="en-US" dirty="0" err="1" smtClean="0"/>
              <a:t>programme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002" y="990600"/>
            <a:ext cx="6380225" cy="5796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8496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479541" cy="914400"/>
          </a:xfrm>
        </p:spPr>
        <p:txBody>
          <a:bodyPr/>
          <a:lstStyle/>
          <a:p>
            <a:r>
              <a:rPr lang="en-US" sz="3200" dirty="0" smtClean="0"/>
              <a:t>BAW-2 Presentations:</a:t>
            </a:r>
            <a:br>
              <a:rPr lang="en-US" sz="3200" dirty="0" smtClean="0"/>
            </a:br>
            <a:r>
              <a:rPr lang="en-US" sz="3200" dirty="0" smtClean="0"/>
              <a:t>e+ source relocation considerations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321024"/>
            <a:ext cx="77724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Source integration with BDS</a:t>
            </a:r>
          </a:p>
          <a:p>
            <a:pPr lvl="1"/>
            <a:r>
              <a:rPr lang="en-US" dirty="0" smtClean="0"/>
              <a:t>~1.2km to end of linac</a:t>
            </a:r>
          </a:p>
          <a:p>
            <a:pPr lvl="1"/>
            <a:r>
              <a:rPr lang="en-US" dirty="0" smtClean="0"/>
              <a:t>Integration with fast extraction system etc.</a:t>
            </a:r>
          </a:p>
          <a:p>
            <a:pPr lvl="1"/>
            <a:r>
              <a:rPr lang="en-US" dirty="0" smtClean="0"/>
              <a:t>Reduced length transfer line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10Hz mode</a:t>
            </a:r>
          </a:p>
          <a:p>
            <a:pPr lvl="1"/>
            <a:r>
              <a:rPr lang="en-US" dirty="0" smtClean="0"/>
              <a:t>DR: reduced damping time modifications</a:t>
            </a:r>
          </a:p>
          <a:p>
            <a:pPr lvl="1"/>
            <a:r>
              <a:rPr lang="en-US" dirty="0" smtClean="0"/>
              <a:t>HLRF (6mA/4.5mA)</a:t>
            </a:r>
          </a:p>
          <a:p>
            <a:pPr lvl="2"/>
            <a:r>
              <a:rPr lang="en-US" dirty="0" smtClean="0"/>
              <a:t>Efficiency at reduced gradient → AC power requirement</a:t>
            </a:r>
          </a:p>
          <a:p>
            <a:pPr lvl="2"/>
            <a:r>
              <a:rPr lang="en-US" dirty="0" smtClean="0"/>
              <a:t>Unit cost of modified HLRF hardware (klystron/modulators)</a:t>
            </a:r>
          </a:p>
          <a:p>
            <a:endParaRPr lang="en-US" dirty="0" smtClean="0"/>
          </a:p>
          <a:p>
            <a:r>
              <a:rPr lang="en-US" dirty="0"/>
              <a:t>Performance &amp; parameters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21486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BAW-2 </a:t>
            </a:r>
            <a:r>
              <a:rPr lang="en-US" dirty="0" err="1" smtClean="0"/>
              <a:t>Programme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37" y="1139348"/>
            <a:ext cx="7597163" cy="553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8136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Impact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2450" y="1140665"/>
            <a:ext cx="7772400" cy="519360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Most physics impact associated with low-power option</a:t>
            </a:r>
          </a:p>
          <a:p>
            <a:pPr lvl="1"/>
            <a:r>
              <a:rPr lang="en-US" dirty="0" smtClean="0"/>
              <a:t>higher luminosity per </a:t>
            </a:r>
            <a:r>
              <a:rPr lang="en-US" dirty="0" smtClean="0"/>
              <a:t>bunch crossing (but less bunches)</a:t>
            </a:r>
            <a:endParaRPr lang="en-US" dirty="0" smtClean="0"/>
          </a:p>
          <a:p>
            <a:pPr lvl="1"/>
            <a:r>
              <a:rPr lang="en-US" dirty="0" smtClean="0"/>
              <a:t>enhanced beam-beam</a:t>
            </a:r>
          </a:p>
          <a:p>
            <a:endParaRPr lang="en-US" dirty="0"/>
          </a:p>
          <a:p>
            <a:r>
              <a:rPr lang="en-US" dirty="0" smtClean="0"/>
              <a:t>Low-energy running scenarios have been a focus point</a:t>
            </a:r>
          </a:p>
          <a:p>
            <a:pPr lvl="1"/>
            <a:r>
              <a:rPr lang="en-US" dirty="0" smtClean="0"/>
              <a:t>includes IP divergence constraint and new FD option.</a:t>
            </a:r>
          </a:p>
          <a:p>
            <a:pPr lvl="1"/>
            <a:endParaRPr lang="en-US" dirty="0"/>
          </a:p>
          <a:p>
            <a:r>
              <a:rPr lang="en-US" dirty="0" smtClean="0"/>
              <a:t>e+ source relocation no longer a luminosity issue</a:t>
            </a:r>
          </a:p>
          <a:p>
            <a:pPr lvl="1"/>
            <a:r>
              <a:rPr lang="en-US" dirty="0" smtClean="0"/>
              <a:t>solutions to provide full bunch charge at 5Hz collisions</a:t>
            </a:r>
          </a:p>
          <a:p>
            <a:pPr lvl="1"/>
            <a:r>
              <a:rPr lang="en-US" dirty="0" smtClean="0"/>
              <a:t>only </a:t>
            </a:r>
            <a:r>
              <a:rPr lang="en-US" dirty="0" smtClean="0"/>
              <a:t>impact remains </a:t>
            </a:r>
            <a:r>
              <a:rPr lang="en-US" dirty="0" smtClean="0"/>
              <a:t>energy </a:t>
            </a:r>
            <a:r>
              <a:rPr lang="en-US" dirty="0" smtClean="0"/>
              <a:t>spread and </a:t>
            </a:r>
            <a:r>
              <a:rPr lang="en-US" dirty="0" err="1" smtClean="0"/>
              <a:t>polarisation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Two P&amp;D slots currently foreseen for low-p </a:t>
            </a: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e</a:t>
            </a:r>
            <a:r>
              <a:rPr lang="en-US" dirty="0" smtClean="0"/>
              <a:t>+ source location themes</a:t>
            </a:r>
          </a:p>
          <a:p>
            <a:pPr lvl="1"/>
            <a:r>
              <a:rPr lang="en-US" dirty="0" smtClean="0"/>
              <a:t>Can the physics and detector issues be cleanly separated?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434231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Location Differences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20" y="1529348"/>
            <a:ext cx="4174874" cy="27516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2517" y="1529347"/>
            <a:ext cx="4215249" cy="27516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3775" y="1160015"/>
            <a:ext cx="2545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energy spread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52627" y="1160016"/>
            <a:ext cx="225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positron </a:t>
            </a:r>
            <a:r>
              <a:rPr lang="en-US" dirty="0" err="1" smtClean="0"/>
              <a:t>polarisation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2120" y="4926822"/>
            <a:ext cx="6086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Now all 5Hz across range (but no change in the numbers)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22510" y="4280969"/>
            <a:ext cx="791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J. Clarke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1303231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Ecm</a:t>
            </a:r>
            <a:r>
              <a:rPr lang="en-US" dirty="0" smtClean="0"/>
              <a:t> = 300-500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172674" y="1095072"/>
            <a:ext cx="2247627" cy="1260712"/>
          </a:xfrm>
          <a:prstGeom prst="ellipse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Low-Power Options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(reduced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kumimoji="0" lang="en-US" b="0" i="0" u="none" strike="noStrike" cap="none" normalizeH="0" baseline="-2500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b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857893" y="1189395"/>
            <a:ext cx="1911171" cy="1072065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Smaller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Damping Ring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6.4km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→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3.2km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42659" y="2810928"/>
            <a:ext cx="1907658" cy="1016291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Reduced Modulator &amp; Klystron count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9" name="Straight Arrow Connector 8"/>
          <p:cNvCxnSpPr>
            <a:stCxn id="5" idx="6"/>
            <a:endCxn id="6" idx="2"/>
          </p:cNvCxnSpPr>
          <p:nvPr/>
        </p:nvCxnSpPr>
        <p:spPr bwMode="auto">
          <a:xfrm>
            <a:off x="2420301" y="1725428"/>
            <a:ext cx="437592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5" idx="4"/>
            <a:endCxn id="7" idx="0"/>
          </p:cNvCxnSpPr>
          <p:nvPr/>
        </p:nvCxnSpPr>
        <p:spPr bwMode="auto">
          <a:xfrm>
            <a:off x="1296488" y="2355784"/>
            <a:ext cx="0" cy="45514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0" y="4969229"/>
            <a:ext cx="2067617" cy="1260716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KCS/RDR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33% reduction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6mA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1.6ms RF pulse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3" name="Straight Arrow Connector 22"/>
          <p:cNvCxnSpPr>
            <a:stCxn id="7" idx="4"/>
            <a:endCxn id="19" idx="1"/>
          </p:cNvCxnSpPr>
          <p:nvPr/>
        </p:nvCxnSpPr>
        <p:spPr bwMode="auto">
          <a:xfrm>
            <a:off x="1296488" y="3827219"/>
            <a:ext cx="368218" cy="52581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7" idx="4"/>
            <a:endCxn id="20" idx="0"/>
          </p:cNvCxnSpPr>
          <p:nvPr/>
        </p:nvCxnSpPr>
        <p:spPr bwMode="auto">
          <a:xfrm flipH="1">
            <a:off x="1033809" y="3827219"/>
            <a:ext cx="262679" cy="114201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1361910" y="4168403"/>
            <a:ext cx="2067618" cy="1260716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DRFS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50% reduction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4.5mA 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2.2ms RF pulse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56440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 bwMode="auto">
          <a:xfrm>
            <a:off x="172674" y="1095072"/>
            <a:ext cx="2247627" cy="1260712"/>
          </a:xfrm>
          <a:prstGeom prst="ellipse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Low-Power Options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(reduced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kumimoji="0" lang="en-US" b="0" i="0" u="none" strike="noStrike" cap="none" normalizeH="0" baseline="-2500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b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857893" y="1189395"/>
            <a:ext cx="1911171" cy="1072065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Smaller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Damping Ring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6.4km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→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3.2km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42659" y="2810928"/>
            <a:ext cx="1907658" cy="1016291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Reduced Modulator &amp; Klystron count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9" name="Straight Arrow Connector 8"/>
          <p:cNvCxnSpPr>
            <a:stCxn id="5" idx="6"/>
            <a:endCxn id="6" idx="2"/>
          </p:cNvCxnSpPr>
          <p:nvPr/>
        </p:nvCxnSpPr>
        <p:spPr bwMode="auto">
          <a:xfrm>
            <a:off x="2420301" y="1725428"/>
            <a:ext cx="437592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5" idx="4"/>
            <a:endCxn id="7" idx="0"/>
          </p:cNvCxnSpPr>
          <p:nvPr/>
        </p:nvCxnSpPr>
        <p:spPr bwMode="auto">
          <a:xfrm>
            <a:off x="1296488" y="2355784"/>
            <a:ext cx="0" cy="45514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0" y="4969229"/>
            <a:ext cx="2067617" cy="1260716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KCS/RDR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33% reduction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6mA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1.6ms RF pulse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3" name="Straight Arrow Connector 22"/>
          <p:cNvCxnSpPr>
            <a:stCxn id="7" idx="4"/>
            <a:endCxn id="19" idx="1"/>
          </p:cNvCxnSpPr>
          <p:nvPr/>
        </p:nvCxnSpPr>
        <p:spPr bwMode="auto">
          <a:xfrm>
            <a:off x="1296488" y="3827219"/>
            <a:ext cx="368218" cy="52581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7" idx="4"/>
            <a:endCxn id="20" idx="0"/>
          </p:cNvCxnSpPr>
          <p:nvPr/>
        </p:nvCxnSpPr>
        <p:spPr bwMode="auto">
          <a:xfrm flipH="1">
            <a:off x="1033809" y="3827219"/>
            <a:ext cx="262679" cy="114201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Oval 71"/>
          <p:cNvSpPr/>
          <p:nvPr/>
        </p:nvSpPr>
        <p:spPr bwMode="auto">
          <a:xfrm>
            <a:off x="7270989" y="1095072"/>
            <a:ext cx="1854327" cy="1030655"/>
          </a:xfrm>
          <a:prstGeom prst="ellipse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e+ Source re-location</a:t>
            </a:r>
          </a:p>
        </p:txBody>
      </p:sp>
      <p:sp>
        <p:nvSpPr>
          <p:cNvPr id="73" name="Oval 72"/>
          <p:cNvSpPr/>
          <p:nvPr/>
        </p:nvSpPr>
        <p:spPr bwMode="auto">
          <a:xfrm>
            <a:off x="7294264" y="2572831"/>
            <a:ext cx="1849736" cy="1200335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Move 1.2km insert from mid-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to end-linac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75" name="Straight Arrow Connector 74"/>
          <p:cNvCxnSpPr>
            <a:stCxn id="72" idx="4"/>
            <a:endCxn id="73" idx="0"/>
          </p:cNvCxnSpPr>
          <p:nvPr/>
        </p:nvCxnSpPr>
        <p:spPr bwMode="auto">
          <a:xfrm>
            <a:off x="8198153" y="2125727"/>
            <a:ext cx="20979" cy="44710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3" name="Straight Arrow Connector 82"/>
          <p:cNvCxnSpPr>
            <a:stCxn id="72" idx="2"/>
            <a:endCxn id="81" idx="6"/>
          </p:cNvCxnSpPr>
          <p:nvPr/>
        </p:nvCxnSpPr>
        <p:spPr bwMode="auto">
          <a:xfrm flipH="1" flipV="1">
            <a:off x="6817958" y="1603217"/>
            <a:ext cx="453031" cy="718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Arrow Connector 84"/>
          <p:cNvCxnSpPr>
            <a:stCxn id="72" idx="3"/>
            <a:endCxn id="84" idx="7"/>
          </p:cNvCxnSpPr>
          <p:nvPr/>
        </p:nvCxnSpPr>
        <p:spPr bwMode="auto">
          <a:xfrm flipH="1">
            <a:off x="6935030" y="1974791"/>
            <a:ext cx="607519" cy="36624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1361910" y="4168403"/>
            <a:ext cx="2067618" cy="1260716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DRFS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50% reduction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4.5mA 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2.2ms RF pulse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5116161" y="1095072"/>
            <a:ext cx="1701797" cy="101629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Shorten positron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transfer line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5382886" y="2201803"/>
            <a:ext cx="1818450" cy="950752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Remove BDS FEXL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(now shared)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4" name="Title 3"/>
          <p:cNvSpPr>
            <a:spLocks noGrp="1"/>
          </p:cNvSpPr>
          <p:nvPr>
            <p:ph type="title"/>
          </p:nvPr>
        </p:nvSpPr>
        <p:spPr>
          <a:xfrm>
            <a:off x="1295400" y="76200"/>
            <a:ext cx="7086600" cy="914400"/>
          </a:xfrm>
        </p:spPr>
        <p:txBody>
          <a:bodyPr/>
          <a:lstStyle/>
          <a:p>
            <a:r>
              <a:rPr lang="en-US" dirty="0" err="1" smtClean="0"/>
              <a:t>Ecm</a:t>
            </a:r>
            <a:r>
              <a:rPr lang="en-US" dirty="0" smtClean="0"/>
              <a:t> = 300-500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35605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Straight Arrow Connector 73"/>
          <p:cNvCxnSpPr>
            <a:endCxn id="29" idx="7"/>
          </p:cNvCxnSpPr>
          <p:nvPr/>
        </p:nvCxnSpPr>
        <p:spPr bwMode="auto">
          <a:xfrm flipH="1">
            <a:off x="5490244" y="1880216"/>
            <a:ext cx="2266433" cy="190890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75000"/>
              </a:schemeClr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Ecm</a:t>
            </a:r>
            <a:r>
              <a:rPr lang="en-US" dirty="0" smtClean="0"/>
              <a:t> = 200-300 </a:t>
            </a:r>
            <a:r>
              <a:rPr lang="en-US" dirty="0" err="1" smtClean="0"/>
              <a:t>GeV</a:t>
            </a:r>
            <a:r>
              <a:rPr lang="en-US" dirty="0" smtClean="0"/>
              <a:t> - 10Hz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172674" y="1095072"/>
            <a:ext cx="2247627" cy="1260712"/>
          </a:xfrm>
          <a:prstGeom prst="ellipse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Low-Power Options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(reduced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kumimoji="0" lang="en-US" b="0" i="0" u="none" strike="noStrike" cap="none" normalizeH="0" baseline="-2500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b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857893" y="1189395"/>
            <a:ext cx="1911171" cy="1072065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Smaller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Damping Ring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6.4km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→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3.2km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42659" y="2810928"/>
            <a:ext cx="1907658" cy="1016291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Reduced Modulator &amp; Klystron count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9" name="Straight Arrow Connector 8"/>
          <p:cNvCxnSpPr>
            <a:stCxn id="5" idx="6"/>
            <a:endCxn id="6" idx="2"/>
          </p:cNvCxnSpPr>
          <p:nvPr/>
        </p:nvCxnSpPr>
        <p:spPr bwMode="auto">
          <a:xfrm>
            <a:off x="2420301" y="1725428"/>
            <a:ext cx="437592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5" idx="4"/>
            <a:endCxn id="7" idx="0"/>
          </p:cNvCxnSpPr>
          <p:nvPr/>
        </p:nvCxnSpPr>
        <p:spPr bwMode="auto">
          <a:xfrm>
            <a:off x="1296488" y="2355784"/>
            <a:ext cx="0" cy="45514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0" y="4969229"/>
            <a:ext cx="2067617" cy="1260716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KCS/RDR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33% reduction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6mA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1.6ms RF pulse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3" name="Straight Arrow Connector 22"/>
          <p:cNvCxnSpPr>
            <a:stCxn id="7" idx="4"/>
            <a:endCxn id="19" idx="1"/>
          </p:cNvCxnSpPr>
          <p:nvPr/>
        </p:nvCxnSpPr>
        <p:spPr bwMode="auto">
          <a:xfrm>
            <a:off x="1296488" y="3827219"/>
            <a:ext cx="368218" cy="52581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7" idx="4"/>
            <a:endCxn id="20" idx="0"/>
          </p:cNvCxnSpPr>
          <p:nvPr/>
        </p:nvCxnSpPr>
        <p:spPr bwMode="auto">
          <a:xfrm flipH="1">
            <a:off x="1033809" y="3827219"/>
            <a:ext cx="262679" cy="114201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Oval 71"/>
          <p:cNvSpPr/>
          <p:nvPr/>
        </p:nvSpPr>
        <p:spPr bwMode="auto">
          <a:xfrm>
            <a:off x="7270989" y="1095072"/>
            <a:ext cx="1854327" cy="1030655"/>
          </a:xfrm>
          <a:prstGeom prst="ellipse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e+ Source re-location</a:t>
            </a:r>
          </a:p>
        </p:txBody>
      </p:sp>
      <p:sp>
        <p:nvSpPr>
          <p:cNvPr id="73" name="Oval 72"/>
          <p:cNvSpPr/>
          <p:nvPr/>
        </p:nvSpPr>
        <p:spPr bwMode="auto">
          <a:xfrm>
            <a:off x="7294264" y="2572831"/>
            <a:ext cx="1849736" cy="1200335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Move 1.2km insert from mid-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to end-linac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75" name="Straight Arrow Connector 74"/>
          <p:cNvCxnSpPr>
            <a:stCxn id="72" idx="4"/>
            <a:endCxn id="73" idx="0"/>
          </p:cNvCxnSpPr>
          <p:nvPr/>
        </p:nvCxnSpPr>
        <p:spPr bwMode="auto">
          <a:xfrm>
            <a:off x="8198153" y="2125727"/>
            <a:ext cx="20979" cy="44710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3" name="Straight Arrow Connector 82"/>
          <p:cNvCxnSpPr>
            <a:stCxn id="72" idx="2"/>
            <a:endCxn id="81" idx="6"/>
          </p:cNvCxnSpPr>
          <p:nvPr/>
        </p:nvCxnSpPr>
        <p:spPr bwMode="auto">
          <a:xfrm flipH="1" flipV="1">
            <a:off x="6817958" y="1603217"/>
            <a:ext cx="453031" cy="718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Arrow Connector 84"/>
          <p:cNvCxnSpPr>
            <a:stCxn id="72" idx="3"/>
            <a:endCxn id="84" idx="7"/>
          </p:cNvCxnSpPr>
          <p:nvPr/>
        </p:nvCxnSpPr>
        <p:spPr bwMode="auto">
          <a:xfrm flipH="1">
            <a:off x="6935030" y="1974791"/>
            <a:ext cx="607519" cy="36624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2760415" y="2723879"/>
            <a:ext cx="2070601" cy="1072065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Reduced Damping Time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200ms→100ms</a:t>
            </a:r>
          </a:p>
        </p:txBody>
      </p:sp>
      <p:sp>
        <p:nvSpPr>
          <p:cNvPr id="29" name="Oval 28"/>
          <p:cNvSpPr/>
          <p:nvPr/>
        </p:nvSpPr>
        <p:spPr bwMode="auto">
          <a:xfrm>
            <a:off x="4218435" y="3632121"/>
            <a:ext cx="1490017" cy="1072065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Increased average AC power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5315948" y="4533165"/>
            <a:ext cx="1503017" cy="1089351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RF unit cost for 10Hz operation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361910" y="4168403"/>
            <a:ext cx="2067618" cy="1260716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DRFS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50% reduction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4.5mA 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2.2ms RF pulse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6426144" y="5429119"/>
            <a:ext cx="1671088" cy="1072065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New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beamlines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and dumps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56" name="Straight Arrow Connector 55"/>
          <p:cNvCxnSpPr>
            <a:stCxn id="73" idx="4"/>
          </p:cNvCxnSpPr>
          <p:nvPr/>
        </p:nvCxnSpPr>
        <p:spPr bwMode="auto">
          <a:xfrm flipH="1">
            <a:off x="7542549" y="3773166"/>
            <a:ext cx="676583" cy="165595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>
            <a:endCxn id="22" idx="7"/>
          </p:cNvCxnSpPr>
          <p:nvPr/>
        </p:nvCxnSpPr>
        <p:spPr bwMode="auto">
          <a:xfrm flipH="1">
            <a:off x="4527784" y="2036751"/>
            <a:ext cx="2983789" cy="8441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75000"/>
              </a:schemeClr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>
            <a:stCxn id="72" idx="3"/>
            <a:endCxn id="30" idx="7"/>
          </p:cNvCxnSpPr>
          <p:nvPr/>
        </p:nvCxnSpPr>
        <p:spPr bwMode="auto">
          <a:xfrm flipH="1">
            <a:off x="6598853" y="1974791"/>
            <a:ext cx="943696" cy="271790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75000"/>
              </a:schemeClr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81" name="Oval 80"/>
          <p:cNvSpPr/>
          <p:nvPr/>
        </p:nvSpPr>
        <p:spPr bwMode="auto">
          <a:xfrm>
            <a:off x="5116161" y="1095072"/>
            <a:ext cx="1701797" cy="101629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Shorten positron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transfer line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5382886" y="2201803"/>
            <a:ext cx="1818450" cy="950752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Remove BDS FEXL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(now shared)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32277" y="5622516"/>
            <a:ext cx="2258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Coupled Themes via 10Hz scenario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26972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451" y="5013196"/>
            <a:ext cx="1844927" cy="1844927"/>
          </a:xfrm>
          <a:prstGeom prst="rect">
            <a:avLst/>
          </a:prstGeom>
        </p:spPr>
      </p:pic>
      <p:cxnSp>
        <p:nvCxnSpPr>
          <p:cNvPr id="74" name="Straight Arrow Connector 73"/>
          <p:cNvCxnSpPr>
            <a:endCxn id="29" idx="7"/>
          </p:cNvCxnSpPr>
          <p:nvPr/>
        </p:nvCxnSpPr>
        <p:spPr bwMode="auto">
          <a:xfrm flipH="1">
            <a:off x="5490244" y="1880216"/>
            <a:ext cx="2266433" cy="190890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75000"/>
              </a:schemeClr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Ecm</a:t>
            </a:r>
            <a:r>
              <a:rPr lang="en-US" dirty="0" smtClean="0"/>
              <a:t> = 200-300 </a:t>
            </a:r>
            <a:r>
              <a:rPr lang="en-US" dirty="0" err="1" smtClean="0"/>
              <a:t>GeV</a:t>
            </a:r>
            <a:r>
              <a:rPr lang="en-US" dirty="0" smtClean="0"/>
              <a:t> - 10Hz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172674" y="1095072"/>
            <a:ext cx="2247627" cy="1260712"/>
          </a:xfrm>
          <a:prstGeom prst="ellipse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Low-Power Options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(reduced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kumimoji="0" lang="en-US" b="0" i="0" u="none" strike="noStrike" cap="none" normalizeH="0" baseline="-2500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b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857893" y="1189395"/>
            <a:ext cx="1911171" cy="1072065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Smaller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Damping Ring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6.4km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→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3.2km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42659" y="2810928"/>
            <a:ext cx="1907658" cy="1016291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Reduced Modulator &amp; Klystron count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9" name="Straight Arrow Connector 8"/>
          <p:cNvCxnSpPr>
            <a:stCxn id="5" idx="6"/>
            <a:endCxn id="6" idx="2"/>
          </p:cNvCxnSpPr>
          <p:nvPr/>
        </p:nvCxnSpPr>
        <p:spPr bwMode="auto">
          <a:xfrm>
            <a:off x="2420301" y="1725428"/>
            <a:ext cx="437592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5" idx="4"/>
            <a:endCxn id="7" idx="0"/>
          </p:cNvCxnSpPr>
          <p:nvPr/>
        </p:nvCxnSpPr>
        <p:spPr bwMode="auto">
          <a:xfrm>
            <a:off x="1296488" y="2355784"/>
            <a:ext cx="0" cy="45514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0" y="4969229"/>
            <a:ext cx="2067617" cy="1260716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KCS/RDR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33% reduction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6mA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1.6ms RF pulse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3" name="Straight Arrow Connector 22"/>
          <p:cNvCxnSpPr>
            <a:stCxn id="7" idx="4"/>
            <a:endCxn id="19" idx="1"/>
          </p:cNvCxnSpPr>
          <p:nvPr/>
        </p:nvCxnSpPr>
        <p:spPr bwMode="auto">
          <a:xfrm>
            <a:off x="1296488" y="3827219"/>
            <a:ext cx="368218" cy="52581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7" idx="4"/>
            <a:endCxn id="20" idx="0"/>
          </p:cNvCxnSpPr>
          <p:nvPr/>
        </p:nvCxnSpPr>
        <p:spPr bwMode="auto">
          <a:xfrm flipH="1">
            <a:off x="1033809" y="3827219"/>
            <a:ext cx="262679" cy="114201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Oval 71"/>
          <p:cNvSpPr/>
          <p:nvPr/>
        </p:nvSpPr>
        <p:spPr bwMode="auto">
          <a:xfrm>
            <a:off x="7270989" y="1095072"/>
            <a:ext cx="1854327" cy="1030655"/>
          </a:xfrm>
          <a:prstGeom prst="ellipse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e+ Source re-location</a:t>
            </a:r>
          </a:p>
        </p:txBody>
      </p:sp>
      <p:sp>
        <p:nvSpPr>
          <p:cNvPr id="73" name="Oval 72"/>
          <p:cNvSpPr/>
          <p:nvPr/>
        </p:nvSpPr>
        <p:spPr bwMode="auto">
          <a:xfrm>
            <a:off x="7294264" y="2572831"/>
            <a:ext cx="1849736" cy="1200335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Move 1.2km insert from mid-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to end-linac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75" name="Straight Arrow Connector 74"/>
          <p:cNvCxnSpPr>
            <a:stCxn id="72" idx="4"/>
            <a:endCxn id="73" idx="0"/>
          </p:cNvCxnSpPr>
          <p:nvPr/>
        </p:nvCxnSpPr>
        <p:spPr bwMode="auto">
          <a:xfrm>
            <a:off x="8198153" y="2125727"/>
            <a:ext cx="20979" cy="44710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3" name="Straight Arrow Connector 82"/>
          <p:cNvCxnSpPr>
            <a:stCxn id="72" idx="2"/>
            <a:endCxn id="81" idx="6"/>
          </p:cNvCxnSpPr>
          <p:nvPr/>
        </p:nvCxnSpPr>
        <p:spPr bwMode="auto">
          <a:xfrm flipH="1" flipV="1">
            <a:off x="6817958" y="1603217"/>
            <a:ext cx="453031" cy="718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Arrow Connector 84"/>
          <p:cNvCxnSpPr>
            <a:stCxn id="72" idx="3"/>
            <a:endCxn id="84" idx="7"/>
          </p:cNvCxnSpPr>
          <p:nvPr/>
        </p:nvCxnSpPr>
        <p:spPr bwMode="auto">
          <a:xfrm flipH="1">
            <a:off x="6935030" y="1974791"/>
            <a:ext cx="607519" cy="36624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2760415" y="2723879"/>
            <a:ext cx="2070601" cy="1072065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Reduced Damping Time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200ms→100ms</a:t>
            </a:r>
          </a:p>
        </p:txBody>
      </p:sp>
      <p:cxnSp>
        <p:nvCxnSpPr>
          <p:cNvPr id="24" name="Straight Arrow Connector 23"/>
          <p:cNvCxnSpPr>
            <a:stCxn id="6" idx="4"/>
            <a:endCxn id="22" idx="0"/>
          </p:cNvCxnSpPr>
          <p:nvPr/>
        </p:nvCxnSpPr>
        <p:spPr bwMode="auto">
          <a:xfrm flipH="1">
            <a:off x="3795716" y="2261460"/>
            <a:ext cx="17763" cy="46241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Oval 28"/>
          <p:cNvSpPr/>
          <p:nvPr/>
        </p:nvSpPr>
        <p:spPr bwMode="auto">
          <a:xfrm>
            <a:off x="4218435" y="3632121"/>
            <a:ext cx="1490017" cy="1072065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Increased average AC power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5315948" y="4533165"/>
            <a:ext cx="1503017" cy="1089351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RF unit cost for 10Hz operation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1" name="Straight Arrow Connector 30"/>
          <p:cNvCxnSpPr>
            <a:stCxn id="19" idx="6"/>
            <a:endCxn id="29" idx="3"/>
          </p:cNvCxnSpPr>
          <p:nvPr/>
        </p:nvCxnSpPr>
        <p:spPr bwMode="auto">
          <a:xfrm flipV="1">
            <a:off x="3429528" y="4547186"/>
            <a:ext cx="1007115" cy="25157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stCxn id="19" idx="6"/>
            <a:endCxn id="30" idx="2"/>
          </p:cNvCxnSpPr>
          <p:nvPr/>
        </p:nvCxnSpPr>
        <p:spPr bwMode="auto">
          <a:xfrm>
            <a:off x="3429528" y="4798761"/>
            <a:ext cx="1886420" cy="27908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20" idx="6"/>
            <a:endCxn id="29" idx="3"/>
          </p:cNvCxnSpPr>
          <p:nvPr/>
        </p:nvCxnSpPr>
        <p:spPr bwMode="auto">
          <a:xfrm flipV="1">
            <a:off x="2067617" y="4547186"/>
            <a:ext cx="2369026" cy="105240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20" idx="6"/>
            <a:endCxn id="30" idx="2"/>
          </p:cNvCxnSpPr>
          <p:nvPr/>
        </p:nvCxnSpPr>
        <p:spPr bwMode="auto">
          <a:xfrm flipV="1">
            <a:off x="2067617" y="5077841"/>
            <a:ext cx="3248331" cy="52174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1361910" y="4168403"/>
            <a:ext cx="2067618" cy="1260716"/>
          </a:xfrm>
          <a:prstGeom prst="ellipse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DRFS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50% reduction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4.5mA </a:t>
            </a:r>
            <a:b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2.2ms RF pulse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6426144" y="5429119"/>
            <a:ext cx="1671088" cy="1072065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New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beamlines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and dumps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71" name="Straight Arrow Connector 70"/>
          <p:cNvCxnSpPr>
            <a:endCxn id="22" idx="7"/>
          </p:cNvCxnSpPr>
          <p:nvPr/>
        </p:nvCxnSpPr>
        <p:spPr bwMode="auto">
          <a:xfrm flipH="1">
            <a:off x="4527784" y="2036751"/>
            <a:ext cx="2983789" cy="8441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75000"/>
              </a:schemeClr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>
            <a:stCxn id="72" idx="3"/>
            <a:endCxn id="30" idx="7"/>
          </p:cNvCxnSpPr>
          <p:nvPr/>
        </p:nvCxnSpPr>
        <p:spPr bwMode="auto">
          <a:xfrm flipH="1">
            <a:off x="6598853" y="1974791"/>
            <a:ext cx="943696" cy="271790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75000"/>
              </a:schemeClr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81" name="Oval 80"/>
          <p:cNvSpPr/>
          <p:nvPr/>
        </p:nvSpPr>
        <p:spPr bwMode="auto">
          <a:xfrm>
            <a:off x="5116161" y="1095072"/>
            <a:ext cx="1701797" cy="101629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Shorten positron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transfer line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5382886" y="2201803"/>
            <a:ext cx="1818450" cy="950752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Remove BDS FEXL</a:t>
            </a:r>
          </a:p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(now shared)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>
            <a:off x="7542549" y="3773166"/>
            <a:ext cx="676583" cy="165595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895830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Scenarios</a:t>
            </a:r>
            <a:endParaRPr lang="en-US" dirty="0"/>
          </a:p>
        </p:txBody>
      </p:sp>
      <p:pic>
        <p:nvPicPr>
          <p:cNvPr id="6" name="Picture 5" descr="Screen shot 2010-12-07 at 21.52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7119"/>
            <a:ext cx="9144000" cy="48368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77196" y="5704605"/>
            <a:ext cx="2982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Manageable permutations?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6132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0-12-07 at 22.08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3043"/>
            <a:ext cx="9144000" cy="482491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Scenarios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77196" y="5704605"/>
            <a:ext cx="2982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Manageable permutations?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01954" y="3546530"/>
            <a:ext cx="809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✘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38754567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10Hz Scenario:</a:t>
            </a:r>
            <a:br>
              <a:rPr lang="en-US" sz="3200" dirty="0" smtClean="0"/>
            </a:br>
            <a:r>
              <a:rPr lang="en-US" sz="3200" dirty="0" smtClean="0"/>
              <a:t>Reducing Study Scope for BAW-2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03161"/>
            <a:ext cx="7772400" cy="499499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Proposal: Consider 10Hz scenario only for reduced bunch number </a:t>
            </a:r>
            <a:r>
              <a:rPr lang="en-US" dirty="0" smtClean="0"/>
              <a:t>option</a:t>
            </a:r>
          </a:p>
          <a:p>
            <a:pPr lvl="1"/>
            <a:r>
              <a:rPr lang="en-US" dirty="0" smtClean="0"/>
              <a:t>Scope of additional hardware (cost) with respect to low-power configuration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Specifically: 10Hz impact on</a:t>
            </a:r>
          </a:p>
          <a:p>
            <a:pPr lvl="1"/>
            <a:r>
              <a:rPr lang="en-US" dirty="0" smtClean="0"/>
              <a:t>3.2 km damping ring (1312 bunches)</a:t>
            </a:r>
          </a:p>
          <a:p>
            <a:pPr lvl="1"/>
            <a:r>
              <a:rPr lang="en-US" dirty="0" smtClean="0"/>
              <a:t>DRFS with 4.5 mA</a:t>
            </a:r>
          </a:p>
          <a:p>
            <a:pPr lvl="1"/>
            <a:r>
              <a:rPr lang="en-US" dirty="0" smtClean="0"/>
              <a:t>KCS/RDR with 6.0 mA</a:t>
            </a:r>
          </a:p>
          <a:p>
            <a:pPr lvl="1"/>
            <a:endParaRPr lang="en-US" dirty="0"/>
          </a:p>
          <a:p>
            <a:r>
              <a:rPr lang="en-US" dirty="0" smtClean="0"/>
              <a:t>Not considered: Full power option at 10Hz</a:t>
            </a:r>
          </a:p>
          <a:p>
            <a:pPr lvl="1"/>
            <a:r>
              <a:rPr lang="en-US" dirty="0" smtClean="0"/>
              <a:t>6.4 km ring 2630 bunches</a:t>
            </a:r>
          </a:p>
          <a:p>
            <a:pPr lvl="1"/>
            <a:r>
              <a:rPr lang="en-US" dirty="0" smtClean="0"/>
              <a:t>DRFS/RDR with 9 mA</a:t>
            </a:r>
          </a:p>
          <a:p>
            <a:pPr lvl="1"/>
            <a:endParaRPr lang="en-US" dirty="0"/>
          </a:p>
          <a:p>
            <a:r>
              <a:rPr lang="en-US" dirty="0" smtClean="0"/>
              <a:t>BAW-2 proposals will be based on these studies</a:t>
            </a:r>
          </a:p>
          <a:p>
            <a:pPr lvl="1"/>
            <a:r>
              <a:rPr lang="en-US" dirty="0" smtClean="0"/>
              <a:t>No longer completely separated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9168406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Discussion on bunch number “restoration”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Important to discuss scenarios for increasing the bunch number 1300→2600</a:t>
            </a:r>
          </a:p>
          <a:p>
            <a:endParaRPr lang="en-US" dirty="0"/>
          </a:p>
          <a:p>
            <a:r>
              <a:rPr lang="en-US" dirty="0" smtClean="0"/>
              <a:t>Damping Ring: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dditional 3.2km ring for positrons</a:t>
            </a:r>
          </a:p>
          <a:p>
            <a:pPr lvl="1"/>
            <a:r>
              <a:rPr lang="en-US" dirty="0" smtClean="0"/>
              <a:t>2600 bunches in single (existing) electron ring</a:t>
            </a:r>
          </a:p>
          <a:p>
            <a:pPr lvl="1"/>
            <a:r>
              <a:rPr lang="en-US" dirty="0" smtClean="0"/>
              <a:t>Tunnel/alcoves spec’d for 3 stacked rings.</a:t>
            </a:r>
          </a:p>
          <a:p>
            <a:pPr lvl="1"/>
            <a:endParaRPr lang="en-US" dirty="0"/>
          </a:p>
          <a:p>
            <a:r>
              <a:rPr lang="en-US" dirty="0" smtClean="0"/>
              <a:t>HLRF</a:t>
            </a:r>
          </a:p>
          <a:p>
            <a:pPr lvl="1"/>
            <a:r>
              <a:rPr lang="en-US" dirty="0" smtClean="0"/>
              <a:t>Add klystrons/modulators/power supplies</a:t>
            </a:r>
          </a:p>
          <a:p>
            <a:pPr lvl="1"/>
            <a:r>
              <a:rPr lang="en-US" dirty="0" smtClean="0"/>
              <a:t>Scenarios for CFS support</a:t>
            </a:r>
          </a:p>
          <a:p>
            <a:pPr lvl="2"/>
            <a:r>
              <a:rPr lang="en-US" dirty="0" smtClean="0"/>
              <a:t>what must we invest in up-front to support this</a:t>
            </a:r>
          </a:p>
          <a:p>
            <a:pPr lvl="2"/>
            <a:endParaRPr lang="en-US" dirty="0"/>
          </a:p>
          <a:p>
            <a:r>
              <a:rPr lang="en-US" dirty="0" smtClean="0"/>
              <a:t>Complete studies left for TDP-2</a:t>
            </a:r>
          </a:p>
          <a:p>
            <a:pPr lvl="1"/>
            <a:r>
              <a:rPr lang="en-US" dirty="0" smtClean="0"/>
              <a:t>but qualitatively, scenarios need to be discussed at BAW-2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77568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204</TotalTime>
  <Words>729</Words>
  <Application>Microsoft Macintosh PowerPoint</Application>
  <PresentationFormat>On-screen Show (4:3)</PresentationFormat>
  <Paragraphs>165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Theme</vt:lpstr>
      <vt:lpstr>BAW-2 Themes</vt:lpstr>
      <vt:lpstr>Ecm = 300-500 GeV</vt:lpstr>
      <vt:lpstr>Ecm = 300-500 GeV</vt:lpstr>
      <vt:lpstr>Ecm = 200-300 GeV - 10Hz</vt:lpstr>
      <vt:lpstr>Ecm = 200-300 GeV - 10Hz</vt:lpstr>
      <vt:lpstr>Cost Scenarios</vt:lpstr>
      <vt:lpstr>Cost Scenarios</vt:lpstr>
      <vt:lpstr>10Hz Scenario: Reducing Study Scope for BAW-2</vt:lpstr>
      <vt:lpstr>Discussion on bunch number “restoration”</vt:lpstr>
      <vt:lpstr>BAW-2 Presentation: Low-Power Considerations</vt:lpstr>
      <vt:lpstr>BAW-2 programme</vt:lpstr>
      <vt:lpstr>BAW-2 Presentations: e+ source relocation considerations</vt:lpstr>
      <vt:lpstr>BAW-2 Programme</vt:lpstr>
      <vt:lpstr>Physics Impact</vt:lpstr>
      <vt:lpstr>Source Location Differences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Ewan’s note #1</dc:title>
  <dc:creator>Nicholas Walker</dc:creator>
  <cp:lastModifiedBy>Nicholas Walker</cp:lastModifiedBy>
  <cp:revision>24</cp:revision>
  <dcterms:created xsi:type="dcterms:W3CDTF">2010-12-03T12:30:00Z</dcterms:created>
  <dcterms:modified xsi:type="dcterms:W3CDTF">2010-12-08T13:32:25Z</dcterms:modified>
</cp:coreProperties>
</file>