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82" r:id="rId3"/>
    <p:sldId id="286" r:id="rId4"/>
    <p:sldId id="287" r:id="rId5"/>
    <p:sldId id="288" r:id="rId6"/>
    <p:sldId id="289" r:id="rId7"/>
    <p:sldId id="290" r:id="rId8"/>
    <p:sldId id="283" r:id="rId9"/>
    <p:sldId id="284" r:id="rId10"/>
    <p:sldId id="285" r:id="rId11"/>
  </p:sldIdLst>
  <p:sldSz cx="9144000" cy="6858000" type="screen4x3"/>
  <p:notesSz cx="69977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99"/>
    <a:srgbClr val="6600CC"/>
    <a:srgbClr val="00CC99"/>
    <a:srgbClr val="333399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75" autoAdjust="0"/>
    <p:restoredTop sz="94660"/>
  </p:normalViewPr>
  <p:slideViewPr>
    <p:cSldViewPr>
      <p:cViewPr>
        <p:scale>
          <a:sx n="70" d="100"/>
          <a:sy n="70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8C6EE-7A5B-48B1-B687-46A39B8986A5}" type="datetimeFigureOut">
              <a:rPr lang="en-US" smtClean="0"/>
              <a:pPr/>
              <a:t>12/7/2010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ACDFBB-8105-4422-B6BF-E7923ED80D6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63744" y="0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/>
          <a:lstStyle>
            <a:lvl1pPr algn="r">
              <a:defRPr sz="1200"/>
            </a:lvl1pPr>
          </a:lstStyle>
          <a:p>
            <a:fld id="{EFC0D00A-B283-4FF7-91B6-9D2C57A63393}" type="datetimeFigureOut">
              <a:rPr lang="en-US" smtClean="0"/>
              <a:pPr/>
              <a:t>12/7/2010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7925" y="696913"/>
            <a:ext cx="4641850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31" tIns="46516" rIns="93031" bIns="4651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9770" y="4409758"/>
            <a:ext cx="5598160" cy="4177665"/>
          </a:xfrm>
          <a:prstGeom prst="rect">
            <a:avLst/>
          </a:prstGeom>
        </p:spPr>
        <p:txBody>
          <a:bodyPr vert="horz" lIns="93031" tIns="46516" rIns="93031" bIns="46516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63744" y="8817904"/>
            <a:ext cx="3032337" cy="464185"/>
          </a:xfrm>
          <a:prstGeom prst="rect">
            <a:avLst/>
          </a:prstGeom>
        </p:spPr>
        <p:txBody>
          <a:bodyPr vert="horz" lIns="93031" tIns="46516" rIns="93031" bIns="46516" rtlCol="0" anchor="b"/>
          <a:lstStyle>
            <a:lvl1pPr algn="r">
              <a:defRPr sz="1200"/>
            </a:lvl1pPr>
          </a:lstStyle>
          <a:p>
            <a:fld id="{1FFF2F36-6C82-49F0-A1B4-44D102E0BA9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37160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18"/>
          <p:cNvSpPr txBox="1">
            <a:spLocks noChangeArrowheads="1"/>
          </p:cNvSpPr>
          <p:nvPr userDrawn="1"/>
        </p:nvSpPr>
        <p:spPr bwMode="auto">
          <a:xfrm>
            <a:off x="1295400" y="533400"/>
            <a:ext cx="2821606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i="1" dirty="0">
                <a:solidFill>
                  <a:srgbClr val="3333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Global Design Effort  - CFS</a:t>
            </a:r>
          </a:p>
        </p:txBody>
      </p:sp>
      <p:sp>
        <p:nvSpPr>
          <p:cNvPr id="13" name="Text Box 21"/>
          <p:cNvSpPr txBox="1">
            <a:spLocks noChangeArrowheads="1"/>
          </p:cNvSpPr>
          <p:nvPr userDrawn="1"/>
        </p:nvSpPr>
        <p:spPr bwMode="auto">
          <a:xfrm>
            <a:off x="457200" y="6400800"/>
            <a:ext cx="65594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12-08-10</a:t>
            </a:r>
            <a:endParaRPr lang="en-US" sz="1000" b="1" i="1" dirty="0">
              <a:solidFill>
                <a:srgbClr val="0099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304800" y="6248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000" b="1" i="1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3048000" y="6400800"/>
            <a:ext cx="2482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ILC CFS and Global Systems </a:t>
            </a:r>
            <a:r>
              <a:rPr lang="en-US" sz="1200" b="1" i="1" baseline="0" dirty="0" smtClean="0">
                <a:solidFill>
                  <a:srgbClr val="33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Meeting</a:t>
            </a:r>
            <a:endParaRPr lang="en-US" sz="1200" b="1" i="1" dirty="0">
              <a:solidFill>
                <a:srgbClr val="33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381000" y="914400"/>
            <a:ext cx="8534400" cy="1588"/>
          </a:xfrm>
          <a:prstGeom prst="line">
            <a:avLst/>
          </a:prstGeom>
          <a:ln w="317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02E7A-9825-426C-BFF6-49DA157E8728}" type="datetime1">
              <a:rPr lang="en-US" smtClean="0"/>
              <a:pPr/>
              <a:t>12/7/2010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3F14A-0E49-4CFA-B125-B50352C3B864}" type="datetime1">
              <a:rPr lang="en-US" smtClean="0"/>
              <a:pPr/>
              <a:t>12/7/2010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A4891-2A66-4B85-B866-0471410B8301}" type="datetime1">
              <a:rPr lang="en-US" smtClean="0"/>
              <a:pPr/>
              <a:t>12/7/2010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202AC-7C3A-4DE8-BF77-A53084E0A5E5}" type="datetime1">
              <a:rPr lang="en-US" smtClean="0"/>
              <a:pPr/>
              <a:t>12/7/2010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A42E7-F7D4-4F09-A88B-BED44BBCEAC1}" type="datetime1">
              <a:rPr lang="en-US" smtClean="0"/>
              <a:pPr/>
              <a:t>12/7/2010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4487EC-9205-4A18-B4EB-C5199B48BABC}" type="datetime1">
              <a:rPr lang="en-US" smtClean="0"/>
              <a:pPr/>
              <a:t>12/7/2010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C6C4-2DFE-4CE0-9725-602FBDADCB57}" type="datetime1">
              <a:rPr lang="en-US" smtClean="0"/>
              <a:pPr/>
              <a:t>12/7/2010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D354C4-F37F-4CD8-8366-E00B7E6C0101}" type="datetime1">
              <a:rPr lang="en-US" smtClean="0"/>
              <a:pPr/>
              <a:t>12/7/2010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71F657-22AF-406C-81A9-3F7A7475210C}" type="datetime1">
              <a:rPr lang="en-US" smtClean="0"/>
              <a:pPr/>
              <a:t>12/7/2010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F3E52-D0A6-485A-90C4-D2CC9DD4CC20}" type="datetime1">
              <a:rPr lang="en-US" smtClean="0"/>
              <a:pPr/>
              <a:t>12/7/2010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BC014F-89D2-4D92-8CC1-F52C35F22150}" type="datetime1">
              <a:rPr lang="en-US" smtClean="0"/>
              <a:pPr/>
              <a:t>12/7/2010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C257D-78E3-4145-B6DC-EFDF247FB3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609600" y="1524000"/>
            <a:ext cx="7939087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ILC CFS AND GLOBAL</a:t>
            </a:r>
          </a:p>
          <a:p>
            <a:pPr algn="ctr"/>
            <a:r>
              <a:rPr lang="en-US" sz="3600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SYSTEMS MEETING</a:t>
            </a:r>
            <a:endParaRPr lang="en-US" sz="3600" b="1" i="1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CONVENTIONAL FACILITIES</a:t>
            </a:r>
          </a:p>
          <a:p>
            <a:pPr algn="ctr"/>
            <a:r>
              <a:rPr lang="en-US" sz="3200" b="1" i="1" dirty="0">
                <a:solidFill>
                  <a:srgbClr val="00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AND SITING GROUP</a:t>
            </a:r>
          </a:p>
          <a:p>
            <a:pPr algn="ctr"/>
            <a:r>
              <a:rPr lang="en-US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 </a:t>
            </a:r>
          </a:p>
          <a:p>
            <a:pPr algn="ctr"/>
            <a:r>
              <a:rPr lang="en-US" sz="2800" b="1" i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Preparation for BAW-2</a:t>
            </a:r>
            <a:endParaRPr lang="en-US" sz="2800" b="1" i="1" dirty="0"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endParaRPr lang="en-US" b="1" i="1" u="sng" dirty="0">
              <a:solidFill>
                <a:srgbClr val="FF33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algn="ctr"/>
            <a:r>
              <a:rPr lang="en-US" sz="2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V. </a:t>
            </a: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Kuchler</a:t>
            </a:r>
            <a:endParaRPr lang="en-US" sz="2000" b="1" i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685800" y="2057400"/>
            <a:ext cx="769620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Summary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CFS will Continue to Work on the Low Power Option 	Criteria and Design in Preparation for BAW-2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We will Develop Facilities Criteria for the DRFS RF 	Alternative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CFS Cost Information, as Complete as Possible, will be 	Provided for BAW-2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33400" y="1066800"/>
            <a:ext cx="8077200" cy="520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Full Power and Low Power Criteria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The CFS Group has Worked with the Area Systems for Over 	a Year and a Half to Establish Full Power Heat Load and 	Electrical Power for KCS and DRFS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Preliminary Criteria for Low Power Heat Load and Electrical 	Power has been Collected Over the Last Few Months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CFS Continues to Work to Develop Low Power Criteria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An Initial Set of DRFS Main Linac Criteria has been 	Developed but is Still Subject to Refinement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CFS will Pursue Preparation for 	BAW-2 Based on the 	Following Assumptions:</a:t>
            </a:r>
          </a:p>
          <a:p>
            <a:pPr lvl="2"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The Main Linacs and the Damping Ring will be Affected by the Low 	Power Option and Current Criteria will be Used</a:t>
            </a:r>
          </a:p>
          <a:p>
            <a:pPr lvl="2"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The e- and e+ Sources, RTML and BDS will Use the Same Criteria as 	the RDR</a:t>
            </a:r>
          </a:p>
          <a:p>
            <a:pPr lvl="2"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Low Power Criteria for the Damping Ring has been </a:t>
            </a: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Established</a:t>
            </a:r>
          </a:p>
          <a:p>
            <a:pPr lvl="2"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</a:t>
            </a: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Damping Ring Tunnel Will be Sized for Three Rings</a:t>
            </a:r>
            <a:endParaRPr lang="en-US" sz="16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 descr="CS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143000"/>
            <a:ext cx="6176963" cy="4929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 descr="CS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524000"/>
            <a:ext cx="8308514" cy="411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4" name="Picture 3" descr="CS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1447800"/>
            <a:ext cx="8168982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4" name="Picture 3" descr="CS4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990600"/>
            <a:ext cx="6257222" cy="51768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" name="Picture 3" descr="CS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28725" y="997546"/>
            <a:ext cx="6391275" cy="509845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33400" y="1066800"/>
            <a:ext cx="80772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Upgrade Back to Full Power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We Will Evaluate the Major CFS Cost Drivers, Civil 	Construction (Surface and Underground Facilities), 	Process Water Cooling and Electrical Distribution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At This Time, Results are Preliminary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Some Refinement will be Developed Prior to BAW-2 	Including Cost Information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All Considerations Assume a Reasonable Path Back to the 	Full Power Option</a:t>
            </a: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Civil Construction</a:t>
            </a:r>
          </a:p>
          <a:p>
            <a:pPr lvl="2"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Fundamental Reduction to Low Power is the Size of the Klystron 	Cluster Buildings</a:t>
            </a:r>
          </a:p>
          <a:p>
            <a:pPr lvl="2"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At Each Main Linac Shaft, KCS Surface Building Size Would be 	Reduced 	by ~40%</a:t>
            </a:r>
          </a:p>
          <a:p>
            <a:pPr lvl="2"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Cryogenic Building Requirements will Remain the Same or Could 	Slightly Increase (T Peterson)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533400" y="1066800"/>
            <a:ext cx="80772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800" b="1" i="1" u="sng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34" charset="0"/>
              </a:rPr>
              <a:t>Upgrade Back to Full Power cont.</a:t>
            </a:r>
            <a:endParaRPr lang="en-US" sz="2800" b="1" i="1" u="sng" dirty="0">
              <a:solidFill>
                <a:srgbClr val="6600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 pitchFamily="34" charset="0"/>
            </a:endParaRPr>
          </a:p>
          <a:p>
            <a:pPr lvl="1">
              <a:defRPr/>
            </a:pPr>
            <a:endParaRPr lang="en-US" sz="800" b="1" i="1" dirty="0" smtClean="0">
              <a:solidFill>
                <a:srgbClr val="0099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lvetica" pitchFamily="34" charset="0"/>
              <a:cs typeface="Helvetica" pitchFamily="34" charset="0"/>
            </a:endParaRPr>
          </a:p>
          <a:p>
            <a:pPr lvl="1"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Process Water Cooling</a:t>
            </a:r>
          </a:p>
          <a:p>
            <a:pPr lvl="2"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Reductions Can be Made in the Number of Cooling Towers, Heat 	Exchangers, Pump Sizes and Distribution Piping Size</a:t>
            </a:r>
          </a:p>
          <a:p>
            <a:pPr lvl="2"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Main Piping Headers and the Remainder of the System Would Remain 	Unchanged from the RDR</a:t>
            </a:r>
          </a:p>
          <a:p>
            <a:pPr lvl="1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Electrical Distribution</a:t>
            </a:r>
          </a:p>
          <a:p>
            <a:pPr lvl="2"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Electrical Distribution is Reduced to the Surface Klystron Cluster 	Buildings in Direct Proportion to the Reduction in Building 	Size</a:t>
            </a:r>
          </a:p>
          <a:p>
            <a:pPr lvl="2"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Main High and Medium Voltage Equipment and Cabling Will Remain 	as Initially Installed Capital Equipment</a:t>
            </a:r>
          </a:p>
          <a:p>
            <a:pPr lvl="2">
              <a:buSzPct val="50000"/>
              <a:buFont typeface="Wingdings" pitchFamily="2" charset="2"/>
              <a:buChar char="q"/>
            </a:pPr>
            <a:r>
              <a:rPr lang="en-US" sz="1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Damping Ring Distribution Made See Reduction, But Information is 	Still Being Developed</a:t>
            </a:r>
          </a:p>
          <a:p>
            <a:pPr lvl="1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</a:t>
            </a: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At This Time KCS is More Understood Than DRSF w/r to 	CFS Facility Support</a:t>
            </a:r>
          </a:p>
          <a:p>
            <a:pPr lvl="1">
              <a:buClr>
                <a:srgbClr val="009999"/>
              </a:buClr>
              <a:buSzPct val="100000"/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0099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lvetica" pitchFamily="34" charset="0"/>
                <a:cs typeface="Helvetica" pitchFamily="34" charset="0"/>
              </a:rPr>
              <a:t>  CFS will Work to Develop DRFS Facility Requirements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DC257D-78E3-4145-B6DC-EFDF247FB379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1775</TotalTime>
  <Words>98</Words>
  <Application>Microsoft Office PowerPoint</Application>
  <PresentationFormat>On-screen Show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kuchler</dc:creator>
  <cp:lastModifiedBy>kuchler</cp:lastModifiedBy>
  <cp:revision>204</cp:revision>
  <dcterms:created xsi:type="dcterms:W3CDTF">2009-08-24T14:41:00Z</dcterms:created>
  <dcterms:modified xsi:type="dcterms:W3CDTF">2010-12-08T02:13:55Z</dcterms:modified>
</cp:coreProperties>
</file>