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  <p:sldMasterId id="2147483669" r:id="rId3"/>
    <p:sldMasterId id="2147483671" r:id="rId4"/>
    <p:sldMasterId id="2147483673" r:id="rId5"/>
    <p:sldMasterId id="2147483675" r:id="rId6"/>
    <p:sldMasterId id="2147483677" r:id="rId7"/>
    <p:sldMasterId id="2147483679" r:id="rId8"/>
    <p:sldMasterId id="2147483681" r:id="rId9"/>
    <p:sldMasterId id="2147483683" r:id="rId10"/>
    <p:sldMasterId id="2147483685" r:id="rId11"/>
    <p:sldMasterId id="2147483687" r:id="rId12"/>
  </p:sldMasterIdLst>
  <p:notesMasterIdLst>
    <p:notesMasterId r:id="rId37"/>
  </p:notesMasterIdLst>
  <p:sldIdLst>
    <p:sldId id="257" r:id="rId13"/>
    <p:sldId id="264" r:id="rId14"/>
    <p:sldId id="265" r:id="rId15"/>
    <p:sldId id="266" r:id="rId16"/>
    <p:sldId id="267" r:id="rId17"/>
    <p:sldId id="275" r:id="rId18"/>
    <p:sldId id="276" r:id="rId19"/>
    <p:sldId id="272" r:id="rId20"/>
    <p:sldId id="271" r:id="rId21"/>
    <p:sldId id="27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80" r:id="rId34"/>
    <p:sldId id="278" r:id="rId35"/>
    <p:sldId id="279" r:id="rId36"/>
  </p:sldIdLst>
  <p:sldSz cx="9144000" cy="6858000" type="screen4x3"/>
  <p:notesSz cx="6858000" cy="9144000"/>
  <p:defaultTextStyle>
    <a:defPPr>
      <a:defRPr lang="ja-JP"/>
    </a:defPPr>
    <a:lvl1pPr marL="0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5801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1632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67451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3264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79082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34903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0714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46530" algn="l" defTabSz="911632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2010/12/3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5801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1632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67451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3264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79082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34903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0714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46530" algn="l" defTabSz="911632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116E6C-4572-47D6-9F4C-0D4237264D67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11</a:t>
            </a:fld>
            <a:endParaRPr lang="en-GB" dirty="0" smtClean="0">
              <a:latin typeface="Times New Roman" pitchFamily="18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3881438" y="8686512"/>
            <a:ext cx="2975162" cy="4560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403169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0291" algn="l"/>
                <a:tab pos="820583" algn="l"/>
                <a:tab pos="1230874" algn="l"/>
                <a:tab pos="1641165" algn="l"/>
                <a:tab pos="2051456" algn="l"/>
                <a:tab pos="2461748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5" algn="l"/>
                <a:tab pos="5333787" algn="l"/>
                <a:tab pos="5744078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</a:pPr>
            <a:fld id="{9D3C576B-0511-4949-B8BF-157F10B12086}" type="slidenum">
              <a:rPr kumimoji="0" lang="en-GB" sz="1300">
                <a:solidFill>
                  <a:srgbClr val="000000"/>
                </a:solidFill>
                <a:latin typeface="Times New Roman" pitchFamily="18" charset="0"/>
              </a:rPr>
              <a:pPr algn="r" defTabSz="403169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>
                  <a:tab pos="0" algn="l"/>
                  <a:tab pos="410291" algn="l"/>
                  <a:tab pos="820583" algn="l"/>
                  <a:tab pos="1230874" algn="l"/>
                  <a:tab pos="1641165" algn="l"/>
                  <a:tab pos="2051456" algn="l"/>
                  <a:tab pos="2461748" algn="l"/>
                  <a:tab pos="2872039" algn="l"/>
                  <a:tab pos="3282330" algn="l"/>
                  <a:tab pos="3692622" algn="l"/>
                  <a:tab pos="4102913" algn="l"/>
                  <a:tab pos="4513204" algn="l"/>
                  <a:tab pos="4923495" algn="l"/>
                  <a:tab pos="5333787" algn="l"/>
                  <a:tab pos="5744078" algn="l"/>
                  <a:tab pos="6154369" algn="l"/>
                  <a:tab pos="6564660" algn="l"/>
                  <a:tab pos="6974952" algn="l"/>
                  <a:tab pos="7385243" algn="l"/>
                  <a:tab pos="7795534" algn="l"/>
                  <a:tab pos="8205826" algn="l"/>
                </a:tabLst>
              </a:pPr>
              <a:t>11</a:t>
            </a:fld>
            <a:endParaRPr kumimoji="0" lang="en-GB" sz="13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211637" y="694171"/>
            <a:ext cx="4434728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defTabSz="40316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>
              <a:solidFill>
                <a:srgbClr val="FFFFFF"/>
              </a:solidFill>
              <a:latin typeface="Luxi Serif" charset="0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>
          <a:xfrm>
            <a:off x="686361" y="4342535"/>
            <a:ext cx="5485279" cy="4114511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9" tIns="45581" rIns="91159" bIns="4558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6" y="6572272"/>
            <a:ext cx="3157565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9" tIns="45581" rIns="91159" bIns="4558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6" y="6572272"/>
            <a:ext cx="3157565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43"/>
            <a:ext cx="8229600" cy="4525963"/>
          </a:xfrm>
          <a:prstGeom prst="rect">
            <a:avLst/>
          </a:prstGeom>
        </p:spPr>
        <p:txBody>
          <a:bodyPr vert="horz" lIns="91105" tIns="45554" rIns="91105" bIns="45554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105" tIns="45554" rIns="91105" bIns="45554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fld id="{588EB5EA-CA1E-6247-9A89-288470C7A738}" type="slidenum">
              <a:rPr kumimoji="0" lang="en-US">
                <a:solidFill>
                  <a:srgbClr val="000000"/>
                </a:solidFill>
              </a:rPr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&lt;#&gt;</a:t>
            </a:fld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105" tIns="45554" rIns="91105" bIns="45554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9" tIns="45581" rIns="91159" bIns="45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2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9" tIns="45581" rIns="91159" bIns="45581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9" tIns="45581" rIns="91159" bIns="4558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5" y="6572272"/>
            <a:ext cx="3229003" cy="220630"/>
          </a:xfrm>
          <a:prstGeom prst="rect">
            <a:avLst/>
          </a:prstGeom>
        </p:spPr>
        <p:txBody>
          <a:bodyPr vert="horz" lIns="91159" tIns="45581" rIns="91159" bIns="45581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8" y="6499225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5801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1632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67451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3264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1859" indent="-341859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0703" indent="-284886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39543" indent="-227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595357" indent="-227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1176" indent="-227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06992" indent="-2279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62810" indent="-2279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18626" indent="-2279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74443" indent="-2279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01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632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451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264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082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903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714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530" algn="l" defTabSz="9116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00" tIns="41404" rIns="82800" bIns="41404" anchor="ctr"/>
          <a:lstStyle/>
          <a:p>
            <a:pPr defTabSz="41400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00" tIns="41404" rIns="82800" bIns="41404" anchor="ctr"/>
          <a:lstStyle/>
          <a:p>
            <a:pPr defTabSz="41400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496" tIns="42380" rIns="81496" bIns="423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61" y="803290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63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96" tIns="61517" rIns="81496" bIns="4074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4005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4005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96" tIns="50330" rIns="81496" bIns="4074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4005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7024" indent="-206999"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91032" indent="-206999"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5034" indent="-206999"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9039" indent="-206999" algn="ctr" defTabSz="41400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506" indent="-310506" algn="l" defTabSz="414005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2755" indent="-258750" algn="l" defTabSz="414005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4995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9014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3020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7024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91032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5034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9039" indent="-206999" algn="l" defTabSz="414005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005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011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2015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6019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0020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4027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8033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2038" algn="l" defTabSz="8280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42" tIns="41424" rIns="82842" bIns="41424" anchor="ctr"/>
          <a:lstStyle/>
          <a:p>
            <a:pPr defTabSz="4142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42" tIns="41424" rIns="82842" bIns="41424" anchor="ctr"/>
          <a:lstStyle/>
          <a:p>
            <a:pPr defTabSz="41421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538" tIns="42402" rIns="81538" bIns="424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55" y="803284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64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538" tIns="61547" rIns="81538" bIns="4076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4213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4213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538" tIns="50356" rIns="81538" bIns="4076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4213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8175" indent="-207105"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92390" indent="-207105"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6603" indent="-207105"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20816" indent="-207105" algn="ctr" defTabSz="41421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662" indent="-310662" algn="l" defTabSz="414213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3096" indent="-258882" algn="l" defTabSz="414213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5523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9746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3960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8175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92390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6603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20816" indent="-207105" algn="l" defTabSz="414213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213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430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2641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6855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1067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5282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9497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3709" algn="l" defTabSz="8284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91" tIns="41447" rIns="82891" bIns="41447" anchor="ctr"/>
          <a:lstStyle/>
          <a:p>
            <a:pPr defTabSz="41445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891" tIns="41447" rIns="82891" bIns="41447" anchor="ctr"/>
          <a:lstStyle/>
          <a:p>
            <a:pPr defTabSz="41445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587" tIns="42425" rIns="81587" bIns="424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48" y="803277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66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587" tIns="61582" rIns="81587" bIns="40792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4458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4458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587" tIns="50386" rIns="81587" bIns="40792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4458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9518" indent="-207227"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93977" indent="-207227"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8434" indent="-207227"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22891" indent="-207227" algn="ctr" defTabSz="41445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845" indent="-310845" algn="l" defTabSz="414458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3493" indent="-259036" algn="l" defTabSz="414458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6139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50601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5059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9518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93977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8434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22891" indent="-207227" algn="l" defTabSz="41445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458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917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73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832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289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746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207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5662" algn="l" defTabSz="82891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56" y="6393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105" tIns="45554" rIns="91105" bIns="4555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1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2" y="43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553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1094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66645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219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1656" indent="-341656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0269" indent="-284718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38871" indent="-22776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4417" indent="-22776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49967" indent="-227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05515" indent="-22776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61065" indent="-22776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16613" indent="-22776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72161" indent="-22776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531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094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645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191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740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3293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8834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4383" algn="l" defTabSz="45553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0080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9145440" cy="685800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702" tIns="41356" rIns="82702" bIns="41356" anchor="ctr"/>
          <a:lstStyle/>
          <a:p>
            <a:pPr defTabSz="40633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srgbClr val="FFFFFF"/>
              </a:solidFill>
              <a:latin typeface="Luxi Serif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119" y="607493"/>
            <a:ext cx="8959592" cy="5884866"/>
            <a:chOff x="57" y="422"/>
            <a:chExt cx="6219" cy="4088"/>
          </a:xfrm>
        </p:grpSpPr>
        <p:sp>
          <p:nvSpPr>
            <p:cNvPr id="2061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06339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kumimoji="0" lang="en-US" sz="2200" dirty="0">
                <a:solidFill>
                  <a:srgbClr val="FFFFFF"/>
                </a:solidFill>
                <a:latin typeface="Luxi Serif" charset="0"/>
              </a:endParaRPr>
            </a:p>
          </p:txBody>
        </p:sp>
        <p:sp>
          <p:nvSpPr>
            <p:cNvPr id="2062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06339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kumimoji="0" lang="en-US" sz="2200" dirty="0">
                <a:solidFill>
                  <a:srgbClr val="FFFFFF"/>
                </a:solidFill>
                <a:latin typeface="Luxi Serif" charset="0"/>
              </a:endParaRPr>
            </a:p>
          </p:txBody>
        </p:sp>
      </p:grpSp>
      <p:sp>
        <p:nvSpPr>
          <p:cNvPr id="2052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702" tIns="41356" rIns="82702" bIns="41356" anchor="ctr"/>
          <a:lstStyle/>
          <a:p>
            <a:pPr defTabSz="40633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srgbClr val="FFFFFF"/>
              </a:solidFill>
              <a:latin typeface="Luxi Serif" charset="0"/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49275" y="745685"/>
            <a:ext cx="8628235" cy="495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5" y="1327299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259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715" y="123801"/>
            <a:ext cx="1493985" cy="4145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1883" y="41747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81401" tIns="40702" rIns="81401" bIns="40702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06339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charset="0"/>
              </a:rPr>
              <a:t>Seite </a:t>
            </a:r>
            <a:fld id="{70BBC208-8E1F-47EB-A7DA-AE8831C2DA8A}" type="slidenum">
              <a:rPr kumimoji="0" lang="en-GB" sz="1100" b="1" smtClean="0">
                <a:solidFill>
                  <a:srgbClr val="000080"/>
                </a:solidFill>
                <a:latin typeface="Arial" charset="0"/>
              </a:rPr>
              <a:pPr algn="r" defTabSz="406339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81401" tIns="40702" rIns="81401" bIns="40702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06339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</a:rPr>
              <a:t>16.März 2010, Christian Grefe</a:t>
            </a: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702" tIns="41356" rIns="82702" bIns="41356" anchor="ctr"/>
          <a:lstStyle/>
          <a:p>
            <a:pPr defTabSz="40633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srgbClr val="FFFFFF"/>
              </a:solidFill>
              <a:latin typeface="Luxi Serif" charset="0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074580" y="182826"/>
            <a:ext cx="4978992" cy="33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81401" tIns="40702" rIns="81401" bIns="40702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ctr" defTabSz="406339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kumimoji="0" lang="en-GB" sz="1800" b="1" dirty="0" smtClean="0">
                <a:solidFill>
                  <a:srgbClr val="000080"/>
                </a:solidFill>
                <a:latin typeface="Arial" charset="0"/>
              </a:rPr>
              <a:t>DPG Frühjahrstagung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4341" indent="-206753"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7863" indent="-206753"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1378" indent="-206753"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4896" indent="-206753" algn="l" defTabSz="406339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141" indent="-310141" algn="l" defTabSz="406339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1962" indent="-258444" algn="l" defTabSz="406339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3775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307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0830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4341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7863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1378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4896" indent="-206753" algn="l" defTabSz="406339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518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041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554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070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7582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1101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4619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8138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695" tIns="41353" rIns="82695" bIns="41353" anchor="ctr"/>
          <a:lstStyle/>
          <a:p>
            <a:pPr defTabSz="41348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695" tIns="41353" rIns="82695" bIns="41353" anchor="ctr"/>
          <a:lstStyle/>
          <a:p>
            <a:pPr defTabSz="41348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394" tIns="42327" rIns="81394" bIns="4232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6" y="803305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59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394" tIns="61441" rIns="81394" bIns="4069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484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484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394" tIns="50264" rIns="81394" bIns="406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4150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7637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1117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4600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115" indent="-310115" algn="l" defTabSz="413484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1906" indent="-258422" algn="l" defTabSz="413484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3688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185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0674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4150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7637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1117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4600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484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6972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45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931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7408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0893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4375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786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695" tIns="41353" rIns="82695" bIns="41353" anchor="ctr"/>
          <a:lstStyle/>
          <a:p>
            <a:pPr defTabSz="41348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695" tIns="41353" rIns="82695" bIns="41353" anchor="ctr"/>
          <a:lstStyle/>
          <a:p>
            <a:pPr defTabSz="41348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394" tIns="42327" rIns="81394" bIns="4232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6" y="803305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59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394" tIns="61441" rIns="81394" bIns="4069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484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484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394" tIns="50264" rIns="81394" bIns="406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484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4150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7637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1117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4600" indent="-206735" algn="ctr" defTabSz="413484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115" indent="-310115" algn="l" defTabSz="413484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1906" indent="-258422" algn="l" defTabSz="413484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3688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185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0674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4150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7637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1117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4600" indent="-206735" algn="l" defTabSz="413484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484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6972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45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3931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7408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0893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4375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7860" algn="l" defTabSz="8269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02" tIns="41356" rIns="82702" bIns="41356" anchor="ctr"/>
          <a:lstStyle/>
          <a:p>
            <a:pPr defTabSz="41351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02" tIns="41356" rIns="82702" bIns="41356" anchor="ctr"/>
          <a:lstStyle/>
          <a:p>
            <a:pPr defTabSz="41351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401" tIns="42331" rIns="81401" bIns="423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5" y="803304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59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01" tIns="61446" rIns="81401" bIns="40702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518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518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01" tIns="50269" rIns="81401" bIns="40702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518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4341" indent="-206753"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7863" indent="-206753"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1378" indent="-206753"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4896" indent="-206753" algn="ctr" defTabSz="413518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141" indent="-310141" algn="l" defTabSz="413518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1962" indent="-258444" algn="l" defTabSz="413518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3775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307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0830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4341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7863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1378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4896" indent="-206753" algn="l" defTabSz="413518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518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041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554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070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7582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1101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4619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8138" algn="l" defTabSz="827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16" tIns="41363" rIns="82716" bIns="41363" anchor="ctr"/>
          <a:lstStyle/>
          <a:p>
            <a:pPr defTabSz="413587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16" tIns="41363" rIns="82716" bIns="41363" anchor="ctr"/>
          <a:lstStyle/>
          <a:p>
            <a:pPr defTabSz="413587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414" tIns="42337" rIns="81414" bIns="423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3" y="803302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59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14" tIns="61456" rIns="81414" bIns="4070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587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587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14" tIns="50278" rIns="81414" bIns="4070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587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4724" indent="-206787"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8315" indent="-206787"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1900" indent="-206787"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5487" indent="-206787" algn="ctr" defTabSz="413587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193" indent="-310193" algn="l" defTabSz="413587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2076" indent="-258488" algn="l" defTabSz="413587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3949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551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1143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4724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8315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1900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5487" indent="-206787" algn="l" defTabSz="413587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587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179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0763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349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7930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1519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5107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8695" algn="l" defTabSz="82717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37" tIns="41373" rIns="82737" bIns="41373" anchor="ctr"/>
          <a:lstStyle/>
          <a:p>
            <a:pPr defTabSz="41369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37" tIns="41373" rIns="82737" bIns="41373" anchor="ctr"/>
          <a:lstStyle/>
          <a:p>
            <a:pPr defTabSz="413692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434" tIns="42348" rIns="81434" bIns="423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70" y="803299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60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34" tIns="61471" rIns="81434" bIns="40719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692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692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34" tIns="50291" rIns="81434" bIns="4071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692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5299" indent="-206841"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8993" indent="-206841"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2683" indent="-206841"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6375" indent="-206841" algn="ctr" defTabSz="413692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271" indent="-310271" algn="l" defTabSz="413692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2245" indent="-258554" algn="l" defTabSz="413692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4210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7916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1613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5299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8993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2683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6375" indent="-206841" algn="l" defTabSz="413692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692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386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1076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766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8452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2146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5837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530" algn="l" defTabSz="82738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074580" y="165548"/>
            <a:ext cx="4978992" cy="33253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65" tIns="41386" rIns="82765" bIns="41386" anchor="ctr"/>
          <a:lstStyle/>
          <a:p>
            <a:pPr defTabSz="41383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83560" y="6549937"/>
            <a:ext cx="8962474" cy="249042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765" tIns="41386" rIns="82765" bIns="41386" anchor="ctr"/>
          <a:lstStyle/>
          <a:p>
            <a:pPr defTabSz="41383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sz="2200" dirty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083224" y="181383"/>
            <a:ext cx="4977552" cy="344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461" tIns="42363" rIns="81461" bIns="42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266" y="803295"/>
            <a:ext cx="8628235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61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883" y="66135"/>
            <a:ext cx="540256" cy="539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7717731" y="6549937"/>
            <a:ext cx="1328307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61" tIns="61492" rIns="81461" bIns="40732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13831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kumimoji="0" lang="en-GB" sz="11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defTabSz="413831" eaLnBrk="1" fontAlgn="base" hangingPunct="1">
                <a:lnSpc>
                  <a:spcPct val="87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&lt;#&gt;</a:t>
            </a:fld>
            <a:endParaRPr kumimoji="0" lang="en-GB" sz="1100" b="1" dirty="0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83559" y="6549937"/>
            <a:ext cx="6638656" cy="2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81461" tIns="50308" rIns="81461" bIns="40732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13831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GB" sz="13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 October 25, 2010</a:t>
            </a:r>
          </a:p>
        </p:txBody>
      </p:sp>
      <p:pic>
        <p:nvPicPr>
          <p:cNvPr id="10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271" y="60970"/>
            <a:ext cx="525063" cy="61209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276065" indent="-206911"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689899" indent="-206911"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103727" indent="-206911"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517559" indent="-206911" algn="ctr" defTabSz="413831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10376" indent="-310376" algn="l" defTabSz="413831" rtl="0" eaLnBrk="0" fontAlgn="base" hangingPunct="0">
        <a:lnSpc>
          <a:spcPct val="87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72472" indent="-258641" algn="l" defTabSz="413831" rtl="0" eaLnBrk="0" fontAlgn="base" hangingPunct="0">
        <a:lnSpc>
          <a:spcPct val="87000"/>
        </a:lnSpc>
        <a:spcBef>
          <a:spcPct val="0"/>
        </a:spcBef>
        <a:spcAft>
          <a:spcPts val="103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034558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1500">
          <a:solidFill>
            <a:srgbClr val="000000"/>
          </a:solidFill>
          <a:latin typeface="+mn-lt"/>
          <a:ea typeface="+mn-ea"/>
          <a:cs typeface="+mn-cs"/>
        </a:defRPr>
      </a:lvl3pPr>
      <a:lvl4pPr marL="1448404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4pPr>
      <a:lvl5pPr marL="1862238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300">
          <a:solidFill>
            <a:srgbClr val="000000"/>
          </a:solidFill>
          <a:latin typeface="+mn-lt"/>
          <a:ea typeface="+mn-ea"/>
          <a:cs typeface="+mn-cs"/>
        </a:defRPr>
      </a:lvl5pPr>
      <a:lvl6pPr marL="2276065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6pPr>
      <a:lvl7pPr marL="2689899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7pPr>
      <a:lvl8pPr marL="3103727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8pPr>
      <a:lvl9pPr marL="3517559" indent="-206911" algn="l" defTabSz="413831" rtl="0" eaLnBrk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3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831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666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1493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323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9149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2982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6813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0644" algn="l" defTabSz="8276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LIC/Detector" TargetMode="External"/><Relationship Id="rId2" Type="http://schemas.openxmlformats.org/officeDocument/2006/relationships/hyperlink" Target="http://lcd.web.cern.ch/LCD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lcd.web.cern.ch/LCD/Documents/Documents.html" TargetMode="External"/><Relationship Id="rId4" Type="http://schemas.openxmlformats.org/officeDocument/2006/relationships/hyperlink" Target="http://indico.cern.ch/categoryDisplay.py?categId=195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cern.ch/Pages/GroupSearch.aspx?k=lcd-wg" TargetMode="External"/><Relationship Id="rId2" Type="http://schemas.openxmlformats.org/officeDocument/2006/relationships/hyperlink" Target="http://indico.cern.ch/categoryDisplay.py?categId=1954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Kate.ross@cern.ch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cd.web.cern.ch/LCD/Documents/Documents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560" y="836712"/>
            <a:ext cx="7772400" cy="1771648"/>
          </a:xfrm>
        </p:spPr>
        <p:txBody>
          <a:bodyPr/>
          <a:lstStyle/>
          <a:p>
            <a:r>
              <a:rPr lang="en-US" altLang="ja-JP" sz="4400" dirty="0" smtClean="0"/>
              <a:t>Topics from CLIC study</a:t>
            </a:r>
            <a:endParaRPr lang="en-US" altLang="ja-JP" sz="4400" dirty="0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9"/>
            <a:ext cx="6400800" cy="2020214"/>
          </a:xfrm>
        </p:spPr>
        <p:txBody>
          <a:bodyPr/>
          <a:lstStyle/>
          <a:p>
            <a:r>
              <a:rPr kumimoji="0" lang="ja-JP" altLang="en-US" dirty="0" smtClean="0"/>
              <a:t>宮本彰也</a:t>
            </a:r>
            <a:endParaRPr kumimoji="0" lang="en-US" altLang="ja-JP" dirty="0" smtClean="0"/>
          </a:p>
          <a:p>
            <a:r>
              <a:rPr kumimoji="0" lang="ja-JP" altLang="en-US" dirty="0" smtClean="0"/>
              <a:t>高エネルギー加速器研究機構</a:t>
            </a:r>
            <a:r>
              <a:rPr kumimoji="0" lang="en-US" altLang="ja-JP" dirty="0" smtClean="0"/>
              <a:t>(KEK)</a:t>
            </a:r>
          </a:p>
          <a:p>
            <a:endParaRPr kumimoji="0" lang="en-US" altLang="ja-JP" dirty="0" smtClean="0"/>
          </a:p>
          <a:p>
            <a:r>
              <a:rPr kumimoji="0" lang="ja-JP" altLang="en-US" dirty="0" smtClean="0"/>
              <a:t>金曜ミーティング</a:t>
            </a:r>
            <a:endParaRPr kumimoji="0" lang="en-US" altLang="ja-JP" dirty="0" smtClean="0"/>
          </a:p>
          <a:p>
            <a:r>
              <a:rPr kumimoji="0" lang="en-US" altLang="ja-JP" dirty="0" smtClean="0"/>
              <a:t>2010</a:t>
            </a:r>
            <a:r>
              <a:rPr kumimoji="0" lang="ja-JP" altLang="en-US" dirty="0" smtClean="0"/>
              <a:t>年</a:t>
            </a:r>
            <a:r>
              <a:rPr kumimoji="0" lang="en-US" altLang="ja-JP" dirty="0" smtClean="0"/>
              <a:t>12</a:t>
            </a:r>
            <a:r>
              <a:rPr kumimoji="0" lang="ja-JP" altLang="en-US" dirty="0" smtClean="0"/>
              <a:t>月</a:t>
            </a:r>
            <a:r>
              <a:rPr kumimoji="0" lang="en-US" altLang="ja-JP" dirty="0" smtClean="0"/>
              <a:t>3</a:t>
            </a:r>
            <a:r>
              <a:rPr kumimoji="0" lang="ja-JP" altLang="en-US" dirty="0" smtClean="0"/>
              <a:t>日</a:t>
            </a:r>
            <a:endParaRPr kumimoji="0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5280" y="2492896"/>
            <a:ext cx="6942360" cy="646050"/>
          </a:xfrm>
          <a:prstGeom prst="rect">
            <a:avLst/>
          </a:prstGeom>
          <a:noFill/>
        </p:spPr>
        <p:txBody>
          <a:bodyPr wrap="none" lIns="91159" tIns="45581" rIns="91159" bIns="45581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Many slides are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taken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Lucie,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Konrad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Chiristian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Andre,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etc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…</a:t>
            </a:r>
          </a:p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63688" y="3068960"/>
            <a:ext cx="5731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http://indico.cern.ch/categoryDisplay.py?categId=1954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Planning of benchmark studies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8236"/>
            <a:ext cx="8229600" cy="5343517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Requirements/Performance simulations are the most critical part</a:t>
            </a: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Current time-line of benchmarking WG6: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800" b="1" dirty="0" smtClean="0"/>
              <a:t>25/10/2010:  Finalize geometry for CLIC_ILD and CLIC_SID</a:t>
            </a:r>
          </a:p>
          <a:p>
            <a:r>
              <a:rPr lang="en-US" sz="1800" b="1" dirty="0" smtClean="0"/>
              <a:t>01/11/2010:  Finalize </a:t>
            </a:r>
            <a:r>
              <a:rPr lang="en-US" sz="1800" b="1" dirty="0" err="1" smtClean="0"/>
              <a:t>Mokka</a:t>
            </a:r>
            <a:r>
              <a:rPr lang="en-US" sz="1800" b="1" dirty="0" smtClean="0"/>
              <a:t> and </a:t>
            </a:r>
            <a:r>
              <a:rPr lang="en-US" sz="1800" b="1" dirty="0" err="1" smtClean="0"/>
              <a:t>SLiC</a:t>
            </a:r>
            <a:r>
              <a:rPr lang="en-US" sz="1800" b="1" dirty="0" smtClean="0"/>
              <a:t> implementations of CLIC_ILD and CLIC_SID</a:t>
            </a:r>
          </a:p>
          <a:p>
            <a:r>
              <a:rPr lang="en-US" sz="1800" b="1" dirty="0" smtClean="0"/>
              <a:t>01/11/2010:  Complete implementations of Overlay processor</a:t>
            </a:r>
            <a:endParaRPr lang="en-US" sz="1800" dirty="0" smtClean="0"/>
          </a:p>
          <a:p>
            <a:r>
              <a:rPr lang="en-US" sz="1800" b="1" dirty="0" smtClean="0"/>
              <a:t>01/12/2010:  Complete </a:t>
            </a:r>
            <a:r>
              <a:rPr lang="en-US" sz="1800" b="1" i="1" dirty="0" smtClean="0"/>
              <a:t>validation reconstruction path for CLIC_ILD and CLIC_SID</a:t>
            </a:r>
          </a:p>
          <a:p>
            <a:r>
              <a:rPr lang="en-US" sz="1800" b="1" dirty="0" smtClean="0"/>
              <a:t>15/12/2010:  Finalize reconstruction software and tag releases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4869160"/>
            <a:ext cx="7704856" cy="14770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159" tIns="45581" rIns="91159" bIns="45581" rtlCol="0">
            <a:spAutoFit/>
          </a:bodyPr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“We are in pretty good shape with the reconstruction software for the CDR </a:t>
            </a:r>
            <a:br>
              <a:rPr lang="en-US" altLang="ja-JP" dirty="0" smtClean="0">
                <a:solidFill>
                  <a:srgbClr val="C00000"/>
                </a:solidFill>
              </a:rPr>
            </a:br>
            <a:r>
              <a:rPr lang="en-US" altLang="ja-JP" dirty="0" smtClean="0">
                <a:solidFill>
                  <a:srgbClr val="C00000"/>
                </a:solidFill>
              </a:rPr>
              <a:t>and the aim of </a:t>
            </a:r>
            <a:r>
              <a:rPr lang="en-US" altLang="ja-JP" dirty="0" err="1" smtClean="0">
                <a:solidFill>
                  <a:srgbClr val="C00000"/>
                </a:solidFill>
              </a:rPr>
              <a:t>finalising</a:t>
            </a:r>
            <a:r>
              <a:rPr lang="en-US" altLang="ja-JP" dirty="0" smtClean="0">
                <a:solidFill>
                  <a:srgbClr val="C00000"/>
                </a:solidFill>
              </a:rPr>
              <a:t> this before the end of the year is probably </a:t>
            </a:r>
            <a:br>
              <a:rPr lang="en-US" altLang="ja-JP" dirty="0" smtClean="0">
                <a:solidFill>
                  <a:srgbClr val="C00000"/>
                </a:solidFill>
              </a:rPr>
            </a:br>
            <a:r>
              <a:rPr lang="en-US" altLang="ja-JP" dirty="0" smtClean="0">
                <a:solidFill>
                  <a:srgbClr val="C00000"/>
                </a:solidFill>
              </a:rPr>
              <a:t>not unrealistic. “  by M. Thomson 2-Dec.</a:t>
            </a:r>
          </a:p>
          <a:p>
            <a:r>
              <a:rPr kumimoji="1" lang="en-US" altLang="ja-JP" dirty="0" smtClean="0">
                <a:solidFill>
                  <a:srgbClr val="C00000"/>
                </a:solidFill>
              </a:rPr>
              <a:t>“Mokka-07-06, ILD_01pre00 &amp; CLIC_ILD_CDR frozen”, released 30 Nov.,</a:t>
            </a:r>
          </a:p>
          <a:p>
            <a:r>
              <a:rPr lang="en-US" altLang="ja-JP" dirty="0" smtClean="0">
                <a:solidFill>
                  <a:srgbClr val="C00000"/>
                </a:solidFill>
              </a:rPr>
              <a:t>from release </a:t>
            </a:r>
            <a:r>
              <a:rPr kumimoji="1" lang="en-US" altLang="ja-JP" dirty="0" smtClean="0">
                <a:solidFill>
                  <a:srgbClr val="C00000"/>
                </a:solidFill>
              </a:rPr>
              <a:t>note by Gabriel  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119" y="607493"/>
            <a:ext cx="8959592" cy="5884866"/>
            <a:chOff x="57" y="422"/>
            <a:chExt cx="6219" cy="4088"/>
          </a:xfrm>
        </p:grpSpPr>
        <p:sp>
          <p:nvSpPr>
            <p:cNvPr id="308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06305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en-US" sz="2200" dirty="0">
                <a:solidFill>
                  <a:srgbClr val="FFFFFF"/>
                </a:solidFill>
                <a:latin typeface="Luxi Serif" charset="0"/>
              </a:endParaRPr>
            </a:p>
          </p:txBody>
        </p:sp>
        <p:sp>
          <p:nvSpPr>
            <p:cNvPr id="3083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06305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kumimoji="0" lang="en-US" sz="2200" dirty="0">
                <a:solidFill>
                  <a:srgbClr val="FFFFFF"/>
                </a:solidFill>
                <a:latin typeface="Luxi Serif" charset="0"/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67040" y="1492810"/>
            <a:ext cx="7794082" cy="11617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394" tIns="40699" rIns="81394" bIns="40699"/>
          <a:lstStyle/>
          <a:p>
            <a:pPr algn="ctr" defTabSz="406305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sz="3300" b="1" dirty="0" smtClean="0">
                <a:solidFill>
                  <a:srgbClr val="000080"/>
                </a:solidFill>
              </a:rPr>
              <a:t>ILD and SiD</a:t>
            </a:r>
          </a:p>
          <a:p>
            <a:pPr algn="ctr" defTabSz="406305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sz="3300" b="1" dirty="0" smtClean="0">
                <a:solidFill>
                  <a:srgbClr val="000080"/>
                </a:solidFill>
              </a:rPr>
              <a:t>Detector Concepts for CLIC</a:t>
            </a:r>
            <a:endParaRPr kumimoji="0" lang="en-GB" sz="3300" b="1" dirty="0">
              <a:solidFill>
                <a:srgbClr val="000080"/>
              </a:solidFill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244748" y="2653087"/>
            <a:ext cx="6638656" cy="829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394" tIns="40699" rIns="81394" bIns="40699"/>
          <a:lstStyle/>
          <a:p>
            <a:pPr algn="ctr" defTabSz="406305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b="1" dirty="0" smtClean="0">
                <a:solidFill>
                  <a:srgbClr val="000080"/>
                </a:solidFill>
                <a:latin typeface="Luxi Serif" charset="0"/>
              </a:rPr>
              <a:t>Presented at IWLC 2010, Geneva + Update</a:t>
            </a:r>
          </a:p>
          <a:p>
            <a:pPr algn="ctr" defTabSz="406305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b="1" dirty="0" smtClean="0">
                <a:solidFill>
                  <a:srgbClr val="000080"/>
                </a:solidFill>
                <a:latin typeface="Luxi Serif" charset="0"/>
              </a:rPr>
              <a:t>October 25, 2010</a:t>
            </a:r>
            <a:endParaRPr kumimoji="0" lang="en-GB" b="1" dirty="0">
              <a:solidFill>
                <a:srgbClr val="000080"/>
              </a:solidFill>
              <a:latin typeface="Luxi Serif" charset="0"/>
            </a:endParaRPr>
          </a:p>
        </p:txBody>
      </p:sp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2193" y="5389662"/>
            <a:ext cx="829832" cy="829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244748" y="3731342"/>
            <a:ext cx="6638656" cy="9947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394" tIns="40699" rIns="81394" bIns="40699"/>
          <a:lstStyle/>
          <a:p>
            <a:pPr algn="ctr" defTabSz="406305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sz="2900" b="1" dirty="0">
                <a:solidFill>
                  <a:srgbClr val="000080"/>
                </a:solidFill>
                <a:latin typeface="Luxi Serif" charset="0"/>
              </a:rPr>
              <a:t>Christian Grefe</a:t>
            </a:r>
          </a:p>
          <a:p>
            <a:pPr algn="ctr" defTabSz="406305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0" algn="l"/>
                <a:tab pos="413484" algn="l"/>
                <a:tab pos="826972" algn="l"/>
                <a:tab pos="1240450" algn="l"/>
                <a:tab pos="1653931" algn="l"/>
                <a:tab pos="2067408" algn="l"/>
                <a:tab pos="2480893" algn="l"/>
                <a:tab pos="2894375" algn="l"/>
                <a:tab pos="3307860" algn="l"/>
                <a:tab pos="3721350" algn="l"/>
                <a:tab pos="4134818" algn="l"/>
                <a:tab pos="4548303" algn="l"/>
                <a:tab pos="4961786" algn="l"/>
                <a:tab pos="5375269" algn="l"/>
                <a:tab pos="5788745" algn="l"/>
                <a:tab pos="6202232" algn="l"/>
                <a:tab pos="6615723" algn="l"/>
                <a:tab pos="7029201" algn="l"/>
                <a:tab pos="7442680" algn="l"/>
                <a:tab pos="7856162" algn="l"/>
                <a:tab pos="8269647" algn="l"/>
              </a:tabLst>
            </a:pPr>
            <a:r>
              <a:rPr kumimoji="0" lang="en-GB" sz="2200" b="1" dirty="0">
                <a:solidFill>
                  <a:srgbClr val="000080"/>
                </a:solidFill>
                <a:latin typeface="Luxi Serif" charset="0"/>
              </a:rPr>
              <a:t>CERN, </a:t>
            </a:r>
            <a:r>
              <a:rPr kumimoji="0" lang="en-GB" sz="2200" b="1" dirty="0" smtClean="0">
                <a:solidFill>
                  <a:srgbClr val="000080"/>
                </a:solidFill>
                <a:latin typeface="Luxi Serif" charset="0"/>
              </a:rPr>
              <a:t>Bonn University</a:t>
            </a:r>
            <a:endParaRPr kumimoji="0" lang="en-GB" sz="2200" b="1" dirty="0">
              <a:solidFill>
                <a:srgbClr val="000080"/>
              </a:solidFill>
              <a:latin typeface="Luxi Serif" charset="0"/>
            </a:endParaRPr>
          </a:p>
        </p:txBody>
      </p:sp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3683" y="5555214"/>
            <a:ext cx="1659664" cy="585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" name="Picture 12" descr="sid_header_logo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90640" y="5501243"/>
            <a:ext cx="1438375" cy="773900"/>
          </a:xfrm>
          <a:prstGeom prst="rect">
            <a:avLst/>
          </a:prstGeom>
        </p:spPr>
      </p:pic>
      <p:pic>
        <p:nvPicPr>
          <p:cNvPr id="7169" name="Picture 1" descr="\\cern.ch\dfs\Users\c\cgrefe\Documents\Talks\plots\CLIC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132" y="5443128"/>
            <a:ext cx="840100" cy="979345"/>
          </a:xfrm>
          <a:prstGeom prst="rect">
            <a:avLst/>
          </a:prstGeom>
          <a:noFill/>
        </p:spPr>
      </p:pic>
      <p:pic>
        <p:nvPicPr>
          <p:cNvPr id="10242" name="Picture 2" descr="\\cern.ch\dfs\Users\c\cgrefe\Documents\Talks\plots\ild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19580" y="5484675"/>
            <a:ext cx="588516" cy="77014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Detector &amp; Forward Region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528" y="713601"/>
            <a:ext cx="2752276" cy="266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1724" y="3451210"/>
            <a:ext cx="2752276" cy="266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7582" y="941502"/>
            <a:ext cx="5908643" cy="4524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2588" rIns="0" bIns="0" numCol="1" anchor="t" anchorCtr="0" compatLnSpc="1">
            <a:prstTxWarp prst="textNoShape">
              <a:avLst/>
            </a:prstTxWarp>
          </a:bodyPr>
          <a:lstStyle/>
          <a:p>
            <a:pPr marL="310089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kumimoji="0" lang="en-US" sz="2000" kern="0" dirty="0" smtClean="0">
                <a:solidFill>
                  <a:srgbClr val="000000"/>
                </a:solidFill>
              </a:rPr>
              <a:t>Crossing angle: 20mrad (14 mrad @ ILC)</a:t>
            </a:r>
          </a:p>
          <a:p>
            <a:pPr marL="310089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kumimoji="0" lang="en-US" sz="2000" kern="0" dirty="0" smtClean="0">
                <a:solidFill>
                  <a:srgbClr val="000000"/>
                </a:solidFill>
              </a:rPr>
              <a:t>Beam-beam interactions produce photons and </a:t>
            </a:r>
            <a:r>
              <a:rPr kumimoji="0" lang="en-US" sz="2000" kern="0" dirty="0" err="1" smtClean="0">
                <a:solidFill>
                  <a:srgbClr val="000000"/>
                </a:solidFill>
              </a:rPr>
              <a:t>e</a:t>
            </a:r>
            <a:r>
              <a:rPr kumimoji="0" lang="en-US" sz="2000" kern="0" baseline="30000" dirty="0" err="1" smtClean="0">
                <a:solidFill>
                  <a:srgbClr val="000000"/>
                </a:solidFill>
              </a:rPr>
              <a:t>+</a:t>
            </a:r>
            <a:r>
              <a:rPr kumimoji="0" lang="en-US" sz="2000" kern="0" dirty="0" err="1" smtClean="0">
                <a:solidFill>
                  <a:srgbClr val="000000"/>
                </a:solidFill>
              </a:rPr>
              <a:t>e</a:t>
            </a:r>
            <a:r>
              <a:rPr kumimoji="0" lang="en-US" sz="2000" kern="0" baseline="30000" dirty="0" smtClean="0">
                <a:solidFill>
                  <a:srgbClr val="000000"/>
                </a:solidFill>
              </a:rPr>
              <a:t>-</a:t>
            </a:r>
            <a:r>
              <a:rPr kumimoji="0" lang="en-US" sz="2000" kern="0" dirty="0" smtClean="0">
                <a:solidFill>
                  <a:srgbClr val="000000"/>
                </a:solidFill>
              </a:rPr>
              <a:t> pairs</a:t>
            </a:r>
          </a:p>
          <a:p>
            <a:pPr marL="981932" lvl="1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kumimoji="0" lang="en-US" sz="2000" kern="0" dirty="0" smtClean="0">
                <a:solidFill>
                  <a:srgbClr val="000000"/>
                </a:solidFill>
              </a:rPr>
              <a:t>coherent pairs</a:t>
            </a:r>
            <a:r>
              <a:rPr kumimoji="0" lang="en-US" sz="2000" kern="0" dirty="0">
                <a:solidFill>
                  <a:srgbClr val="000000"/>
                </a:solidFill>
              </a:rPr>
              <a:t> </a:t>
            </a:r>
            <a:r>
              <a:rPr kumimoji="0" lang="en-US" sz="2000" kern="0" dirty="0" smtClean="0">
                <a:solidFill>
                  <a:srgbClr val="000000"/>
                </a:solidFill>
              </a:rPr>
              <a:t>with high energies and low angles, leave the detector through the beam pipe</a:t>
            </a:r>
          </a:p>
          <a:p>
            <a:pPr marL="981932" lvl="1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kumimoji="0" lang="en-US" sz="2000" kern="0" dirty="0" smtClean="0">
                <a:solidFill>
                  <a:srgbClr val="000000"/>
                </a:solidFill>
              </a:rPr>
              <a:t>incoherent pairs </a:t>
            </a:r>
            <a:r>
              <a:rPr kumimoji="0" lang="en-US" sz="2000" kern="0" dirty="0" smtClean="0">
                <a:solidFill>
                  <a:srgbClr val="000000"/>
                </a:solidFill>
                <a:latin typeface="Luxi Serif" charset="0"/>
              </a:rPr>
              <a:t>(~300k per BX) </a:t>
            </a:r>
            <a:r>
              <a:rPr kumimoji="0" lang="en-US" sz="2000" kern="0" dirty="0" smtClean="0">
                <a:solidFill>
                  <a:srgbClr val="000000"/>
                </a:solidFill>
              </a:rPr>
              <a:t>with high angles and low energies per particle, can be confined by solenoid field</a:t>
            </a:r>
          </a:p>
          <a:p>
            <a:pPr marL="981932" lvl="1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kumimoji="0" lang="en-US" sz="2000" kern="0" dirty="0" smtClean="0">
              <a:solidFill>
                <a:srgbClr val="000000"/>
              </a:solidFill>
            </a:endParaRPr>
          </a:p>
          <a:p>
            <a:pPr marL="310089" indent="-310089" defTabSz="413449" eaLnBrk="0" fontAlgn="base" hangingPunct="0">
              <a:lnSpc>
                <a:spcPct val="87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kumimoji="0" lang="en-US" sz="2000" kern="0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09520" y="6117522"/>
            <a:ext cx="1198646" cy="5451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688" tIns="41349" rIns="82688" bIns="41349" rtlCol="0">
            <a:spAutoFit/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500" dirty="0" smtClean="0">
                <a:solidFill>
                  <a:prstClr val="black"/>
                </a:solidFill>
              </a:rPr>
              <a:t>Andr</a:t>
            </a:r>
            <a:r>
              <a:rPr kumimoji="0" lang="de-DE" sz="1500" dirty="0" smtClean="0">
                <a:solidFill>
                  <a:prstClr val="black"/>
                </a:solidFill>
              </a:rPr>
              <a:t>é</a:t>
            </a:r>
            <a:r>
              <a:rPr kumimoji="0" lang="en-US" sz="1500" dirty="0" smtClean="0">
                <a:solidFill>
                  <a:prstClr val="black"/>
                </a:solidFill>
              </a:rPr>
              <a:t> Sailer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236" y="4040455"/>
            <a:ext cx="5453178" cy="17457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688" tIns="41349" rIns="82688" bIns="41349" rtlCol="0">
            <a:spAutoFit/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Move beam pipe and first vertex layer to ~30 mm to reduce direct hits from pair background</a:t>
            </a:r>
          </a:p>
          <a:p>
            <a:pPr defTabSz="413449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Increase outgoing beam pipe radius to 10 mrad (r</a:t>
            </a:r>
            <a:r>
              <a:rPr kumimoji="0" lang="en-US" baseline="-25000" dirty="0" smtClean="0">
                <a:solidFill>
                  <a:prstClr val="black"/>
                </a:solidFill>
              </a:rPr>
              <a:t>min  </a:t>
            </a:r>
            <a:r>
              <a:rPr kumimoji="0" lang="en-US" dirty="0" smtClean="0">
                <a:solidFill>
                  <a:prstClr val="black"/>
                </a:solidFill>
              </a:rPr>
              <a:t>BeamCal)</a:t>
            </a:r>
          </a:p>
          <a:p>
            <a:pPr defTabSz="413449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Allow space for intra-train-feedback-system and kickers between BeamCal and QD0</a:t>
            </a:r>
            <a:endParaRPr kumimoji="0"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Need good jet energy resolution up to TeV jets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increase HCal depth to contain energetic showers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keep coil size reasonable (cost &amp; feasibility)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6164465" y="1210901"/>
            <a:ext cx="487362" cy="737049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82688" tIns="41349" rIns="82688" bIns="41349" numCol="1" rtlCol="0" anchor="t" anchorCtr="0" compatLnSpc="1">
            <a:prstTxWarp prst="textNoShape">
              <a:avLst/>
            </a:prstTxWarp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 smtClean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7726" y="1395125"/>
            <a:ext cx="1804555" cy="362820"/>
          </a:xfrm>
          <a:prstGeom prst="rect">
            <a:avLst/>
          </a:prstGeom>
          <a:noFill/>
        </p:spPr>
        <p:txBody>
          <a:bodyPr wrap="square" lIns="82688" tIns="41349" rIns="82688" bIns="41349" rtlCol="0">
            <a:spAutoFit/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tungsten HCal</a:t>
            </a:r>
            <a:endParaRPr kumimoji="0" lang="en-US" dirty="0">
              <a:solidFill>
                <a:prstClr val="black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35" y="2030997"/>
            <a:ext cx="3657744" cy="238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1904" y="2022357"/>
            <a:ext cx="4698924" cy="2446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 bwMode="auto">
          <a:xfrm>
            <a:off x="2041648" y="4474943"/>
            <a:ext cx="500534" cy="46065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82688" tIns="41349" rIns="82688" bIns="41349" numCol="1" rtlCol="0" anchor="t" anchorCtr="0" compatLnSpc="1">
            <a:prstTxWarp prst="textNoShape">
              <a:avLst/>
            </a:prstTxWarp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 smtClean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575" y="4929016"/>
            <a:ext cx="4241364" cy="637742"/>
          </a:xfrm>
          <a:prstGeom prst="rect">
            <a:avLst/>
          </a:prstGeom>
          <a:noFill/>
        </p:spPr>
        <p:txBody>
          <a:bodyPr wrap="square" lIns="82688" tIns="41349" rIns="82688" bIns="41349" rtlCol="0">
            <a:spAutoFit/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HCal depth studies with Pandora PFA</a:t>
            </a:r>
          </a:p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(see talk by Angela Lucaci-Timoce)</a:t>
            </a:r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6680850" y="4231454"/>
            <a:ext cx="500534" cy="46065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82688" tIns="41349" rIns="82688" bIns="41349" numCol="1" rtlCol="0" anchor="t" anchorCtr="0" compatLnSpc="1">
            <a:prstTxWarp prst="textNoShape">
              <a:avLst/>
            </a:prstTxWarp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 smtClean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1181" y="4725008"/>
            <a:ext cx="4241364" cy="945518"/>
          </a:xfrm>
          <a:prstGeom prst="rect">
            <a:avLst/>
          </a:prstGeom>
          <a:noFill/>
        </p:spPr>
        <p:txBody>
          <a:bodyPr wrap="square" lIns="82688" tIns="41349" rIns="82688" bIns="41349" rtlCol="0">
            <a:spAutoFit/>
          </a:bodyPr>
          <a:lstStyle/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Optimization of sampling fractions in steel or tungsten HCal</a:t>
            </a:r>
          </a:p>
          <a:p>
            <a:pPr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(see talk by Peter Speckmayer)</a:t>
            </a:r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1116" y="5962238"/>
            <a:ext cx="6045920" cy="3607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688" tIns="41349" rIns="82688" bIns="41349" rtlCol="0">
            <a:spAutoFit/>
          </a:bodyPr>
          <a:lstStyle/>
          <a:p>
            <a:pPr algn="ctr" defTabSz="41344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~7.5 </a:t>
            </a:r>
            <a:r>
              <a:rPr kumimoji="0" lang="el-G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kumimoji="0"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dirty="0" smtClean="0">
                <a:solidFill>
                  <a:prstClr val="black"/>
                </a:solidFill>
                <a:cs typeface="Arial"/>
              </a:rPr>
              <a:t> in HCal, barrel: 75*1cm W, endcap: 60*2cm steel</a:t>
            </a:r>
            <a:endParaRPr kumimoji="0"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" descr=":Figure-2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121" y="2353811"/>
            <a:ext cx="4360107" cy="249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9"/>
          <p:cNvGrpSpPr>
            <a:grpSpLocks noChangeAspect="1"/>
          </p:cNvGrpSpPr>
          <p:nvPr/>
        </p:nvGrpSpPr>
        <p:grpSpPr>
          <a:xfrm>
            <a:off x="4259699" y="2064993"/>
            <a:ext cx="4712472" cy="3145274"/>
            <a:chOff x="10083" y="0"/>
            <a:chExt cx="9895917" cy="629532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rcRect l="5114" b="8204"/>
            <a:stretch>
              <a:fillRect/>
            </a:stretch>
          </p:blipFill>
          <p:spPr>
            <a:xfrm>
              <a:off x="10083" y="0"/>
              <a:ext cx="9895917" cy="629532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93581" y="1364166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13484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2200" dirty="0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01013" y="1102158"/>
              <a:ext cx="1911685" cy="480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13484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220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76" y="803304"/>
            <a:ext cx="8628235" cy="555377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QD0 has to be stabilized with nm precision at CLIC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Has to be as close as possible to IP to gain maximum luminosity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Support QD0 from tunnel with a stable support tube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79170" y="5237025"/>
            <a:ext cx="1372513" cy="5581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695" tIns="41353" rIns="82695" bIns="41353" rtlCol="0">
            <a:spAutoFit/>
          </a:bodyPr>
          <a:lstStyle/>
          <a:p>
            <a:pPr defTabSz="41348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500" dirty="0" smtClean="0">
                <a:solidFill>
                  <a:prstClr val="black"/>
                </a:solidFill>
              </a:rPr>
              <a:t>Hubert Gerwig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1884" y="5475270"/>
            <a:ext cx="6363432" cy="9147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695" tIns="41353" rIns="82695" bIns="41353" rtlCol="0">
            <a:spAutoFit/>
          </a:bodyPr>
          <a:lstStyle/>
          <a:p>
            <a:pPr marL="0" lvl="1" algn="ctr" defTabSz="41348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prstClr val="black"/>
                </a:solidFill>
              </a:rPr>
              <a:t>Significant cut into acceptance of HCal and Muon system:</a:t>
            </a:r>
          </a:p>
          <a:p>
            <a:pPr marL="361806" lvl="2" defTabSz="413484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r</a:t>
            </a:r>
            <a:r>
              <a:rPr kumimoji="0" lang="en-US" baseline="-25000" dirty="0" smtClean="0">
                <a:solidFill>
                  <a:prstClr val="black"/>
                </a:solidFill>
              </a:rPr>
              <a:t>min </a:t>
            </a:r>
            <a:r>
              <a:rPr kumimoji="0" lang="en-US" dirty="0" smtClean="0">
                <a:solidFill>
                  <a:prstClr val="black"/>
                </a:solidFill>
              </a:rPr>
              <a:t>HCal: ~50cm (support tube)</a:t>
            </a:r>
          </a:p>
          <a:p>
            <a:pPr marL="361806" lvl="2" defTabSz="413484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r</a:t>
            </a:r>
            <a:r>
              <a:rPr kumimoji="0" lang="en-US" baseline="-25000" dirty="0" smtClean="0">
                <a:solidFill>
                  <a:prstClr val="black"/>
                </a:solidFill>
              </a:rPr>
              <a:t>min </a:t>
            </a:r>
            <a:r>
              <a:rPr kumimoji="0" lang="en-US" dirty="0" smtClean="0">
                <a:solidFill>
                  <a:prstClr val="black"/>
                </a:solidFill>
              </a:rPr>
              <a:t>Muon System: ~70cm (support tube + anti solenoid)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Numbers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04" y="617278"/>
            <a:ext cx="6735470" cy="576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4635" y="4958672"/>
            <a:ext cx="4373906" cy="154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55032" y="4975107"/>
            <a:ext cx="1438375" cy="5581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709" tIns="41359" rIns="82709" bIns="41359" rtlCol="0">
            <a:spAutoFit/>
          </a:bodyPr>
          <a:lstStyle/>
          <a:p>
            <a:pPr defTabSz="413553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500" dirty="0" smtClean="0">
                <a:solidFill>
                  <a:prstClr val="black"/>
                </a:solidFill>
              </a:rPr>
              <a:t>Nicolas Siegrist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in Mokka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72761" y="6053025"/>
            <a:ext cx="1226306" cy="3143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730" tIns="41369" rIns="82730" bIns="41369" rtlCol="0">
            <a:spAutoFit/>
          </a:bodyPr>
          <a:lstStyle/>
          <a:p>
            <a:pPr defTabSz="413657" fontAlgn="base">
              <a:spcBef>
                <a:spcPct val="0"/>
              </a:spcBef>
              <a:spcAft>
                <a:spcPct val="0"/>
              </a:spcAft>
            </a:pPr>
            <a:r>
              <a:rPr kumimoji="0" lang="de-DE" sz="1500" dirty="0" smtClean="0">
                <a:solidFill>
                  <a:prstClr val="black"/>
                </a:solidFill>
              </a:rPr>
              <a:t>André Sailer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9630"/>
          <a:stretch>
            <a:fillRect/>
          </a:stretch>
        </p:blipFill>
        <p:spPr bwMode="auto">
          <a:xfrm>
            <a:off x="1886957" y="471210"/>
            <a:ext cx="5555264" cy="590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56919" y="1030943"/>
            <a:ext cx="4224599" cy="9147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730" tIns="41369" rIns="82730" bIns="41369" rtlCol="0">
            <a:spAutoFit/>
          </a:bodyPr>
          <a:lstStyle/>
          <a:p>
            <a:pPr defTabSz="41365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Based on ILD00 (LOI detector model)</a:t>
            </a:r>
          </a:p>
          <a:p>
            <a:pPr defTabSz="41365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dirty="0" smtClean="0">
                <a:solidFill>
                  <a:prstClr val="black"/>
                </a:solidFill>
              </a:rPr>
              <a:t> Available with next Mokka release as CLIC_ILD_CDR</a:t>
            </a:r>
            <a:endParaRPr kumimoji="0"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Vertex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39" y="803296"/>
            <a:ext cx="4249324" cy="452449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0.6 mm Be beam pipe               with r</a:t>
            </a:r>
            <a:r>
              <a:rPr lang="de-DE" baseline="-25000" dirty="0" smtClean="0"/>
              <a:t>max</a:t>
            </a:r>
            <a:r>
              <a:rPr lang="de-DE" dirty="0" smtClean="0"/>
              <a:t> = 30 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3 double pixel layers in barrel    z</a:t>
            </a:r>
            <a:r>
              <a:rPr lang="de-DE" baseline="-25000" dirty="0" smtClean="0"/>
              <a:t>max</a:t>
            </a:r>
            <a:r>
              <a:rPr lang="de-DE" dirty="0" smtClean="0"/>
              <a:t> = 100 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3 double pixel disks in endcap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20*20 µm² pixels with analog readout (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de-DE" dirty="0" smtClean="0">
                <a:cs typeface="Times New Roman"/>
              </a:rPr>
              <a:t> = 2.8µm </a:t>
            </a:r>
            <a:r>
              <a:rPr lang="de-DE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2*50 µm Si + 134µm Carbon support per double layer         (0.18% X</a:t>
            </a:r>
            <a:r>
              <a:rPr lang="de-DE" baseline="-25000" dirty="0" smtClean="0"/>
              <a:t>0</a:t>
            </a:r>
            <a:r>
              <a:rPr lang="de-DE" dirty="0" smtClean="0"/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3089" y="770771"/>
            <a:ext cx="4590008" cy="250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8088" y="3383510"/>
            <a:ext cx="4372177" cy="282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7605" y="4809854"/>
            <a:ext cx="4160146" cy="921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758" tIns="41383" rIns="82758" bIns="41383" rtlCol="0">
            <a:spAutoFit/>
          </a:bodyPr>
          <a:lstStyle/>
          <a:p>
            <a:pPr defTabSz="413797" fontAlgn="base">
              <a:spcBef>
                <a:spcPct val="0"/>
              </a:spcBef>
              <a:spcAft>
                <a:spcPct val="0"/>
              </a:spcAft>
            </a:pPr>
            <a:r>
              <a:rPr kumimoji="0" lang="de-DE" dirty="0" smtClean="0">
                <a:solidFill>
                  <a:prstClr val="black"/>
                </a:solidFill>
              </a:rPr>
              <a:t>Talk on optimization study for CLIC vertex and forward tracking region by Dominik Dannheim</a:t>
            </a:r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2019815" y="4311647"/>
            <a:ext cx="500534" cy="46065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82758" tIns="41383" rIns="82758" bIns="41383" numCol="1" rtlCol="0" anchor="t" anchorCtr="0" compatLnSpc="1">
            <a:prstTxWarp prst="textNoShape">
              <a:avLst/>
            </a:prstTxWarp>
          </a:bodyPr>
          <a:lstStyle/>
          <a:p>
            <a:pPr defTabSz="413797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 smtClean="0">
              <a:solidFill>
                <a:prstClr val="white"/>
              </a:solidFill>
              <a:latin typeface="Luxi Serif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Forward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62" y="803291"/>
            <a:ext cx="4227487" cy="452449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Moved LumiCal behind ECal and increased radius to avoid gap, increased to 40 layers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Removed LHCal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Moved BeamCal as close as possible to the IP to allow for kickers and intra-train-feedback-system, increased to 40 layers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Pair background levels  in     Vertex Barrel</a:t>
            </a:r>
          </a:p>
        </p:txBody>
      </p:sp>
      <p:grpSp>
        <p:nvGrpSpPr>
          <p:cNvPr id="10" name="Group 24"/>
          <p:cNvGrpSpPr>
            <a:grpSpLocks noChangeAspect="1"/>
          </p:cNvGrpSpPr>
          <p:nvPr/>
        </p:nvGrpSpPr>
        <p:grpSpPr>
          <a:xfrm>
            <a:off x="4779006" y="941819"/>
            <a:ext cx="4294358" cy="2182762"/>
            <a:chOff x="905287" y="4335248"/>
            <a:chExt cx="5257772" cy="2674557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2407" t="54321" r="29876" b="29630"/>
            <a:stretch>
              <a:fillRect/>
            </a:stretch>
          </p:blipFill>
          <p:spPr bwMode="auto">
            <a:xfrm>
              <a:off x="905287" y="4335248"/>
              <a:ext cx="5257772" cy="267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3079207" y="4620912"/>
              <a:ext cx="1148080" cy="45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397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de-DE" b="1" dirty="0" smtClean="0">
                  <a:solidFill>
                    <a:prstClr val="white"/>
                  </a:solidFill>
                </a:rPr>
                <a:t>HCal</a:t>
              </a:r>
              <a:endParaRPr kumimoji="0" lang="en-US" b="1" dirty="0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60022" y="5923280"/>
              <a:ext cx="827859" cy="45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397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de-DE" b="1" dirty="0" smtClean="0">
                  <a:solidFill>
                    <a:prstClr val="white"/>
                  </a:solidFill>
                </a:rPr>
                <a:t>QD0</a:t>
              </a:r>
              <a:endParaRPr kumimoji="0" lang="en-US" b="1" dirty="0">
                <a:solidFill>
                  <a:prstClr val="white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75595" y="6544462"/>
              <a:ext cx="1416967" cy="45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397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de-DE" b="1" dirty="0" smtClean="0">
                  <a:solidFill>
                    <a:prstClr val="white"/>
                  </a:solidFill>
                </a:rPr>
                <a:t>LumiCal</a:t>
              </a:r>
              <a:endParaRPr kumimoji="0" lang="en-US" b="1" dirty="0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24070" y="5203808"/>
              <a:ext cx="1422400" cy="45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397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de-DE" b="1" dirty="0" smtClean="0">
                  <a:solidFill>
                    <a:prstClr val="white"/>
                  </a:solidFill>
                </a:rPr>
                <a:t>BeamCal</a:t>
              </a:r>
              <a:endParaRPr kumimoji="0" lang="en-US" b="1" dirty="0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6665" y="4460241"/>
              <a:ext cx="975981" cy="45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1397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de-DE" b="1" dirty="0" smtClean="0">
                  <a:solidFill>
                    <a:prstClr val="white"/>
                  </a:solidFill>
                </a:rPr>
                <a:t>ECal</a:t>
              </a:r>
              <a:endParaRPr kumimoji="0" lang="en-US" b="1" dirty="0">
                <a:solidFill>
                  <a:prstClr val="white"/>
                </a:solidFill>
              </a:endParaRPr>
            </a:p>
          </p:txBody>
        </p:sp>
        <p:cxnSp>
          <p:nvCxnSpPr>
            <p:cNvPr id="11" name="Straight Arrow Connector 10"/>
            <p:cNvCxnSpPr>
              <a:stCxn id="7" idx="0"/>
            </p:cNvCxnSpPr>
            <p:nvPr/>
          </p:nvCxnSpPr>
          <p:spPr bwMode="auto">
            <a:xfrm rot="16200000" flipV="1">
              <a:off x="2952040" y="6012422"/>
              <a:ext cx="436879" cy="627201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stCxn id="6" idx="0"/>
            </p:cNvCxnSpPr>
            <p:nvPr/>
          </p:nvCxnSpPr>
          <p:spPr bwMode="auto">
            <a:xfrm rot="5400000" flipH="1" flipV="1">
              <a:off x="5023438" y="5792518"/>
              <a:ext cx="81276" cy="180249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>
              <a:stCxn id="8" idx="1"/>
            </p:cNvCxnSpPr>
            <p:nvPr/>
          </p:nvCxnSpPr>
          <p:spPr bwMode="auto">
            <a:xfrm rot="10800000" flipV="1">
              <a:off x="3298951" y="5430080"/>
              <a:ext cx="325120" cy="149646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847784" y="4681601"/>
              <a:ext cx="673396" cy="307161"/>
            </a:xfrm>
            <a:prstGeom prst="straightConnector1">
              <a:avLst/>
            </a:prstGeom>
            <a:solidFill>
              <a:srgbClr val="00B8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958" y="4161790"/>
            <a:ext cx="2420343" cy="2273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7953" y="4140199"/>
            <a:ext cx="2396140" cy="23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ight Arrow 32"/>
          <p:cNvSpPr/>
          <p:nvPr/>
        </p:nvSpPr>
        <p:spPr bwMode="auto">
          <a:xfrm>
            <a:off x="2773412" y="5498761"/>
            <a:ext cx="1179235" cy="56733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82793" tIns="41400" rIns="82793" bIns="41400" numCol="1" rtlCol="0" anchor="t" anchorCtr="0" compatLnSpc="1">
            <a:prstTxWarp prst="textNoShape">
              <a:avLst/>
            </a:prstTxWarp>
          </a:bodyPr>
          <a:lstStyle/>
          <a:p>
            <a:pPr defTabSz="41397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kumimoji="0" lang="en-US" sz="2200" dirty="0" smtClean="0">
              <a:solidFill>
                <a:prstClr val="white"/>
              </a:solidFill>
              <a:latin typeface="Luxi Serif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07876" y="4473211"/>
            <a:ext cx="1353936" cy="1006938"/>
          </a:xfrm>
          <a:prstGeom prst="rect">
            <a:avLst/>
          </a:prstGeom>
          <a:noFill/>
        </p:spPr>
        <p:txBody>
          <a:bodyPr wrap="square" lIns="82793" tIns="41400" rIns="82793" bIns="41400" rtlCol="0">
            <a:spAutoFit/>
          </a:bodyPr>
          <a:lstStyle/>
          <a:p>
            <a:pPr defTabSz="41397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sz="1500" dirty="0" smtClean="0">
                <a:solidFill>
                  <a:prstClr val="black"/>
                </a:solidFill>
              </a:rPr>
              <a:t>introduce more material into conical beam pipe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20302" y="4953251"/>
            <a:ext cx="2723721" cy="921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793" tIns="41400" rIns="82793" bIns="41400" rtlCol="0">
            <a:spAutoFit/>
          </a:bodyPr>
          <a:lstStyle/>
          <a:p>
            <a:pPr defTabSz="41397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dirty="0" smtClean="0">
                <a:solidFill>
                  <a:prstClr val="black"/>
                </a:solidFill>
              </a:rPr>
              <a:t>see talk on beam-beam-background @ CLIC    by André Sailer                                        </a:t>
            </a:r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16739" y="930774"/>
            <a:ext cx="1506638" cy="637709"/>
          </a:xfrm>
          <a:prstGeom prst="rect">
            <a:avLst/>
          </a:prstGeom>
          <a:noFill/>
        </p:spPr>
        <p:txBody>
          <a:bodyPr wrap="square" lIns="82793" tIns="41400" rIns="82793" bIns="41400" rtlCol="0">
            <a:spAutoFit/>
          </a:bodyPr>
          <a:lstStyle/>
          <a:p>
            <a:pPr defTabSz="41397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b="1" dirty="0" smtClean="0">
                <a:solidFill>
                  <a:prstClr val="white"/>
                </a:solidFill>
              </a:rPr>
              <a:t>Anti Solenoid</a:t>
            </a:r>
            <a:endParaRPr kumimoji="0" lang="en-US" b="1" dirty="0">
              <a:solidFill>
                <a:prstClr val="white"/>
              </a:solidFill>
            </a:endParaRP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 bwMode="auto">
          <a:xfrm rot="5400000" flipH="1" flipV="1">
            <a:off x="8276143" y="1459463"/>
            <a:ext cx="102934" cy="115105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477242" y="4579780"/>
            <a:ext cx="1341240" cy="320949"/>
          </a:xfrm>
          <a:prstGeom prst="rect">
            <a:avLst/>
          </a:prstGeom>
          <a:noFill/>
        </p:spPr>
        <p:txBody>
          <a:bodyPr wrap="square" lIns="82793" tIns="41400" rIns="82793" bIns="41400" rtlCol="0">
            <a:spAutoFit/>
          </a:bodyPr>
          <a:lstStyle/>
          <a:p>
            <a:pPr defTabSz="413970" fontAlgn="base">
              <a:spcBef>
                <a:spcPct val="0"/>
              </a:spcBef>
              <a:spcAft>
                <a:spcPct val="0"/>
              </a:spcAft>
            </a:pPr>
            <a:r>
              <a:rPr kumimoji="0" lang="de-DE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Preliminary!</a:t>
            </a:r>
            <a:endParaRPr kumimoji="0" lang="en-US" sz="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sults-ILD-pt2-mokka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1731" y="3440238"/>
            <a:ext cx="3650805" cy="2818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38" y="803269"/>
            <a:ext cx="5296468" cy="30371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sz="1600" dirty="0" smtClean="0"/>
              <a:t>4T solenoid field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TPC as main tracking device</a:t>
            </a:r>
          </a:p>
          <a:p>
            <a:pPr lvl="1">
              <a:buFont typeface="Arial" pitchFamily="34" charset="0"/>
              <a:buChar char="•"/>
            </a:pPr>
            <a:r>
              <a:rPr lang="de-DE" sz="1600" dirty="0" smtClean="0"/>
              <a:t>changed cathode: removed air gap and use 100 µm Mylar + 10 µm copper on each side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Si strip layers inside and outside of the TPC (2 layers SIT &amp; SET,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de-DE" sz="1600" baseline="-25000" dirty="0" smtClean="0">
                <a:cs typeface="Times New Roman"/>
              </a:rPr>
              <a:t>r-</a:t>
            </a:r>
            <a:r>
              <a:rPr lang="el-GR" sz="1600" baseline="-25000" dirty="0" smtClean="0">
                <a:latin typeface="Times New Roman"/>
                <a:cs typeface="Times New Roman"/>
              </a:rPr>
              <a:t>φ</a:t>
            </a:r>
            <a:r>
              <a:rPr lang="de-DE" sz="1600" dirty="0" smtClean="0">
                <a:cs typeface="Times New Roman"/>
              </a:rPr>
              <a:t> = 7µm,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de-DE" sz="1600" baseline="-25000" dirty="0" smtClean="0">
                <a:cs typeface="Times New Roman"/>
              </a:rPr>
              <a:t>z</a:t>
            </a:r>
            <a:r>
              <a:rPr lang="de-DE" sz="1600" dirty="0" smtClean="0">
                <a:cs typeface="Times New Roman"/>
              </a:rPr>
              <a:t> = 50µm </a:t>
            </a:r>
            <a:r>
              <a:rPr lang="de-DE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Si strip layers behind TPC endcap (ETD,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de-DE" sz="1600" baseline="-25000" dirty="0" smtClean="0">
                <a:cs typeface="Times New Roman"/>
              </a:rPr>
              <a:t>x,y,z</a:t>
            </a:r>
            <a:r>
              <a:rPr lang="de-DE" sz="1600" dirty="0" smtClean="0">
                <a:cs typeface="Times New Roman"/>
              </a:rPr>
              <a:t> = 7µm </a:t>
            </a:r>
            <a:r>
              <a:rPr lang="de-DE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 smtClean="0"/>
              <a:t>5 forward tracking disks (FTD, Si stereo strips,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de-DE" sz="1600" baseline="-25000" dirty="0" smtClean="0">
                <a:cs typeface="Times New Roman"/>
              </a:rPr>
              <a:t>r-</a:t>
            </a:r>
            <a:r>
              <a:rPr lang="el-GR" sz="1600" baseline="-25000" dirty="0" smtClean="0">
                <a:latin typeface="Times New Roman"/>
                <a:cs typeface="Times New Roman"/>
              </a:rPr>
              <a:t>φ</a:t>
            </a:r>
            <a:r>
              <a:rPr lang="de-DE" sz="1600" dirty="0" smtClean="0">
                <a:cs typeface="Times New Roman"/>
              </a:rPr>
              <a:t> = 7µm,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de-DE" sz="1600" baseline="-25000" dirty="0" smtClean="0">
                <a:cs typeface="Times New Roman"/>
              </a:rPr>
              <a:t>r</a:t>
            </a:r>
            <a:r>
              <a:rPr lang="de-DE" sz="1600" dirty="0" smtClean="0">
                <a:cs typeface="Times New Roman"/>
              </a:rPr>
              <a:t> = 50µm </a:t>
            </a:r>
            <a:r>
              <a:rPr lang="de-DE" sz="1600" dirty="0" smtClean="0"/>
              <a:t>)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4674" y="765982"/>
            <a:ext cx="3527650" cy="262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2944" y="3777927"/>
            <a:ext cx="3921821" cy="272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94807" y="6203767"/>
            <a:ext cx="1787694" cy="3144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835" tIns="41421" rIns="82835" bIns="41421" rtlCol="0">
            <a:spAutoFit/>
          </a:bodyPr>
          <a:lstStyle/>
          <a:p>
            <a:pPr defTabSz="414179" fontAlgn="base">
              <a:spcBef>
                <a:spcPct val="0"/>
              </a:spcBef>
              <a:spcAft>
                <a:spcPct val="0"/>
              </a:spcAft>
            </a:pPr>
            <a:r>
              <a:rPr kumimoji="0" lang="de-DE" sz="1500" dirty="0" smtClean="0">
                <a:solidFill>
                  <a:prstClr val="black"/>
                </a:solidFill>
              </a:rPr>
              <a:t>Dominik Dannheim</a:t>
            </a:r>
            <a:endParaRPr kumimoji="0" lang="en-US" sz="15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1514" y="4246705"/>
            <a:ext cx="1789527" cy="222150"/>
          </a:xfrm>
          <a:prstGeom prst="rect">
            <a:avLst/>
          </a:prstGeom>
          <a:noFill/>
        </p:spPr>
        <p:txBody>
          <a:bodyPr wrap="none" lIns="82835" tIns="41421" rIns="82835" bIns="41421" rtlCol="0">
            <a:spAutoFit/>
          </a:bodyPr>
          <a:lstStyle/>
          <a:p>
            <a:pPr defTabSz="414179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1" dirty="0" smtClean="0">
                <a:solidFill>
                  <a:prstClr val="black"/>
                </a:solidFill>
                <a:latin typeface="Luxi Serif" charset="0"/>
              </a:rPr>
              <a:t>Points with error bars: </a:t>
            </a:r>
            <a:r>
              <a:rPr kumimoji="0" lang="en-US" sz="900" b="1" dirty="0" err="1" smtClean="0">
                <a:solidFill>
                  <a:prstClr val="black"/>
                </a:solidFill>
                <a:latin typeface="Luxi Serif" charset="0"/>
              </a:rPr>
              <a:t>Mokka</a:t>
            </a:r>
            <a:endParaRPr kumimoji="0" lang="en-US" sz="900" b="1" dirty="0">
              <a:solidFill>
                <a:prstClr val="black"/>
              </a:solidFill>
              <a:latin typeface="Luxi Serif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79872" y="5109616"/>
            <a:ext cx="207458" cy="41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35" tIns="41421" rIns="82835" bIns="41421" numCol="1" rtlCol="0" anchor="t" anchorCtr="0" compatLnSpc="1">
            <a:prstTxWarp prst="textNoShape">
              <a:avLst/>
            </a:prstTxWarp>
          </a:bodyPr>
          <a:lstStyle/>
          <a:p>
            <a:pPr defTabSz="828361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dirty="0">
              <a:solidFill>
                <a:prstClr val="black"/>
              </a:solidFill>
              <a:latin typeface="Helvetica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20213" y="4887926"/>
            <a:ext cx="138305" cy="4145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35" tIns="41421" rIns="82835" bIns="41421" numCol="1" rtlCol="0" anchor="t" anchorCtr="0" compatLnSpc="1">
            <a:prstTxWarp prst="textNoShape">
              <a:avLst/>
            </a:prstTxWarp>
          </a:bodyPr>
          <a:lstStyle/>
          <a:p>
            <a:pPr defTabSz="828361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dirty="0">
              <a:solidFill>
                <a:prstClr val="black"/>
              </a:solidFill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9607"/>
            <a:ext cx="8229600" cy="2539993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CLIC physics/detector CDR</a:t>
            </a:r>
          </a:p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Chapter editors meeting </a:t>
            </a:r>
          </a:p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October 25</a:t>
            </a:r>
            <a:r>
              <a:rPr lang="en-US" sz="3600" baseline="30000" dirty="0" smtClean="0">
                <a:solidFill>
                  <a:srgbClr val="0000FF"/>
                </a:solidFill>
              </a:rPr>
              <a:t>th</a:t>
            </a:r>
            <a:r>
              <a:rPr lang="en-US" sz="3600" dirty="0" smtClean="0">
                <a:solidFill>
                  <a:srgbClr val="0000FF"/>
                </a:solidFill>
              </a:rPr>
              <a:t> 2010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CLIC_ILD 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39" y="803278"/>
            <a:ext cx="5144670" cy="452449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ECal (8 sides)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Absorbers: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20*2.1 mm tungsten absorber layers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10*4.2 mm tungsten absorber layers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</a:t>
            </a:r>
          </a:p>
          <a:p>
            <a:pPr lvl="2">
              <a:buFont typeface="Arial" pitchFamily="34" charset="0"/>
              <a:buChar char="•"/>
            </a:pPr>
            <a:r>
              <a:rPr lang="de-DE" dirty="0" smtClean="0"/>
              <a:t>3.15 mm gap size (0.3 mm Si + Air, Copper Capton), 5*5 mm² readout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HCal (8 sides inside, 16 sides outside)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Barrel: 75*10mm tungsten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Endcap: 60*20mm steel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Active: 6.5 mm gap size (5 mm polystyrene + 1.5 mm air), 3*3 cm² cell size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1282" y="790312"/>
            <a:ext cx="3284752" cy="306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6583" y="5016800"/>
            <a:ext cx="5019472" cy="11916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2884" tIns="41444" rIns="82884" bIns="41444" rtlCol="0">
            <a:spAutoFit/>
          </a:bodyPr>
          <a:lstStyle/>
          <a:p>
            <a:pPr defTabSz="41442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de-DE" dirty="0" smtClean="0">
                <a:solidFill>
                  <a:prstClr val="black"/>
                </a:solidFill>
              </a:rPr>
              <a:t> Analog readout for the HCal was chosen as a baseline for mass production</a:t>
            </a:r>
          </a:p>
          <a:p>
            <a:pPr defTabSz="41442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de-DE" dirty="0" smtClean="0">
                <a:solidFill>
                  <a:prstClr val="black"/>
                </a:solidFill>
              </a:rPr>
              <a:t> Alternative technologies will be investigated in dedicated studies and presented in the CDR </a:t>
            </a:r>
            <a:endParaRPr kumimoji="0"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619672" y="2636912"/>
            <a:ext cx="58304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A C K U P</a:t>
            </a:r>
            <a:endParaRPr kumimoji="1" lang="ja-JP" altLang="en-US" sz="8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6337"/>
            <a:ext cx="9144000" cy="545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4943"/>
            <a:ext cx="8229600" cy="5118093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project web page: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2"/>
              </a:rPr>
              <a:t>http://lcd.web.cern.ch/LCD/</a:t>
            </a:r>
            <a:endParaRPr lang="en-US" sz="2000" u="sng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3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</a:t>
            </a:r>
            <a:r>
              <a:rPr lang="en-US" sz="2000" dirty="0" err="1" smtClean="0">
                <a:solidFill>
                  <a:srgbClr val="000000"/>
                </a:solidFill>
              </a:rPr>
              <a:t>indico</a:t>
            </a:r>
            <a:r>
              <a:rPr lang="en-US" sz="2000" dirty="0" smtClean="0">
                <a:solidFill>
                  <a:srgbClr val="000000"/>
                </a:solidFill>
              </a:rPr>
              <a:t> pages: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4"/>
              </a:rPr>
              <a:t>http://indico.cern.ch/categoryDisplay.py?categId=1954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Includes also the </a:t>
            </a:r>
            <a:r>
              <a:rPr lang="en-US" sz="1800" dirty="0" err="1" smtClean="0">
                <a:solidFill>
                  <a:srgbClr val="000000"/>
                </a:solidFill>
              </a:rPr>
              <a:t>indico</a:t>
            </a:r>
            <a:r>
              <a:rPr lang="en-US" sz="1800" dirty="0" smtClean="0">
                <a:solidFill>
                  <a:srgbClr val="000000"/>
                </a:solidFill>
              </a:rPr>
              <a:t> pages of the 6 working groups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5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Wiki page with various documentation: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3"/>
              </a:rPr>
              <a:t>https://twiki.cern.ch/twiki//bin/view/CLIC/Detector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For example, in the wiki page you can find: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The </a:t>
            </a:r>
            <a:r>
              <a:rPr lang="en-US" sz="1600" dirty="0" err="1" smtClean="0">
                <a:solidFill>
                  <a:srgbClr val="000000"/>
                </a:solidFill>
              </a:rPr>
              <a:t>SiD</a:t>
            </a:r>
            <a:r>
              <a:rPr lang="en-US" sz="1600" dirty="0" smtClean="0">
                <a:solidFill>
                  <a:srgbClr val="000000"/>
                </a:solidFill>
              </a:rPr>
              <a:t>’ and ILD’ modified detector geometries for CLIC,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Current data samples (temporary web location)</a:t>
            </a:r>
          </a:p>
          <a:p>
            <a:pPr lvl="1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Software documentation, grid production documentation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join our mailing 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9801" y="1524000"/>
            <a:ext cx="7454900" cy="3929802"/>
          </a:xfrm>
          <a:prstGeom prst="rect">
            <a:avLst/>
          </a:prstGeom>
          <a:noFill/>
        </p:spPr>
        <p:txBody>
          <a:bodyPr wrap="square" lIns="91159" tIns="45581" rIns="91159" bIns="45581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For a list/description of our working groups, see our </a:t>
            </a:r>
            <a:r>
              <a:rPr kumimoji="0" lang="en-US" dirty="0" err="1" smtClean="0">
                <a:solidFill>
                  <a:srgbClr val="000000"/>
                </a:solidFill>
                <a:latin typeface="Arial"/>
                <a:cs typeface="Arial"/>
              </a:rPr>
              <a:t>indico</a:t>
            </a: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 page: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u="sng" dirty="0" smtClean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http://indico.cern.ch/categoryDisplay.py?categId=1954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kumimoji="0"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If you want to join one or several of our mailing lists you can subscribe to the respective mailing lists, by following the </a:t>
            </a:r>
            <a:r>
              <a:rPr kumimoji="0" lang="en-US" dirty="0" err="1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-groups link: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u="sng" dirty="0" smtClean="0">
                <a:solidFill>
                  <a:srgbClr val="000000"/>
                </a:solidFill>
                <a:latin typeface="Arial"/>
                <a:cs typeface="Arial"/>
                <a:hlinkClick r:id="rId3"/>
              </a:rPr>
              <a:t>https://groups.cern.ch/Pages/GroupSearch.aspx?k=lcd-wg</a:t>
            </a:r>
            <a:endParaRPr kumimoji="0" lang="en-US" u="sng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or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u="sng" dirty="0" smtClean="0">
                <a:solidFill>
                  <a:srgbClr val="000000"/>
                </a:solidFill>
                <a:latin typeface="Arial"/>
                <a:cs typeface="Arial"/>
                <a:hlinkClick r:id="rId3"/>
              </a:rPr>
              <a:t>https://groups.cern.ch/Pages/GroupSearch.aspx?k=lc-</a:t>
            </a:r>
            <a:endParaRPr kumimoji="0" lang="en-US" u="sng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kumimoji="0" lang="en-US" u="sng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dirty="0" smtClean="0">
                <a:solidFill>
                  <a:srgbClr val="000000"/>
                </a:solidFill>
                <a:latin typeface="Arial"/>
                <a:cs typeface="Arial"/>
              </a:rPr>
              <a:t>In case you encounter any problems, please contact: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u="sng" dirty="0" smtClean="0">
                <a:solidFill>
                  <a:srgbClr val="000000"/>
                </a:solidFill>
                <a:latin typeface="Arial"/>
                <a:cs typeface="Arial"/>
                <a:hlinkClick r:id="rId4"/>
              </a:rPr>
              <a:t>Kate.ross@cern.ch</a:t>
            </a:r>
            <a:endParaRPr kumimoji="0" lang="en-US" u="sng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Aim of the 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12"/>
            <a:ext cx="8229600" cy="520699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ea typeface="Verdana"/>
                <a:cs typeface="Arial"/>
              </a:rPr>
              <a:t>Main aim of the physics/detector CDR:</a:t>
            </a:r>
          </a:p>
          <a:p>
            <a:pPr>
              <a:buFontTx/>
              <a:buNone/>
            </a:pPr>
            <a:endParaRPr lang="en-US" sz="900" dirty="0" smtClean="0">
              <a:solidFill>
                <a:srgbClr val="000000"/>
              </a:solidFill>
              <a:ea typeface="Verdana"/>
              <a:cs typeface="Arial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00"/>
              </a:solidFill>
              <a:ea typeface="Verdana"/>
              <a:cs typeface="Arial"/>
              <a:sym typeface="Wingdings"/>
            </a:endParaRP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ea typeface="Verdana"/>
                <a:cs typeface="Arial"/>
                <a:sym typeface="Wingdings"/>
              </a:rPr>
              <a:t>Physics and Detectors: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Describe the CLIC physics potential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CLIC as a discovery machine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CLIC as a precision machine</a:t>
            </a:r>
          </a:p>
          <a:p>
            <a:r>
              <a:rPr lang="en-US" sz="18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Demonstrate that CLIC physics can be measured with adequate precision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Describe detector concepts and sub-detectors that can do the job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ea typeface="Verdana"/>
                <a:cs typeface="Arial"/>
                <a:sym typeface="Wingdings"/>
              </a:rPr>
              <a:t>Demonstrate their performance under CLIC conditions</a:t>
            </a:r>
            <a:endParaRPr lang="en-US" sz="1600" dirty="0" smtClean="0">
              <a:solidFill>
                <a:srgbClr val="000000"/>
              </a:solidFill>
              <a:ea typeface="Verdan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Arial" pitchFamily="-112" charset="0"/>
                <a:ea typeface="ＭＳ Ｐゴシック" pitchFamily="-112" charset="-128"/>
              </a:rPr>
              <a:t>the CLIC CDR deadlines (1)</a:t>
            </a:r>
            <a:endParaRPr lang="en-US" dirty="0" smtClean="0"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 bwMode="auto">
          <a:xfrm>
            <a:off x="114300" y="1092201"/>
            <a:ext cx="8936040" cy="4940300"/>
          </a:xfrm>
          <a:noFill/>
          <a:ln>
            <a:miter lim="800000"/>
            <a:headEnd/>
            <a:tailEnd/>
          </a:ln>
        </p:spPr>
        <p:txBody>
          <a:bodyPr wrap="square" lIns="91105" tIns="45554" rIns="91105" bIns="45554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1600" b="1" dirty="0" smtClean="0">
                <a:solidFill>
                  <a:srgbClr val="0000FF"/>
                </a:solidFill>
                <a:ea typeface="Arial" pitchFamily="-112" charset="0"/>
                <a:cs typeface="Arial"/>
              </a:rPr>
              <a:t>The CDR will have 3 volumes:</a:t>
            </a: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0000FF"/>
                </a:solidFill>
                <a:ea typeface="Arial" pitchFamily="-112" charset="0"/>
                <a:cs typeface="Arial"/>
              </a:rPr>
              <a:t>1   Executive summary (~50 pages)</a:t>
            </a: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0000FF"/>
                </a:solidFill>
                <a:ea typeface="Arial" pitchFamily="-112" charset="0"/>
                <a:cs typeface="Arial"/>
              </a:rPr>
              <a:t>2   </a:t>
            </a:r>
            <a:r>
              <a:rPr lang="en-US" sz="1600" dirty="0" smtClean="0">
                <a:solidFill>
                  <a:srgbClr val="0000FF"/>
                </a:solidFill>
                <a:ea typeface="Verdana"/>
                <a:cs typeface="Arial"/>
              </a:rPr>
              <a:t>The CLIC accelerator and site facilities (~800 pages)</a:t>
            </a: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0000FF"/>
                </a:solidFill>
                <a:ea typeface="Verdana"/>
                <a:cs typeface="Arial"/>
              </a:rPr>
              <a:t>3   Physics and detectors at CLIC (~170 pages)</a:t>
            </a:r>
          </a:p>
          <a:p>
            <a:pPr>
              <a:buFontTx/>
              <a:buNone/>
            </a:pPr>
            <a:endParaRPr lang="en-US" sz="1600" dirty="0" smtClean="0">
              <a:ea typeface="Verdana"/>
              <a:cs typeface="Arial"/>
            </a:endParaRPr>
          </a:p>
          <a:p>
            <a:pPr>
              <a:buFontTx/>
              <a:buNone/>
            </a:pPr>
            <a:r>
              <a:rPr lang="en-US" sz="1600" dirty="0" smtClean="0">
                <a:ea typeface="Verdana"/>
                <a:cs typeface="Arial"/>
              </a:rPr>
              <a:t>Volume 3 editors: Lucie Linssen (CERN, CLIC), </a:t>
            </a:r>
            <a:r>
              <a:rPr lang="en-US" sz="1600" dirty="0" err="1" smtClean="0">
                <a:ea typeface="Verdana"/>
                <a:cs typeface="Arial"/>
              </a:rPr>
              <a:t>Akiya</a:t>
            </a:r>
            <a:r>
              <a:rPr lang="en-US" sz="1600" dirty="0" smtClean="0">
                <a:ea typeface="Verdana"/>
                <a:cs typeface="Arial"/>
              </a:rPr>
              <a:t> Miyamoto (KEK, ILD), Marcel </a:t>
            </a:r>
            <a:r>
              <a:rPr lang="en-US" sz="1600" dirty="0" err="1" smtClean="0">
                <a:ea typeface="Verdana"/>
                <a:cs typeface="Arial"/>
              </a:rPr>
              <a:t>Stanitzki</a:t>
            </a:r>
            <a:r>
              <a:rPr lang="en-US" sz="1600" dirty="0" smtClean="0">
                <a:ea typeface="Verdana"/>
                <a:cs typeface="Arial"/>
              </a:rPr>
              <a:t> (STFC-RAL, CLIC), Harry </a:t>
            </a:r>
            <a:r>
              <a:rPr lang="en-US" sz="1600" dirty="0" err="1" smtClean="0">
                <a:ea typeface="Verdana"/>
                <a:cs typeface="Arial"/>
              </a:rPr>
              <a:t>Weerts</a:t>
            </a:r>
            <a:r>
              <a:rPr lang="en-US" sz="1600" dirty="0" smtClean="0">
                <a:ea typeface="Verdana"/>
                <a:cs typeface="Arial"/>
              </a:rPr>
              <a:t> (ANL, </a:t>
            </a:r>
            <a:r>
              <a:rPr lang="en-US" sz="1600" dirty="0" err="1" smtClean="0">
                <a:ea typeface="Verdana"/>
                <a:cs typeface="Arial"/>
              </a:rPr>
              <a:t>SiD</a:t>
            </a:r>
            <a:r>
              <a:rPr lang="en-US" sz="1600" dirty="0" smtClean="0">
                <a:ea typeface="Verdana"/>
                <a:cs typeface="Arial"/>
              </a:rPr>
              <a:t>)</a:t>
            </a:r>
          </a:p>
          <a:p>
            <a:pPr>
              <a:buFontTx/>
              <a:buNone/>
            </a:pPr>
            <a:endParaRPr lang="en-US" sz="1600" dirty="0" smtClean="0">
              <a:ea typeface="Verdana"/>
              <a:cs typeface="Arial"/>
            </a:endParaRPr>
          </a:p>
          <a:p>
            <a:pPr>
              <a:buFontTx/>
              <a:buNone/>
            </a:pPr>
            <a:r>
              <a:rPr lang="en-US" sz="1800" b="1" dirty="0" smtClean="0">
                <a:ea typeface="Verdana"/>
                <a:cs typeface="Arial"/>
              </a:rPr>
              <a:t>Deadlines:</a:t>
            </a:r>
          </a:p>
          <a:p>
            <a:r>
              <a:rPr lang="en-US" sz="1800" b="1" dirty="0" smtClean="0">
                <a:solidFill>
                  <a:srgbClr val="FF0000"/>
                </a:solidFill>
                <a:ea typeface="Verdana"/>
                <a:cs typeface="Arial"/>
              </a:rPr>
              <a:t>Oral presentation </a:t>
            </a:r>
            <a:r>
              <a:rPr lang="en-US" sz="1800" dirty="0" smtClean="0">
                <a:ea typeface="Verdana"/>
                <a:cs typeface="Arial"/>
              </a:rPr>
              <a:t>to CERN Scientific Policy Committee (SPC) =&gt; </a:t>
            </a:r>
            <a:r>
              <a:rPr lang="en-US" sz="1800" b="1" dirty="0" smtClean="0">
                <a:solidFill>
                  <a:srgbClr val="FF0000"/>
                </a:solidFill>
                <a:ea typeface="Verdana"/>
                <a:cs typeface="Arial"/>
              </a:rPr>
              <a:t>June 20</a:t>
            </a:r>
            <a:r>
              <a:rPr lang="en-US" sz="1800" b="1" baseline="30000" dirty="0" smtClean="0">
                <a:solidFill>
                  <a:srgbClr val="FF0000"/>
                </a:solidFill>
                <a:ea typeface="Verdana"/>
                <a:cs typeface="Arial"/>
              </a:rPr>
              <a:t>/21</a:t>
            </a:r>
            <a:r>
              <a:rPr lang="en-US" sz="1800" b="1" dirty="0" smtClean="0">
                <a:solidFill>
                  <a:srgbClr val="FF0000"/>
                </a:solidFill>
                <a:ea typeface="Verdana"/>
                <a:cs typeface="Arial"/>
              </a:rPr>
              <a:t> 2011</a:t>
            </a:r>
          </a:p>
          <a:p>
            <a:pPr lvl="1"/>
            <a:r>
              <a:rPr lang="en-US" sz="1600" dirty="0" smtClean="0">
                <a:ea typeface="Verdana"/>
                <a:cs typeface="Arial"/>
              </a:rPr>
              <a:t>Ask SPC to appoint a sub-committee for receiving the document</a:t>
            </a:r>
          </a:p>
          <a:p>
            <a:pPr lvl="1"/>
            <a:r>
              <a:rPr lang="en-US" sz="1600" dirty="0" smtClean="0">
                <a:ea typeface="Verdana"/>
                <a:cs typeface="Arial"/>
              </a:rPr>
              <a:t>Allow some time for SPC comments before Dec-2011 CERN council meetings</a:t>
            </a:r>
          </a:p>
          <a:p>
            <a:r>
              <a:rPr lang="en-US" sz="1800" b="1" dirty="0" smtClean="0">
                <a:solidFill>
                  <a:srgbClr val="FF0000"/>
                </a:solidFill>
                <a:ea typeface="Verdana"/>
                <a:cs typeface="Arial"/>
              </a:rPr>
              <a:t>Our deadline for the completed </a:t>
            </a:r>
            <a:r>
              <a:rPr lang="en-US" sz="1800" b="1" dirty="0" err="1" smtClean="0">
                <a:solidFill>
                  <a:srgbClr val="FF0000"/>
                </a:solidFill>
                <a:ea typeface="Verdana"/>
                <a:cs typeface="Arial"/>
              </a:rPr>
              <a:t>Vol</a:t>
            </a:r>
            <a:r>
              <a:rPr lang="en-US" sz="1800" b="1" dirty="0" smtClean="0">
                <a:solidFill>
                  <a:srgbClr val="FF0000"/>
                </a:solidFill>
                <a:ea typeface="Verdana"/>
                <a:cs typeface="Arial"/>
              </a:rPr>
              <a:t> 3 document: end-August 2011</a:t>
            </a:r>
          </a:p>
          <a:p>
            <a:endParaRPr lang="en-US" sz="1800" dirty="0" smtClean="0">
              <a:solidFill>
                <a:srgbClr val="FF0000"/>
              </a:solidFill>
              <a:ea typeface="Verdana"/>
              <a:cs typeface="Arial"/>
            </a:endParaRPr>
          </a:p>
          <a:p>
            <a:r>
              <a:rPr lang="en-US" sz="1800" dirty="0" smtClean="0">
                <a:ea typeface="Verdana"/>
                <a:cs typeface="Arial"/>
              </a:rPr>
              <a:t>Final presentation of printed version to CERN council in December 2011 </a:t>
            </a:r>
          </a:p>
          <a:p>
            <a:pPr>
              <a:buFontTx/>
              <a:buNone/>
            </a:pPr>
            <a:r>
              <a:rPr lang="en-US" sz="1600" dirty="0" smtClean="0">
                <a:ea typeface="Verdana"/>
                <a:cs typeface="Arial"/>
              </a:rPr>
              <a:t> </a:t>
            </a:r>
          </a:p>
          <a:p>
            <a:pPr>
              <a:buFontTx/>
              <a:buNone/>
            </a:pPr>
            <a:endParaRPr lang="en-US" sz="1600" dirty="0" smtClean="0">
              <a:ea typeface="Verdana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Verdana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pPr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pPr>
              <a:buFontTx/>
              <a:buNone/>
            </a:pPr>
            <a:endParaRPr lang="en-US" sz="1600" dirty="0" smtClean="0">
              <a:ea typeface="Arial" pitchFamily="-112" charset="0"/>
              <a:cs typeface="Arial"/>
            </a:endParaRPr>
          </a:p>
          <a:p>
            <a:endParaRPr lang="en-US" sz="1600" dirty="0" smtClean="0">
              <a:ea typeface="Arial" pitchFamily="-112" charset="0"/>
              <a:cs typeface="Arial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8A718A-9A86-0946-92CB-ACAD6ED9C546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Arial" pitchFamily="-112" charset="0"/>
                <a:ea typeface="ＭＳ Ｐゴシック" pitchFamily="-112" charset="-128"/>
              </a:rPr>
              <a:t>the CLIC CDR deadlines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Comment to the deadline</a:t>
            </a:r>
          </a:p>
          <a:p>
            <a:endParaRPr lang="en-US" sz="2400" dirty="0" smtClean="0"/>
          </a:p>
          <a:p>
            <a:r>
              <a:rPr lang="en-US" sz="2400" dirty="0" smtClean="0"/>
              <a:t>The oral presentation in June 2011 puts additional constraints on the work plan: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End-May 2011 </a:t>
            </a:r>
            <a:r>
              <a:rPr lang="en-US" sz="2000" dirty="0" smtClean="0"/>
              <a:t>=&gt; all essential input material for the CDR has to be available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End-June 2011 </a:t>
            </a:r>
            <a:r>
              <a:rPr lang="en-US" sz="2000" dirty="0" smtClean="0"/>
              <a:t>=&gt; final deadline of individual chapters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End-August 2011 </a:t>
            </a:r>
            <a:r>
              <a:rPr lang="en-US" sz="2000" dirty="0" smtClean="0"/>
              <a:t>=&gt; deadline for the finished </a:t>
            </a:r>
            <a:r>
              <a:rPr lang="en-US" sz="2000" dirty="0" err="1" smtClean="0"/>
              <a:t>Vol</a:t>
            </a:r>
            <a:r>
              <a:rPr lang="en-US" sz="2000" dirty="0" smtClean="0"/>
              <a:t> 3 document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End-August 2011 </a:t>
            </a:r>
            <a:r>
              <a:rPr lang="en-US" sz="2000" dirty="0" smtClean="0"/>
              <a:t>=&gt; deadline for the finished </a:t>
            </a:r>
            <a:r>
              <a:rPr lang="en-US" sz="2000" dirty="0" err="1" smtClean="0"/>
              <a:t>Vol</a:t>
            </a:r>
            <a:r>
              <a:rPr lang="en-US" sz="2000" dirty="0" smtClean="0"/>
              <a:t> 1 document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Vol. 3 CDR editors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  <p:pic>
        <p:nvPicPr>
          <p:cNvPr id="9" name="Picture 8" descr="Screen shot 2010-09-28 at 1.32.38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7833" y="875882"/>
            <a:ext cx="7826068" cy="5982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Vol. 3 CDR editors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  <p:pic>
        <p:nvPicPr>
          <p:cNvPr id="7" name="Picture 6" descr="Screen shot 2010-09-28 at 1.32.58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" y="756999"/>
            <a:ext cx="8559800" cy="6035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Authorship of the CDR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43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CDR Authorship</a:t>
            </a:r>
          </a:p>
          <a:p>
            <a:pPr>
              <a:buNone/>
            </a:pPr>
            <a:endParaRPr lang="en-US" sz="2000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The CLIC CDR will be based on vast amounts of work, previously carried out by the ILC physics/detector communities.</a:t>
            </a:r>
          </a:p>
          <a:p>
            <a:pPr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We plan to provide </a:t>
            </a:r>
            <a:r>
              <a:rPr lang="en-US" sz="2000" b="1" dirty="0" smtClean="0">
                <a:solidFill>
                  <a:srgbClr val="FF0000"/>
                </a:solidFill>
              </a:rPr>
              <a:t>broad opportunity to sign the CLIC CDR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Signing the CDR is a recognition for work in the </a:t>
            </a:r>
            <a:r>
              <a:rPr lang="en-US" sz="2000" b="1" dirty="0" smtClean="0">
                <a:solidFill>
                  <a:srgbClr val="FF0000"/>
                </a:solidFill>
              </a:rPr>
              <a:t>past</a:t>
            </a:r>
            <a:r>
              <a:rPr lang="en-US" sz="2000" dirty="0" smtClean="0">
                <a:solidFill>
                  <a:srgbClr val="FF0000"/>
                </a:solidFill>
              </a:rPr>
              <a:t> (on ILC or CLIC) and/or a firm intention to contribute in the </a:t>
            </a:r>
            <a:r>
              <a:rPr lang="en-US" sz="2000" b="1" dirty="0" smtClean="0">
                <a:solidFill>
                  <a:srgbClr val="FF0000"/>
                </a:solidFill>
              </a:rPr>
              <a:t>future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Due to the fact that “the CLIC CDR” comprises both the accelerator and the detectors, the author list will be a </a:t>
            </a:r>
            <a:r>
              <a:rPr lang="en-US" sz="2000" b="1" dirty="0" smtClean="0">
                <a:solidFill>
                  <a:srgbClr val="FF0000"/>
                </a:solidFill>
              </a:rPr>
              <a:t>common author list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/>
              <a:t>We will set up a web-based inscription for this (e.g. like for ILD and </a:t>
            </a:r>
            <a:r>
              <a:rPr lang="en-US" sz="2000" dirty="0" err="1" smtClean="0"/>
              <a:t>SiD</a:t>
            </a:r>
            <a:r>
              <a:rPr lang="en-US" sz="2000" dirty="0" smtClean="0"/>
              <a:t> </a:t>
            </a:r>
            <a:r>
              <a:rPr lang="en-US" sz="2000" dirty="0" err="1" smtClean="0"/>
              <a:t>LoI’s</a:t>
            </a:r>
            <a:r>
              <a:rPr lang="en-US" sz="2000" dirty="0" smtClean="0"/>
              <a:t>)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dirty="0" smtClean="0">
                <a:solidFill>
                  <a:srgbClr val="0000FF"/>
                </a:solidFill>
              </a:rPr>
              <a:t>Timing: ~May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98317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internal notes: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2"/>
              </a:rPr>
              <a:t>http://lcd.web.cern.ch/LCD/Documents/Documents.html</a:t>
            </a:r>
          </a:p>
          <a:p>
            <a:endParaRPr lang="en-US" sz="1200" dirty="0" smtClean="0"/>
          </a:p>
          <a:p>
            <a:r>
              <a:rPr lang="en-US" sz="2000" dirty="0" smtClean="0">
                <a:solidFill>
                  <a:srgbClr val="FF3300"/>
                </a:solidFill>
              </a:rPr>
              <a:t>As the #pages for the CDR shall be kept within limits, this will not allow for too many details.</a:t>
            </a:r>
          </a:p>
          <a:p>
            <a:r>
              <a:rPr lang="en-US" sz="2000" dirty="0" smtClean="0">
                <a:solidFill>
                  <a:srgbClr val="FF3300"/>
                </a:solidFill>
              </a:rPr>
              <a:t>Like for the </a:t>
            </a:r>
            <a:r>
              <a:rPr lang="en-US" sz="2000" dirty="0" err="1" smtClean="0">
                <a:solidFill>
                  <a:srgbClr val="FF3300"/>
                </a:solidFill>
              </a:rPr>
              <a:t>LoI’s</a:t>
            </a:r>
            <a:r>
              <a:rPr lang="en-US" sz="2000" dirty="0" smtClean="0">
                <a:solidFill>
                  <a:srgbClr val="FF3300"/>
                </a:solidFill>
              </a:rPr>
              <a:t> we hope to refer as much as possible to more detailed internal notes or publications</a:t>
            </a:r>
          </a:p>
          <a:p>
            <a:endParaRPr lang="en-US" sz="1400" dirty="0" smtClean="0"/>
          </a:p>
          <a:p>
            <a:pPr>
              <a:buNone/>
            </a:pPr>
            <a:r>
              <a:rPr lang="en-US" sz="2000" dirty="0" smtClean="0"/>
              <a:t>Authors are requested to submit their draft note to 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FF"/>
                </a:solidFill>
              </a:rPr>
              <a:t>Andrei </a:t>
            </a:r>
            <a:r>
              <a:rPr lang="en-US" sz="2000" u="sng" dirty="0" err="1" smtClean="0">
                <a:solidFill>
                  <a:srgbClr val="0000FF"/>
                </a:solidFill>
              </a:rPr>
              <a:t>Nomerotski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and </a:t>
            </a:r>
            <a:r>
              <a:rPr lang="en-US" sz="2000" u="sng" dirty="0" smtClean="0">
                <a:solidFill>
                  <a:srgbClr val="0000FF"/>
                </a:solidFill>
              </a:rPr>
              <a:t>Dieter </a:t>
            </a:r>
            <a:r>
              <a:rPr lang="en-US" sz="2000" u="sng" dirty="0" err="1" smtClean="0">
                <a:solidFill>
                  <a:srgbClr val="0000FF"/>
                </a:solidFill>
              </a:rPr>
              <a:t>Schlatter</a:t>
            </a:r>
            <a:r>
              <a:rPr lang="en-US" sz="2000" dirty="0" smtClean="0"/>
              <a:t>, who will organize the review and attribute an LCD-Note-Number if approved.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LL, CLIC CDR chapter editors meeting October 25th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-ArialUnicodeMS">
  <a:themeElements>
    <a:clrScheme name="GLD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ialUnicodeMS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白紙-ArialUnicodeMS</Template>
  <TotalTime>302</TotalTime>
  <Words>1473</Words>
  <Application>Microsoft Office PowerPoint</Application>
  <PresentationFormat>画面に合わせる (4:3)</PresentationFormat>
  <Paragraphs>223</Paragraphs>
  <Slides>24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12</vt:i4>
      </vt:variant>
      <vt:variant>
        <vt:lpstr>スライド タイトル</vt:lpstr>
      </vt:variant>
      <vt:variant>
        <vt:i4>24</vt:i4>
      </vt:variant>
    </vt:vector>
  </HeadingPairs>
  <TitlesOfParts>
    <vt:vector size="36" baseType="lpstr">
      <vt:lpstr>白紙-ArialUnicodeMS</vt:lpstr>
      <vt:lpstr>CLIC CTF3</vt:lpstr>
      <vt:lpstr>1_Office Theme</vt:lpstr>
      <vt:lpstr>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Topics from CLIC study</vt:lpstr>
      <vt:lpstr>スライド 2</vt:lpstr>
      <vt:lpstr>Aim of the CDR</vt:lpstr>
      <vt:lpstr>the CLIC CDR deadlines (1)</vt:lpstr>
      <vt:lpstr>the CLIC CDR deadlines (2)</vt:lpstr>
      <vt:lpstr>Vol. 3 CDR editors (1)</vt:lpstr>
      <vt:lpstr>Vol. 3 CDR editors (2)</vt:lpstr>
      <vt:lpstr>Authorship of the CDR</vt:lpstr>
      <vt:lpstr>Internal notes</vt:lpstr>
      <vt:lpstr>Planning of benchmark studies</vt:lpstr>
      <vt:lpstr>スライド 11</vt:lpstr>
      <vt:lpstr>Vertex Detector &amp; Forward Region </vt:lpstr>
      <vt:lpstr>Calorimeters</vt:lpstr>
      <vt:lpstr>MDI</vt:lpstr>
      <vt:lpstr>CLIC_ILD Numbers</vt:lpstr>
      <vt:lpstr>CLIC_ILD in Mokka</vt:lpstr>
      <vt:lpstr>CLIC_ILD Vertex Detector</vt:lpstr>
      <vt:lpstr>CLIC_ILD Forward Region</vt:lpstr>
      <vt:lpstr>CLIC_ILD Tracker</vt:lpstr>
      <vt:lpstr>CLIC_ILD Calorimeters</vt:lpstr>
      <vt:lpstr>スライド 21</vt:lpstr>
      <vt:lpstr>スライド 22</vt:lpstr>
      <vt:lpstr>Links</vt:lpstr>
      <vt:lpstr>How to join our mailing lists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Topics from CLIC study</dc:title>
  <dc:creator>miyamoto</dc:creator>
  <cp:lastModifiedBy>miyamoto</cp:lastModifiedBy>
  <cp:revision>16</cp:revision>
  <dcterms:created xsi:type="dcterms:W3CDTF">2010-12-01T01:26:15Z</dcterms:created>
  <dcterms:modified xsi:type="dcterms:W3CDTF">2010-12-03T01:43:28Z</dcterms:modified>
</cp:coreProperties>
</file>